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Lst>
  <p:sldSz cy="5143500" cx="9144000"/>
  <p:notesSz cx="6858000" cy="9144000"/>
  <p:embeddedFontLst>
    <p:embeddedFont>
      <p:font typeface="Ubuntu"/>
      <p:regular r:id="rId84"/>
      <p:bold r:id="rId85"/>
      <p:italic r:id="rId86"/>
      <p:boldItalic r:id="rId87"/>
    </p:embeddedFont>
    <p:embeddedFont>
      <p:font typeface="Architects Daughter"/>
      <p:regular r:id="rId88"/>
    </p:embeddedFont>
    <p:embeddedFont>
      <p:font typeface="Ubuntu Medium"/>
      <p:regular r:id="rId89"/>
      <p:bold r:id="rId90"/>
      <p:italic r:id="rId91"/>
      <p:boldItalic r:id="rId92"/>
    </p:embeddedFont>
    <p:embeddedFont>
      <p:font typeface="Open Sans SemiBold"/>
      <p:regular r:id="rId93"/>
      <p:bold r:id="rId94"/>
      <p:italic r:id="rId95"/>
      <p:boldItalic r:id="rId96"/>
    </p:embeddedFont>
    <p:embeddedFont>
      <p:font typeface="Open Sans ExtraBold"/>
      <p:bold r:id="rId97"/>
      <p:boldItalic r:id="rId98"/>
    </p:embeddedFont>
    <p:embeddedFont>
      <p:font typeface="Open Sans"/>
      <p:regular r:id="rId99"/>
      <p:bold r:id="rId100"/>
      <p:italic r:id="rId101"/>
      <p:boldItalic r:id="rId10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2" Type="http://schemas.openxmlformats.org/officeDocument/2006/relationships/font" Target="fonts/OpenSans-boldItalic.fntdata"/><Relationship Id="rId101" Type="http://schemas.openxmlformats.org/officeDocument/2006/relationships/font" Target="fonts/OpenSans-italic.fntdata"/><Relationship Id="rId100" Type="http://schemas.openxmlformats.org/officeDocument/2006/relationships/font" Target="fonts/OpenSans-bold.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OpenSansSemiBold-italic.fntdata"/><Relationship Id="rId94" Type="http://schemas.openxmlformats.org/officeDocument/2006/relationships/font" Target="fonts/OpenSansSemiBold-bold.fntdata"/><Relationship Id="rId97" Type="http://schemas.openxmlformats.org/officeDocument/2006/relationships/font" Target="fonts/OpenSansExtraBold-bold.fntdata"/><Relationship Id="rId96" Type="http://schemas.openxmlformats.org/officeDocument/2006/relationships/font" Target="fonts/OpenSansSemiBold-boldItalic.fntdata"/><Relationship Id="rId11" Type="http://schemas.openxmlformats.org/officeDocument/2006/relationships/slide" Target="slides/slide6.xml"/><Relationship Id="rId99" Type="http://schemas.openxmlformats.org/officeDocument/2006/relationships/font" Target="fonts/OpenSans-regular.fntdata"/><Relationship Id="rId10" Type="http://schemas.openxmlformats.org/officeDocument/2006/relationships/slide" Target="slides/slide5.xml"/><Relationship Id="rId98" Type="http://schemas.openxmlformats.org/officeDocument/2006/relationships/font" Target="fonts/OpenSansExtraBold-boldItalic.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font" Target="fonts/UbuntuMedium-italic.fntdata"/><Relationship Id="rId90" Type="http://schemas.openxmlformats.org/officeDocument/2006/relationships/font" Target="fonts/UbuntuMedium-bold.fntdata"/><Relationship Id="rId93" Type="http://schemas.openxmlformats.org/officeDocument/2006/relationships/font" Target="fonts/OpenSansSemiBold-regular.fntdata"/><Relationship Id="rId92" Type="http://schemas.openxmlformats.org/officeDocument/2006/relationships/font" Target="fonts/UbuntuMedium-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font" Target="fonts/Ubuntu-regular.fntdata"/><Relationship Id="rId83" Type="http://schemas.openxmlformats.org/officeDocument/2006/relationships/slide" Target="slides/slide78.xml"/><Relationship Id="rId86" Type="http://schemas.openxmlformats.org/officeDocument/2006/relationships/font" Target="fonts/Ubuntu-italic.fntdata"/><Relationship Id="rId85" Type="http://schemas.openxmlformats.org/officeDocument/2006/relationships/font" Target="fonts/Ubuntu-bold.fntdata"/><Relationship Id="rId88" Type="http://schemas.openxmlformats.org/officeDocument/2006/relationships/font" Target="fonts/ArchitectsDaughter-regular.fntdata"/><Relationship Id="rId87" Type="http://schemas.openxmlformats.org/officeDocument/2006/relationships/font" Target="fonts/Ubuntu-boldItalic.fntdata"/><Relationship Id="rId89" Type="http://schemas.openxmlformats.org/officeDocument/2006/relationships/font" Target="fonts/UbuntuMedium-regular.fnt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1"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2"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3"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4"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5"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6"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stmath.com/raft/resources/interactive_activities/guided_intro/index.html" TargetMode="External"/><Relationship Id="rId3" Type="http://schemas.openxmlformats.org/officeDocument/2006/relationships/hyperlink" Target="https://play.stmath.com/raft/resources/videos/intro_2-5cc/index.html" TargetMode="External"/><Relationship Id="rId4" Type="http://schemas.openxmlformats.org/officeDocument/2006/relationships/hyperlink" Target="https://play.stmath.com/raft/resources/videos/intro_2-5_esp_cc/index.html"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7"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7"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8"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stmath.com/raft/resources/interactive_activities/guided_intro/index.html" TargetMode="External"/><Relationship Id="rId3" Type="http://schemas.openxmlformats.org/officeDocument/2006/relationships/hyperlink" Target="https://play.stmath.com/raft/resources/videos/intro_2-5cc/index.html" TargetMode="External"/><Relationship Id="rId4" Type="http://schemas.openxmlformats.org/officeDocument/2006/relationships/hyperlink" Target="https://play.stmath.com/raft/resources/videos/intro_2-5_esp_cc/index.html" TargetMode="External"/><Relationship Id="rId5" Type="http://schemas.openxmlformats.org/officeDocument/2006/relationships/hyperlink" Target="https://play.stmath.com/demo.html#/play/Slinky/k_slinky_stand_alone_macht_chat"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9"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10"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10"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11" TargetMode="Externa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11"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13"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14" TargetMode="Externa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c5605cbc-ce90-4d0d-ad5c-804967604d2d/67d2d175-8a1f-40d1-88f6-57a2dad06187/games#game2" TargetMode="Externa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stmath.com/raft/resources/curriculum/immersion/pdfs/oral_defense_bookmark.pdf" TargetMode="External"/><Relationship Id="rId3" Type="http://schemas.openxmlformats.org/officeDocument/2006/relationships/hyperlink" Target="https://play.stmath.com/raft/resources/curriculum/immersion/pdfs/oral_defense_bookmark.pdf" TargetMode="Externa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8e1ddc67ad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8e1ddc67ad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8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 2024 MIND Education. All rights reserved. v2.0</a:t>
            </a:r>
            <a:endParaRPr>
              <a:solidFill>
                <a:schemeClr val="dk1"/>
              </a:solidFill>
            </a:endParaRPr>
          </a:p>
          <a:p>
            <a:pPr indent="0" lvl="0" marL="0" rtl="0" algn="l">
              <a:lnSpc>
                <a:spcPct val="115000"/>
              </a:lnSpc>
              <a:spcBef>
                <a:spcPts val="8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90edf6d002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Complementary Fractions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https://play.stmath.com/raft/ed/10.0.3/#/objective/14d8a5a7-81c4-4b72-a060-13943fdca611/11479bf2-d362-41e5-b33c-40c34befa6ba/games#game1</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1. Ask students, “What do you notice?” “What do you wonder?” Allow students to share. </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and determine a strategy for solving the puzzle. Have students share their predictions, what they think will happen and why.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Ask the students to think about if they agree/disagree with the strategy and why. How does it relate to their strategy?</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Test and Observe </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ideas. As you try students’ strategies, be sure to try strategies that work and those that don’t. Watch and discuss the feedback in both correct and incorrect solutions.</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 What did they learn?</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and compare the different forms for writing the numbers.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“How could we represent what we see in this puzzle with an equation?” Give time for students to write equations.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students’ solutions and discuss whether there are multiple ways to represent the puzzle (e.g., 1/3 + 1/3 + 1/3 = 1 or 3/3 = 1).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puzzles from Level 2, and discuss differences from Level 1.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Pull up a puzzle and have students show their solutions on paper/whiteboard: How would they show tenths? Fifths?</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Then, have students show and discuss the equation for the puzzle: “What is the multiplication expression equivalent to the addition expression shown? (e.g., 1/10 + 1/10 = 1/10 x 2 )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 students a chance to compare and discuss the numbers and the grid. Show puzzles from Level 3 and 4. Some questions to ask: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decimal is equivalent to this unit fraction?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would the sum be if all of these unit fractions were shaded? What would the multiplication expression be?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How does the student: </a:t>
            </a:r>
            <a:endParaRPr b="1">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understand the relationship of unit fractions (½, 1/3, ¼, 1/5, 1/10) to decimals?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the number of unit fractions needed to equal the given decimal sum?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create addition and multiplication equations using both fractions and decimals?</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record the sum on a hundred grid to compare tenths to hundredths?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248" name="Google Shape;248;g190edf6d002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9407d2f77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Trisha was in charge of making a sign for each ¼ mile distance for a 2-mile race. She marked the distances in decimals. What numbers did Trisha write on her signs?</a:t>
            </a:r>
            <a:endParaRPr>
              <a:solidFill>
                <a:schemeClr val="dk1"/>
              </a:solidFill>
              <a:latin typeface="Ubuntu"/>
              <a:ea typeface="Ubuntu"/>
              <a:cs typeface="Ubuntu"/>
              <a:sym typeface="Ubuntu"/>
            </a:endParaRPr>
          </a:p>
        </p:txBody>
      </p:sp>
      <p:sp>
        <p:nvSpPr>
          <p:cNvPr id="287" name="Google Shape;287;g19407d2f77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90edf6d002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comparing fractions and decimals on a number line.</a:t>
            </a:r>
            <a:endParaRPr>
              <a:solidFill>
                <a:schemeClr val="dk1"/>
              </a:solidFill>
              <a:latin typeface="Ubuntu"/>
              <a:ea typeface="Ubuntu"/>
              <a:cs typeface="Ubuntu"/>
              <a:sym typeface="Ubuntu"/>
            </a:endParaRPr>
          </a:p>
        </p:txBody>
      </p:sp>
      <p:sp>
        <p:nvSpPr>
          <p:cNvPr id="297" name="Google Shape;297;g190edf6d002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90edf6d002_0_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Fraction Decimal Trap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https://play.stmath.com/raft/ed/10.0.3/#/objective/14d8a5a7-81c4-4b72-a060-13943fdca611/11479bf2-d362-41e5-b33c-40c34befa6ba/games#game2</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1. Ask students, “What do you notice?” “What do you wonder?” Allow students to share.</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and determine a strategy for solving the puzzle. Have students share their predictions and what they think will happen and why.</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ideas. (As you try students’ strategies, be sure to try strategies that work and those that don’t. Watch and analyze the feedback in both correct and incorrect solutions.)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Watch the feedback together and discuss what you saw.</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Replay the puzzle selecting the same solution. Pause the puzzle before JiJi crosses the screen. Discuss how the number line is partitioned: “Is there another way to partition the number line?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other puzzles. Compare the puzzles showing a fraction to the puzzles showing decimals. Write an equation to show how the two are equal (e.g., 5/10 = 0.5).</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use their paper/whiteboard to prove that this equation is true.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Solve additional puzzles in Level 1, focusing on the relationship between fractions and decimals: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3, discussing differences from the previous levels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to have students compare the fraction and decimal forms of the numbers.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number of bars between the tick marks for 10ths and 100ths and compare: “What does this show about the relationship between 10ths and 100ths?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how students determine where to place the fraction/decimal on the number line. You may want to solve the puzzle to bring up the playback and annotation features so you can pause and rewind the animation.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Put up an equation such as 4/100 = 0.04. Ask students to use their paper/whiteboard to make a visual to prove that this equation is true.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puzzles from Level 6.</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different student’s strategies for locating the number on the number line (e.g., Where would 1.46 be located?).</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How does the student: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locate fraction form (1/10, 1/100) and decimal form (0.1, 0.01) of numbers on a number line labeled 0 to 1 with tick marks for every tenth?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compare fraction and decimal forms of numbers?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recognize that there are 10 hundredths for every tenth (0.01 × 10 = 0.1)?</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316" name="Google Shape;316;g190edf6d002_0_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8fec6f798c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 </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 Trisha’s coach gave her this number line to record her distances for the first mile. Mark and label the quarter mile distances shown on her signs. If needed, you can draw the number line larger below.</a:t>
            </a:r>
            <a:endParaRPr>
              <a:solidFill>
                <a:schemeClr val="dk1"/>
              </a:solidFill>
              <a:latin typeface="Ubuntu"/>
              <a:ea typeface="Ubuntu"/>
              <a:cs typeface="Ubuntu"/>
              <a:sym typeface="Ubuntu"/>
            </a:endParaRPr>
          </a:p>
        </p:txBody>
      </p:sp>
      <p:sp>
        <p:nvSpPr>
          <p:cNvPr id="355" name="Google Shape;355;g18fec6f798c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9407d2f772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19407d2f772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90edf6d002_0_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Remind students about the  My Thinking Path page. Have them write in the topic, “Adding and subtracting fractions with unlike denominators."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begin working on the My Thinking Path page.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their ideas and allow students to add to their paper any thoughts they have.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You'll begin each of Days 1-4 with time for students to reflect on their learning and prepare for the day.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complete the Pre-Quiz (Optional).</a:t>
            </a:r>
            <a:endParaRPr b="1">
              <a:solidFill>
                <a:schemeClr val="dk1"/>
              </a:solidFill>
              <a:latin typeface="Ubuntu"/>
              <a:ea typeface="Ubuntu"/>
              <a:cs typeface="Ubuntu"/>
              <a:sym typeface="Ubuntu"/>
            </a:endParaRPr>
          </a:p>
        </p:txBody>
      </p:sp>
      <p:sp>
        <p:nvSpPr>
          <p:cNvPr id="374" name="Google Shape;374;g190edf6d002_0_8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90edf6d002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Estimate Fractions Game Mat and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Display Fifth Grade &gt; Estimate Fractions on a Number Line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https://play.stmath.com/raft/ed/10.0.3/#/objective/14d8a5a7-81c4-4b72-a060-13943fdca611/11479bf2-d362-41e5-b33c-40c34befa6ba/games#game3</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about the number line?” “What do you wonder?”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represent this puzzle on their game mat by sliding the rocket over to the point on the number line and discuss their reasoning with a partner.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of their strategy for solving the puzzle and predict what will happen when they try it.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Do a whole group discussion on their strategies, listening for discussions about benchmark fractions or students comparing equivalent fractions. Chart different student responses.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of the students’ strategies to discuss. Discuss the role of the numerator and denominator in their estimates. Ask the students to think about if they agree/disagree with the strategy and why. How does it relate to their own?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 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ideas. (As you try students’ strategies, be sure to try strategies that work and those that don’t. Analyze the feedback in both correct and incorrect solutions.)</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 “What does the animation show us?” “Is there another name for that location on the number line? (for a fraction at a half or whole number)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another puzzle from Level 2 and ask “How can the number line help us find the location?” Highlight partitioning the number line into equal parts (the denominator) to locate the fraction (the numerator).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Freeze animation and ask, “Where would an additional ½ be located on this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Open up the first puzzles in Level 3 and have students discuss what they notice about the differences from other levels.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puzzles from Levels 4 and 5 and have students represent them on their game mat.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student strategies for locating the fraction on the number line and how they know which two whole numbers the fraction is between.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questions such as: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can you use fractions that you can easily locate (called benchmark fractions) to help you locate this</a:t>
            </a:r>
            <a:endParaRPr>
              <a:solidFill>
                <a:schemeClr val="dk1"/>
              </a:solidFill>
              <a:latin typeface="Ubuntu"/>
              <a:ea typeface="Ubuntu"/>
              <a:cs typeface="Ubuntu"/>
              <a:sym typeface="Ubuntu"/>
            </a:endParaRPr>
          </a:p>
          <a:p>
            <a:pPr indent="0" lvl="0" marL="914400" rtl="0" algn="l">
              <a:spcBef>
                <a:spcPts val="0"/>
              </a:spcBef>
              <a:spcAft>
                <a:spcPts val="0"/>
              </a:spcAft>
              <a:buNone/>
            </a:pPr>
            <a:r>
              <a:rPr lang="en">
                <a:solidFill>
                  <a:schemeClr val="dk1"/>
                </a:solidFill>
                <a:latin typeface="Ubuntu"/>
                <a:ea typeface="Ubuntu"/>
                <a:cs typeface="Ubuntu"/>
                <a:sym typeface="Ubuntu"/>
              </a:rPr>
              <a:t>fraction (e.g., 8/3)?</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 “How do we add fractions with unlike denominators?" (use equivalent fractions)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to add strategies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to the chart including using fractions equal to one, counting unit fractions for fractions greater than one, and</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creating mixed numbers from fractions greater than one.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use benchmarks to locate fractions? (I know ½ is here and this is between ½ and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decide which whole numbers to locate a fraction between?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fraction equivalence?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use the number line to add/subtract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t/>
            </a:r>
            <a:endParaRPr b="1">
              <a:solidFill>
                <a:schemeClr val="dk1"/>
              </a:solidFill>
              <a:latin typeface="Ubuntu"/>
              <a:ea typeface="Ubuntu"/>
              <a:cs typeface="Ubuntu"/>
              <a:sym typeface="Ubuntu"/>
            </a:endParaRPr>
          </a:p>
        </p:txBody>
      </p:sp>
      <p:sp>
        <p:nvSpPr>
          <p:cNvPr id="393" name="Google Shape;393;g190edf6d002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9407d2f772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 </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Draw a number line. Place the following fractions and 3/6, 7/8, 11/12, 8/6, 1/8, 3/4, 25/12, 6/3, 6/12, 6/5, 3/5, and 14/8 number line. Select three of the fractions you placed on the number line and explain how you determined where to place these fractions. Challenge yourself.</a:t>
            </a:r>
            <a:endParaRPr>
              <a:solidFill>
                <a:schemeClr val="dk1"/>
              </a:solidFill>
              <a:latin typeface="Ubuntu"/>
              <a:ea typeface="Ubuntu"/>
              <a:cs typeface="Ubuntu"/>
              <a:sym typeface="Ubuntu"/>
            </a:endParaRPr>
          </a:p>
        </p:txBody>
      </p:sp>
      <p:sp>
        <p:nvSpPr>
          <p:cNvPr id="432" name="Google Shape;432;g19407d2f772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90edf6d002_0_8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solving problems involving adding and subtracting fractions with unlike denominators.</a:t>
            </a:r>
            <a:endParaRPr>
              <a:solidFill>
                <a:schemeClr val="dk1"/>
              </a:solidFill>
              <a:latin typeface="Ubuntu"/>
              <a:ea typeface="Ubuntu"/>
              <a:cs typeface="Ubuntu"/>
              <a:sym typeface="Ubuntu"/>
            </a:endParaRPr>
          </a:p>
        </p:txBody>
      </p:sp>
      <p:sp>
        <p:nvSpPr>
          <p:cNvPr id="442" name="Google Shape;442;g190edf6d002_0_8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90edf6d002_0_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Display Fifth Grade &gt; Number Line Equivalence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https://play.stmath.com/raft/ed/10.0.3/#/objective/14d8a5a7-81c4-4b72-a060-13943fdca611/11479bf2-d362-41e5-b33c-40c34befa6ba/games#game4</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1 that has the fraction in the sky labeled on the number line.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“What do you notice?” “What do you wonder?” Allow students to share.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and determine a strategy for solving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Discuss students’ ideas. Briefly discuss fractions on a number line, including the meaning of the numerator (location on number line) and denominator (# of equal parts).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the students to think about if they agree/disagree with the strategy and why. How does it relate to their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ideas. (As you try students’ strategies, be sure to try strategies that work and those that don’t.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Analyze and discuss the feedback in both correct and incorrect solutions.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 Ask:</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Can you name another equivalent fraction?</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could you find an equivalent fraction for any given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a puzzle from Level 2 that does NOT have the fraction in the sky labeled on the number line and challenge students by asking:</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could you prove these two fractions are equivalent?</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happens to the size of the pieces as you make an equivalent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students’ strategies for finding the equivalent fraction on the number line. Solve the puzzle and discuss the animation.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Work through some puzzles in Level 3 and beyond using the Problem Solving Process.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Record the equivalent fractions on a chart. As you add to the list:</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look for a pattern as they determine where to place equivalent fractions on a number line.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number and size of the partitions for equivalent fractions.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questions like, “How many twelfths are in one-third?” or “How many one-fourths make 1 whole?”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find an equivalent fraction?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prove two fractions are equivalent?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locate a fraction on the number line?</a:t>
            </a:r>
            <a:endParaRPr b="1">
              <a:solidFill>
                <a:schemeClr val="dk1"/>
              </a:solidFill>
              <a:latin typeface="Ubuntu"/>
              <a:ea typeface="Ubuntu"/>
              <a:cs typeface="Ubuntu"/>
              <a:sym typeface="Ubuntu"/>
            </a:endParaRPr>
          </a:p>
        </p:txBody>
      </p:sp>
      <p:sp>
        <p:nvSpPr>
          <p:cNvPr id="462" name="Google Shape;462;g190edf6d002_0_8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190edf6d002_0_9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en">
                <a:solidFill>
                  <a:schemeClr val="dk1"/>
                </a:solidFill>
                <a:latin typeface="Ubuntu"/>
                <a:ea typeface="Ubuntu"/>
                <a:cs typeface="Ubuntu"/>
                <a:sym typeface="Ubuntu"/>
              </a:rPr>
              <a:t>Engage students in problem solving discussions. Read and discuss the problem, share student work,</a:t>
            </a:r>
            <a:endParaRPr i="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en">
                <a:solidFill>
                  <a:schemeClr val="dk1"/>
                </a:solidFill>
                <a:latin typeface="Ubuntu"/>
                <a:ea typeface="Ubuntu"/>
                <a:cs typeface="Ubuntu"/>
                <a:sym typeface="Ubuntu"/>
              </a:rPr>
              <a:t>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Partner students. Partner A creates a bar model of fractions that include halves, fourths and eighths,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Partner B creates a bar model of fractions that include thirds, sixths and twelfths. They may use Cuisenaire rods, connecting cubes, or paper strips to create their bar model, but they must both use the same manipulative and have the same size "one" whole. Each builds a number line using their bar model.</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Include numbers up to 3.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Partners compare their two number lines. Then, they can use the bars and number lines to help them solve the problem of the day shown in this slide and the next slide.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p:txBody>
      </p:sp>
      <p:sp>
        <p:nvSpPr>
          <p:cNvPr id="501" name="Google Shape;501;g190edf6d002_0_9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1b16144914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en">
                <a:solidFill>
                  <a:schemeClr val="dk1"/>
                </a:solidFill>
                <a:latin typeface="Ubuntu"/>
                <a:ea typeface="Ubuntu"/>
                <a:cs typeface="Ubuntu"/>
                <a:sym typeface="Ubuntu"/>
              </a:rPr>
              <a:t>Continued from previous slide.</a:t>
            </a:r>
            <a:endParaRPr b="1">
              <a:solidFill>
                <a:schemeClr val="dk1"/>
              </a:solidFill>
              <a:latin typeface="Ubuntu"/>
              <a:ea typeface="Ubuntu"/>
              <a:cs typeface="Ubuntu"/>
              <a:sym typeface="Ubuntu"/>
            </a:endParaRPr>
          </a:p>
        </p:txBody>
      </p:sp>
      <p:sp>
        <p:nvSpPr>
          <p:cNvPr id="511" name="Google Shape;511;g1b16144914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90edf6d002_0_9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Have students reflect on what they have learned about solving problems involving adding and subtracting fractions with unlike denominators.</a:t>
            </a:r>
            <a:endParaRPr b="1">
              <a:solidFill>
                <a:schemeClr val="dk1"/>
              </a:solidFill>
              <a:latin typeface="Ubuntu"/>
              <a:ea typeface="Ubuntu"/>
              <a:cs typeface="Ubuntu"/>
              <a:sym typeface="Ubuntu"/>
            </a:endParaRPr>
          </a:p>
        </p:txBody>
      </p:sp>
      <p:sp>
        <p:nvSpPr>
          <p:cNvPr id="524" name="Google Shape;524;g190edf6d002_0_9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90edf6d002_0_9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Pie Monster Game Mat 02 and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Pie Monster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https://play.stmath.com/raft/ed/10.0.3/#/objective/14d8a5a7-81c4-4b72-a060-13943fdca611/11479bf2-d362-41e5-b33c-40c34befa6ba/games#game5</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 students the Pie Monster 02 Game Mat. Tell them they can divide the pies to represent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model the puzzle on their game mat and show their prediction.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turn to a partner, sharing their prediction and strategies.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Ask the students to think about if they agree/disagree with each other and why.</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ideas. (As you try students’ strategies, be sure to try strategies that work and those that don’t.). Watch the feedback together and discuss what you saw.</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another puzzle from Level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some students share predictions and strategies (e.g., Are they using the visual model? Find a common denominator? If so, how did they find an equivalent fraction with the same denominator? Did they write a mixed number or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Assist students with writing an equation for this puzzle by asking:</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could we represent what is happening in this puzzle with an equation?</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did you determine the denominator to represent what the Pie Monster wants to eat as a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The denominator for the pies on the table?</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2. On the Pie Monster Game Mat or board, tell students to model the puzzles as well as their prediction of how many pie pieces to choose.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and try different solutions. Be sure to try both correct and incorrect solutions.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Point out the different visual models on the Monster and table. Do some checks for understanding:</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Which ones have a fraction greater than 1?</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could we represent this fraction as both a fraction and a mixed number?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record their answers on their whiteboards. Share the students' fractions and mixed numbers.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some additional puzzles in Level 2 or 3.</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add fractions and mixed numbers with unlike denominators?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fractions as mixed numbers?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mixed numbers as equivalent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equations to represent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the strategy they used to solve the puzzle?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544" name="Google Shape;544;g190edf6d002_0_9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190edf6d002_0_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Darla wanted to make 2 gallons of punch to take to the school picnic. She found a recipe that called for 3/4 gallons of fruit punch, 2 quarts of orange juice, 3/8 gallons of lime soda, and 1/2 gallons of water. If Darla makes this recipe, will she have as much punch as she wants? Justify your solution.</a:t>
            </a:r>
            <a:endParaRPr b="1">
              <a:solidFill>
                <a:schemeClr val="dk1"/>
              </a:solidFill>
              <a:latin typeface="Ubuntu"/>
              <a:ea typeface="Ubuntu"/>
              <a:cs typeface="Ubuntu"/>
              <a:sym typeface="Ubuntu"/>
            </a:endParaRPr>
          </a:p>
        </p:txBody>
      </p:sp>
      <p:sp>
        <p:nvSpPr>
          <p:cNvPr id="583" name="Google Shape;583;g190edf6d002_0_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90edf6d002_0_9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Have students reflect on what they have learned about solving problems involving adding and subtracting fractions with unlike denominators.</a:t>
            </a:r>
            <a:endParaRPr b="1">
              <a:solidFill>
                <a:schemeClr val="dk1"/>
              </a:solidFill>
              <a:latin typeface="Ubuntu"/>
              <a:ea typeface="Ubuntu"/>
              <a:cs typeface="Ubuntu"/>
              <a:sym typeface="Ubuntu"/>
            </a:endParaRPr>
          </a:p>
        </p:txBody>
      </p:sp>
      <p:sp>
        <p:nvSpPr>
          <p:cNvPr id="593" name="Google Shape;593;g190edf6d002_0_9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190edf6d002_0_9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a:t>
            </a:r>
            <a:r>
              <a:rPr lang="en">
                <a:solidFill>
                  <a:schemeClr val="dk1"/>
                </a:solidFill>
                <a:latin typeface="Ubuntu"/>
                <a:ea typeface="Ubuntu"/>
                <a:cs typeface="Ubuntu"/>
                <a:sym typeface="Ubuntu"/>
              </a:rPr>
              <a:t>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Scale Fraction Visual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https://play.stmath.com/raft/ed/10.0.3/#/objective/14d8a5a7-81c4-4b72-a060-13943fdca611/11479bf2-d362-41e5-b33c-40c34befa6ba/games#game6</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1. Ask students, “What do you notice?” “What do you wonder?”</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predict how to solve the puzzle and share their prediction with a neighbor. Ask students, “Did your predictions match?” “What strategies did you use?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Try one of the students’ ideas.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Watch the feedback (for correct and incorrect strategies) together and discuss what they saw. Pause and use the annotation tools as necessary to track the yellow ball and how the bars move on the number line.</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questions like : “What did you learn from the feedback? Do we need to find a common denominator and if so, why? How did you? (convert the fractions) What can we convert a whole bar to in this puzzle (e.g., 1 bar = 6/6 or 4/4) ?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in Level 1. Discuss the size of partitions and denominators as you move the cursor to select how the number line will be partitioned:</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did you determine how to divide/partition the number line?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did you determine your solution?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them share why they select a particular denominator to partition the number line. “Could a different denominator be selected?” Explain and prove.</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build a bar model from a puzzle with fraction strips, connecting cubes, blocks, or Cuisenaire rods. They use their bar model to build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and record the equations shown in the puzzle, using the number line to help them solve.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Include different ways to write the fractions and mixed numbers.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use fraction equivalence to help them solve the problems?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break down the mixed numbers to help them add or subtract the numbers?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model what is happening in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express their answer? (Do they use a mixed number? Fraction?)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613" name="Google Shape;613;g190edf6d002_0_9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190edf6d002_0_9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Kevin filled 4 glasses with different amounts of water so they would make different sounds when he rubbed his finger along the rim. Glass A held 5/8 cup of water, glass B held 3/4 cup of water, glass C held 3/6 cup of water, glass D held 2/6 cup of water. How much water did Kevin use? How much water could he put in a fifth glass if he had 3 cups of water?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652" name="Google Shape;652;g190edf6d002_0_9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19407d2f772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g19407d2f772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90edf6d002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Ubuntu"/>
                <a:ea typeface="Ubuntu"/>
                <a:cs typeface="Ubuntu"/>
                <a:sym typeface="Ubuntu"/>
              </a:rPr>
              <a:t>USE THIS SLIDE IF YOUR STUDENTS ARE </a:t>
            </a:r>
            <a:r>
              <a:rPr b="1" lang="en" sz="1200" u="sng">
                <a:solidFill>
                  <a:srgbClr val="F8A344"/>
                </a:solidFill>
                <a:latin typeface="Ubuntu"/>
                <a:ea typeface="Ubuntu"/>
                <a:cs typeface="Ubuntu"/>
                <a:sym typeface="Ubuntu"/>
              </a:rPr>
              <a:t>NEW</a:t>
            </a:r>
            <a:r>
              <a:rPr b="1" lang="en" sz="1200">
                <a:solidFill>
                  <a:schemeClr val="dk1"/>
                </a:solidFill>
                <a:latin typeface="Ubuntu"/>
                <a:ea typeface="Ubuntu"/>
                <a:cs typeface="Ubuntu"/>
                <a:sym typeface="Ubuntu"/>
              </a:rPr>
              <a:t> TO ST MATH</a:t>
            </a:r>
            <a:endParaRPr sz="850">
              <a:solidFill>
                <a:schemeClr val="dk1"/>
              </a:solidFill>
            </a:endParaRPr>
          </a:p>
          <a:p>
            <a:pPr indent="-88900" lvl="0" marL="177800" rtl="0" algn="l">
              <a:lnSpc>
                <a:spcPct val="115000"/>
              </a:lnSpc>
              <a:spcBef>
                <a:spcPts val="0"/>
              </a:spcBef>
              <a:spcAft>
                <a:spcPts val="0"/>
              </a:spcAft>
              <a:buNone/>
            </a:pPr>
            <a:r>
              <a:t/>
            </a:r>
            <a:endParaRPr sz="850">
              <a:solidFill>
                <a:schemeClr val="dk1"/>
              </a:solidFill>
            </a:endParaRPr>
          </a:p>
          <a:p>
            <a:pPr indent="0" lvl="0" marL="0" rtl="0" algn="l">
              <a:lnSpc>
                <a:spcPct val="115000"/>
              </a:lnSpc>
              <a:spcBef>
                <a:spcPts val="0"/>
              </a:spcBef>
              <a:spcAft>
                <a:spcPts val="0"/>
              </a:spcAft>
              <a:buNone/>
            </a:pPr>
            <a:r>
              <a:rPr lang="en">
                <a:solidFill>
                  <a:schemeClr val="dk1"/>
                </a:solidFill>
                <a:latin typeface="Ubuntu"/>
                <a:ea typeface="Ubuntu"/>
                <a:cs typeface="Ubuntu"/>
                <a:sym typeface="Ubuntu"/>
              </a:rPr>
              <a:t>Choose one of the following ways to introduce ST Math to your students:</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students the </a:t>
            </a:r>
            <a:r>
              <a:rPr lang="en" u="sng">
                <a:solidFill>
                  <a:schemeClr val="hlink"/>
                </a:solidFill>
                <a:latin typeface="Ubuntu"/>
                <a:ea typeface="Ubuntu"/>
                <a:cs typeface="Ubuntu"/>
                <a:sym typeface="Ubuntu"/>
                <a:hlinkClick r:id="rId2"/>
              </a:rPr>
              <a:t>Guided Intro</a:t>
            </a:r>
            <a:r>
              <a:rPr lang="en">
                <a:solidFill>
                  <a:schemeClr val="dk1"/>
                </a:solidFill>
                <a:latin typeface="Ubuntu"/>
                <a:ea typeface="Ubuntu"/>
                <a:cs typeface="Ubuntu"/>
                <a:sym typeface="Ubuntu"/>
              </a:rPr>
              <a:t> and/or Intro Video [</a:t>
            </a:r>
            <a:r>
              <a:rPr lang="en" u="sng">
                <a:solidFill>
                  <a:schemeClr val="hlink"/>
                </a:solidFill>
                <a:latin typeface="Ubuntu"/>
                <a:ea typeface="Ubuntu"/>
                <a:cs typeface="Ubuntu"/>
                <a:sym typeface="Ubuntu"/>
                <a:hlinkClick r:id="rId3"/>
              </a:rPr>
              <a:t>English</a:t>
            </a:r>
            <a:r>
              <a:rPr lang="en">
                <a:solidFill>
                  <a:schemeClr val="dk1"/>
                </a:solidFill>
                <a:latin typeface="Ubuntu"/>
                <a:ea typeface="Ubuntu"/>
                <a:cs typeface="Ubuntu"/>
                <a:sym typeface="Ubuntu"/>
              </a:rPr>
              <a:t>] [</a:t>
            </a:r>
            <a:r>
              <a:rPr lang="en" u="sng">
                <a:solidFill>
                  <a:schemeClr val="hlink"/>
                </a:solidFill>
                <a:latin typeface="Ubuntu"/>
                <a:ea typeface="Ubuntu"/>
                <a:cs typeface="Ubuntu"/>
                <a:sym typeface="Ubuntu"/>
                <a:hlinkClick r:id="rId4"/>
              </a:rPr>
              <a:t>Spanish</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Open Sans"/>
              <a:ea typeface="Open Sans"/>
              <a:cs typeface="Open Sans"/>
              <a:sym typeface="Open Sans"/>
            </a:endParaRPr>
          </a:p>
        </p:txBody>
      </p:sp>
      <p:sp>
        <p:nvSpPr>
          <p:cNvPr id="98" name="Google Shape;98;g190edf6d002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190edf6d002_0_9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write in the topic, “Solving problems involving multiplying a fraction or a whole number by a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begin working on the My Thinking Path page.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their ideas and allow students to add to their paper any additional thoughts they have.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complete the Pre-Quiz (Optional).</a:t>
            </a:r>
            <a:endParaRPr b="1">
              <a:solidFill>
                <a:schemeClr val="dk1"/>
              </a:solidFill>
              <a:latin typeface="Ubuntu"/>
              <a:ea typeface="Ubuntu"/>
              <a:cs typeface="Ubuntu"/>
              <a:sym typeface="Ubuntu"/>
            </a:endParaRPr>
          </a:p>
        </p:txBody>
      </p:sp>
      <p:sp>
        <p:nvSpPr>
          <p:cNvPr id="670" name="Google Shape;670;g190edf6d002_0_9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190edf6d002_0_9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Unit Multiplication on the Number Line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https://play.stmath.com/raft/ed/10.0.3/#/objective/14d8a5a7-81c4-4b72-a060-13943fdca611/11479bf2-d362-41e5-b33c-40c34befa6ba/games#game7</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Ask “What do you notice?”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about how they will solve the puzzle. Ask students, “Where do you think we need to place JiJi’s rocket? Why?” Have students share their prediction, strategy, and why they think they have the correct solution.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“What is happening in this equation? What size are the jumps JiJi makes? How many jumps does JiJi make?” (e.g., 6 x 1/3 would represent 6 groups of 1/3 or 6 jumps of 1/3 each).</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solution strategies. Before trying the strategy, discuss it with the other students (agree/disagree; what do they think will happen).</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Watch the feedback and talk with students about what happened as they solved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what they thought would happen.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did they learn from the feedback about their strategy?</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represent the feedback by writing a repeated addition sentence. Connect the whole number times a fraction repeated addition sentence (e.g., 1/3 + 1/3 + 1/3 + 1/3 + 1/3 + 1/3) to a whole number multiplication repeated addition sentence (e.g., 6 x 3 would be 3 + 3 + 3 + 3 + 3 + 3). Say to students, “This equation represents ___ groups of ___ (e.g., 6 groups of 1/3).</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3. Ask students, “How is this puzzle different from the ones in Level 1? If the fraction is the first number in the equation, how does that change the way we model this equation?”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their ideas. Ask students to draw a number line and record JiJi’s jumps on their number line and solve the puzzle. Share students’ solutions and ask them about their strategy for solving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“What size are the jumps JiJi makes? How many jumps does JiJi make?”</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Talk about and prove the commutative property. Say to students, “Does order matter when we multiply? In other words, is 5 x 6 equal to the same product as 6 x 5? (or1/3 x 6 and 6 x 1/3).</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next puzzle in Level 3. Say to students, “Another way to think about this puzzle as ___ of ___ (e.g., 1/3 x 5 is the same as 1/3 of 5).</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Model for students how to draw rectangles to represent the whole number and then partition each whole into the given fraction (e.g., for 1/3 x 5, draw 5 rectangles, partition each rectangle into thirds and shade in 1/3 of each rectangle).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use the model to find the product in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additional puzzles in Level 3.</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how to partition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the size and number of jumps to make?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an a/b (b&gt;0) fraction times a whole number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a whole number times an a/b (b&gt;0) fraction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use the commutative property as a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689" name="Google Shape;689;g190edf6d002_0_9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190edf6d002_0_10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Divide students into two groups. Assign the problems to the students according to their group. NOTE: the students will join together in A/B pairs tomorrow to compare and discuss their problems, strategies, and solutions.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Partner A: Ribbon at Jones' Ribbon Shop is sold in various lengths. Rebecca bought two pieces of red ribbon to make hair bows. She selected the red ribbon from the bin with lengths of 3/4 foot. How much ribbon did Rebecca buy? Compare your problem to your partner’s problem. Compare your problem to your partner’s problem.</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Partner B: Ribbon at Jones' Ribbon Shop is sold in various lengths. Chris bought a piece of ribbon that was 2 feet long. He used 3/4 of the ribbon. How much ribbon did he use?</a:t>
            </a:r>
            <a:endParaRPr b="1">
              <a:solidFill>
                <a:schemeClr val="dk1"/>
              </a:solidFill>
              <a:latin typeface="Ubuntu"/>
              <a:ea typeface="Ubuntu"/>
              <a:cs typeface="Ubuntu"/>
              <a:sym typeface="Ubuntu"/>
            </a:endParaRPr>
          </a:p>
        </p:txBody>
      </p:sp>
      <p:sp>
        <p:nvSpPr>
          <p:cNvPr id="728" name="Google Shape;728;g190edf6d002_0_10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1b16144914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Continued from previous slide</a:t>
            </a:r>
            <a:endParaRPr i="1">
              <a:solidFill>
                <a:schemeClr val="dk1"/>
              </a:solidFill>
              <a:latin typeface="Ubuntu"/>
              <a:ea typeface="Ubuntu"/>
              <a:cs typeface="Ubuntu"/>
              <a:sym typeface="Ubuntu"/>
            </a:endParaRPr>
          </a:p>
        </p:txBody>
      </p:sp>
      <p:sp>
        <p:nvSpPr>
          <p:cNvPr id="738" name="Google Shape;738;g1b16144914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190edf6d002_0_1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Have students reflect on what they have learned about solving problems involving multiplying a fraction or a whole number by a fraction.</a:t>
            </a:r>
            <a:endParaRPr b="1">
              <a:solidFill>
                <a:schemeClr val="dk1"/>
              </a:solidFill>
              <a:latin typeface="Ubuntu"/>
              <a:ea typeface="Ubuntu"/>
              <a:cs typeface="Ubuntu"/>
              <a:sym typeface="Ubuntu"/>
            </a:endParaRPr>
          </a:p>
        </p:txBody>
      </p:sp>
      <p:sp>
        <p:nvSpPr>
          <p:cNvPr id="748" name="Google Shape;748;g190edf6d002_0_10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190edf6d002_0_10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the Fraction Number Lines Game Mat and/or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Unit Multiplication on the Number Line &gt; Level 3</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https://play.stmath.com/raft/ed/10.0.3/#/objective/14d8a5a7-81c4-4b72-a060-13943fdca611/11479bf2-d362-41e5-b33c-40c34befa6ba/games#game7</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4. Ask “What do you notice that is similar/different from the puzzles we did yesterday?” Discuss how these puzzles compare to the previous ones.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some students share their predictions. Discuss. Ask, “What size are the jumps JiJi makes?” “How many jumps does JiJi make?”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 students the Number Line Game Mat and have them partition their game mat number line and record the jumps before solving. Discuss how they partitioned the number line and determined the jumps. Did everyone partition it the same?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a volunteer to share their prediction and their reasoning. Have another student who solved it differently share and compare the two strategies. Did they result in the same solution?</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both students’ solutions and watch the feedback. Discuss and compare the two strategies with the whole group.</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 Play additional puzzles and make predictions on game mats prior to solving.</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to discuss strategy with partner or whole group by asking questions such as: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did you determine how to partition your number line?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could we represent this puzzle with a repeated addition sentence?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could we think of this equation as a division problem?</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could we use the commutative property to help us solve this equation?</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a student's strategy to try. Pause the animation. Ask students to explain what is happening with the bars and the number line.</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playing puzzles from Level 4 and discussing students' reasoning and strategies.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puzzles from Level 5 and have students represent them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reasoning with the whole group.</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how to partition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the size and number of jumps to make?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an a/b (b&gt;0) fraction times a whole number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a whole number times an a/b (b&gt;0) fraction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use the commutative property as a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an a/b (b&gt;0) fraction times a whole number problem as a division situation?</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767" name="Google Shape;767;g190edf6d002_0_10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190edf6d002_0_10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Join students together in A/B Pairs from yesterday.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Partner A: Janet discovered that the distance to the park and back to her house is 3/4 mile. She ran to the park and back home 5 times. How far did she run? Compare your problem to your partner’s problem.</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Partner B: Bailey lives 5 miles from the park. She decided to run to the park. She got 3/4 of the way there, stopped and called her mother to pick her up. How far did Bailey run? Compare your problem to your partner’s problem.</a:t>
            </a:r>
            <a:endParaRPr b="1">
              <a:solidFill>
                <a:schemeClr val="dk1"/>
              </a:solidFill>
              <a:latin typeface="Ubuntu"/>
              <a:ea typeface="Ubuntu"/>
              <a:cs typeface="Ubuntu"/>
              <a:sym typeface="Ubuntu"/>
            </a:endParaRPr>
          </a:p>
        </p:txBody>
      </p:sp>
      <p:sp>
        <p:nvSpPr>
          <p:cNvPr id="806" name="Google Shape;806;g190edf6d002_0_10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1d1ef450b3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Continued from previous slide</a:t>
            </a:r>
            <a:endParaRPr i="1">
              <a:solidFill>
                <a:schemeClr val="dk1"/>
              </a:solidFill>
              <a:latin typeface="Ubuntu"/>
              <a:ea typeface="Ubuntu"/>
              <a:cs typeface="Ubuntu"/>
              <a:sym typeface="Ubuntu"/>
            </a:endParaRPr>
          </a:p>
        </p:txBody>
      </p:sp>
      <p:sp>
        <p:nvSpPr>
          <p:cNvPr id="816" name="Google Shape;816;g1d1ef450b3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190edf6d002_0_10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solving problems involving multiplying a fraction or a whole number by a fraction.</a:t>
            </a:r>
            <a:endParaRPr>
              <a:solidFill>
                <a:schemeClr val="dk1"/>
              </a:solidFill>
              <a:latin typeface="Ubuntu"/>
              <a:ea typeface="Ubuntu"/>
              <a:cs typeface="Ubuntu"/>
              <a:sym typeface="Ubuntu"/>
            </a:endParaRPr>
          </a:p>
        </p:txBody>
      </p:sp>
      <p:sp>
        <p:nvSpPr>
          <p:cNvPr id="826" name="Google Shape;826;g190edf6d002_0_10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190edf6d002_0_10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Fraction Number Lines Game Mat and/or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Unit Multiples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https://play.stmath.com/raft/ed/10.0.3/#/objective/14d8a5a7-81c4-4b72-a060-13943fdca611/11479bf2-d362-41e5-b33c-40c34befa6ba/games#game8</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“How would you solve this puzzle?” Ask students to think of their strategy for solving the puzzle and predict what will happen when they try it. Have them show their predictions on the game mat.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some students share their predictions. Discuss.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strategies. Before trying the strategy, discuss it with the other students. Ask students if they agree or disagree and what they think will happen. Share students’ thinking as a whole class.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Watch the feedback together and discuss what they saw. Was it like their prediction?</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Replay the puzzle. Pause the puzzle before JiJi crosses the screen and talk about what students see. Discuss the equation at the top of the puzzle and what it means. Ask students, “How does this model represent ___ x ___ , or ___ groups of ___? (e.g., 8 x 9 or 8 groups of 9)”</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in Level 1 and focus your discussion on the area model representing multiplication sentences.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2. Have students discuss with a neighbor, “Why do you think JiJi wants us to cut a whole?”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and discuss feedback from a Level 2 puzzle (1/a × b). Ask students to discuss with their partner, “How is this puzzle different from the ones we just solved? What is the same about the problems?” “How do fractions represent division?” (NOTE: The first step is to build the JUST the first factor, not the answer.)</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Now display the first puzzle in Level 3. Compare this puzzle to the puzzles in Level 2. Push students to think about the Commutative Property (e.g., Does the model for 4 x 5 look the same as 5 x 4?) How will the are model look different for this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 Discuss how multiplying whole numbers is alike and different than multiplying whole numbers by a fraction (examples below:)</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They are similar because when multiplying by a fraction, it is equivalent to adding the fraction n number of times similar to multiplying whole numbers together as repeated addition (e.g., 3 x 1/3 = 1/3 +1/3 +1/3 is equivalent to 3 x 4 = 3 + 3 + 3 + 3).</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They are different because multiplying fractions (less than 1) by a whole number results in a product that is smaller than the whole number (e.g., 6 x 1/3 = 2 and 6&gt;2).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in Level 3. Give students the Fraction Number Line Game Mat. Have students model the problem on their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the feedback and how it represents the equation at the top of the puzzle. Repeat with additional puzzles in Level 3.</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whole number multiplication?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relate whole number multiplication to multiplying a whole number by a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multiplying a whole number by a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role of the numerator and denominator in the visual representation and the multiplication expression?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how a fraction, such as ¾ or ½, represents division?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find the product?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845" name="Google Shape;845;g190edf6d002_0_10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74dc3cdb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Ubuntu"/>
                <a:ea typeface="Ubuntu"/>
                <a:cs typeface="Ubuntu"/>
                <a:sym typeface="Ubuntu"/>
              </a:rPr>
              <a:t>USE THIS SLIDE IF YOUR STUDENTS ARE </a:t>
            </a:r>
            <a:r>
              <a:rPr b="1" lang="en" sz="1200" u="sng">
                <a:solidFill>
                  <a:srgbClr val="F8A344"/>
                </a:solidFill>
                <a:latin typeface="Ubuntu"/>
                <a:ea typeface="Ubuntu"/>
                <a:cs typeface="Ubuntu"/>
                <a:sym typeface="Ubuntu"/>
              </a:rPr>
              <a:t>NEW</a:t>
            </a:r>
            <a:r>
              <a:rPr b="1" lang="en" sz="1200">
                <a:solidFill>
                  <a:schemeClr val="dk1"/>
                </a:solidFill>
                <a:latin typeface="Ubuntu"/>
                <a:ea typeface="Ubuntu"/>
                <a:cs typeface="Ubuntu"/>
                <a:sym typeface="Ubuntu"/>
              </a:rPr>
              <a:t> TO ST MATH</a:t>
            </a:r>
            <a:endParaRPr sz="850">
              <a:solidFill>
                <a:schemeClr val="dk1"/>
              </a:solidFill>
            </a:endParaRPr>
          </a:p>
          <a:p>
            <a:pPr indent="-88900" lvl="0" marL="177800" rtl="0" algn="l">
              <a:lnSpc>
                <a:spcPct val="115000"/>
              </a:lnSpc>
              <a:spcBef>
                <a:spcPts val="0"/>
              </a:spcBef>
              <a:spcAft>
                <a:spcPts val="0"/>
              </a:spcAft>
              <a:buNone/>
            </a:pPr>
            <a:r>
              <a:t/>
            </a:r>
            <a:endParaRPr sz="850">
              <a:solidFill>
                <a:schemeClr val="dk1"/>
              </a:solidFill>
            </a:endParaRPr>
          </a:p>
          <a:p>
            <a:pPr indent="0" lvl="0" marL="0" rtl="0" algn="l">
              <a:lnSpc>
                <a:spcPct val="115000"/>
              </a:lnSpc>
              <a:spcBef>
                <a:spcPts val="0"/>
              </a:spcBef>
              <a:spcAft>
                <a:spcPts val="0"/>
              </a:spcAft>
              <a:buNone/>
            </a:pPr>
            <a:r>
              <a:rPr lang="en">
                <a:solidFill>
                  <a:schemeClr val="dk1"/>
                </a:solidFill>
                <a:latin typeface="Ubuntu"/>
                <a:ea typeface="Ubuntu"/>
                <a:cs typeface="Ubuntu"/>
                <a:sym typeface="Ubuntu"/>
              </a:rPr>
              <a:t>Choose one of the following ways to introduce ST Math to your students:</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students the </a:t>
            </a:r>
            <a:r>
              <a:rPr lang="en" u="sng">
                <a:solidFill>
                  <a:schemeClr val="hlink"/>
                </a:solidFill>
                <a:latin typeface="Ubuntu"/>
                <a:ea typeface="Ubuntu"/>
                <a:cs typeface="Ubuntu"/>
                <a:sym typeface="Ubuntu"/>
                <a:hlinkClick r:id="rId2"/>
              </a:rPr>
              <a:t>Guided Intro</a:t>
            </a:r>
            <a:r>
              <a:rPr lang="en">
                <a:solidFill>
                  <a:schemeClr val="dk1"/>
                </a:solidFill>
                <a:latin typeface="Ubuntu"/>
                <a:ea typeface="Ubuntu"/>
                <a:cs typeface="Ubuntu"/>
                <a:sym typeface="Ubuntu"/>
              </a:rPr>
              <a:t> and/or Intro Video [</a:t>
            </a:r>
            <a:r>
              <a:rPr lang="en" u="sng">
                <a:solidFill>
                  <a:schemeClr val="hlink"/>
                </a:solidFill>
                <a:latin typeface="Ubuntu"/>
                <a:ea typeface="Ubuntu"/>
                <a:cs typeface="Ubuntu"/>
                <a:sym typeface="Ubuntu"/>
                <a:hlinkClick r:id="rId3"/>
              </a:rPr>
              <a:t>English</a:t>
            </a:r>
            <a:r>
              <a:rPr lang="en">
                <a:solidFill>
                  <a:schemeClr val="dk1"/>
                </a:solidFill>
                <a:latin typeface="Ubuntu"/>
                <a:ea typeface="Ubuntu"/>
                <a:cs typeface="Ubuntu"/>
                <a:sym typeface="Ubuntu"/>
              </a:rPr>
              <a:t>] [</a:t>
            </a:r>
            <a:r>
              <a:rPr lang="en" u="sng">
                <a:solidFill>
                  <a:schemeClr val="hlink"/>
                </a:solidFill>
                <a:latin typeface="Ubuntu"/>
                <a:ea typeface="Ubuntu"/>
                <a:cs typeface="Ubuntu"/>
                <a:sym typeface="Ubuntu"/>
                <a:hlinkClick r:id="rId4"/>
              </a:rPr>
              <a:t>Spanish</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88900" lvl="0" marL="17780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88900" lvl="0" marL="177800" rtl="0" algn="l">
              <a:lnSpc>
                <a:spcPct val="115000"/>
              </a:lnSpc>
              <a:spcBef>
                <a:spcPts val="0"/>
              </a:spcBef>
              <a:spcAft>
                <a:spcPts val="0"/>
              </a:spcAft>
              <a:buNone/>
            </a:pPr>
            <a:r>
              <a:rPr lang="en">
                <a:solidFill>
                  <a:schemeClr val="dk1"/>
                </a:solidFill>
                <a:latin typeface="Ubuntu"/>
                <a:ea typeface="Ubuntu"/>
                <a:cs typeface="Ubuntu"/>
                <a:sym typeface="Ubuntu"/>
              </a:rPr>
              <a:t>Play the Slinky </a:t>
            </a:r>
            <a:r>
              <a:rPr lang="en" u="sng">
                <a:solidFill>
                  <a:schemeClr val="hlink"/>
                </a:solidFill>
                <a:latin typeface="Ubuntu"/>
                <a:ea typeface="Ubuntu"/>
                <a:cs typeface="Ubuntu"/>
                <a:sym typeface="Ubuntu"/>
                <a:hlinkClick r:id="rId5"/>
              </a:rPr>
              <a:t>game</a:t>
            </a:r>
            <a:r>
              <a:rPr lang="en">
                <a:solidFill>
                  <a:schemeClr val="dk1"/>
                </a:solidFill>
                <a:latin typeface="Ubuntu"/>
                <a:ea typeface="Ubuntu"/>
                <a:cs typeface="Ubuntu"/>
                <a:sym typeface="Ubuntu"/>
              </a:rPr>
              <a:t> with your students. During game play explain that ST Math is a program that teaches math in a very different way.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Encourage students to look at the visual models on the screen and determine what they think they should do.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Point out the things that are clickable and that clicking on the sky makes the clickable parts shimmer.</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them how to pause the animation to slow down the feedback.</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Make sure students understand that they have to complete all the puzzles in a level before moving on to the next.</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if ST Math reminds them of other math programs. Why or why not?</a:t>
            </a:r>
            <a:endParaRPr b="1" sz="1200">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Open Sans"/>
              <a:ea typeface="Open Sans"/>
              <a:cs typeface="Open Sans"/>
              <a:sym typeface="Open Sans"/>
            </a:endParaRPr>
          </a:p>
        </p:txBody>
      </p:sp>
      <p:sp>
        <p:nvSpPr>
          <p:cNvPr id="116" name="Google Shape;116;g174dc3cdb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190edf6d002_0_1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James built a launch pad for his toy space ship. The pad was 2 feet by 7/8 foot. What was the area of James’ launchpad?</a:t>
            </a:r>
            <a:endParaRPr b="1">
              <a:solidFill>
                <a:schemeClr val="dk1"/>
              </a:solidFill>
              <a:latin typeface="Ubuntu"/>
              <a:ea typeface="Ubuntu"/>
              <a:cs typeface="Ubuntu"/>
              <a:sym typeface="Ubuntu"/>
            </a:endParaRPr>
          </a:p>
        </p:txBody>
      </p:sp>
      <p:sp>
        <p:nvSpPr>
          <p:cNvPr id="884" name="Google Shape;884;g190edf6d002_0_10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190edf6d002_0_10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solving problems involving multiplying a fraction or a whole number by a fraction.</a:t>
            </a:r>
            <a:endParaRPr>
              <a:solidFill>
                <a:schemeClr val="dk1"/>
              </a:solidFill>
              <a:latin typeface="Ubuntu"/>
              <a:ea typeface="Ubuntu"/>
              <a:cs typeface="Ubuntu"/>
              <a:sym typeface="Ubuntu"/>
            </a:endParaRPr>
          </a:p>
        </p:txBody>
      </p:sp>
      <p:sp>
        <p:nvSpPr>
          <p:cNvPr id="894" name="Google Shape;894;g190edf6d002_0_10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190edf6d002_0_1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Fraction Area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https://play.stmath.com/raft/ed/10.0.3/#/objective/14d8a5a7-81c4-4b72-a060-13943fdca611/11479bf2-d362-41e5-b33c-40c34befa6ba/games#game9</a:t>
            </a:r>
            <a:r>
              <a:rPr lang="en">
                <a:solidFill>
                  <a:srgbClr val="211D1E"/>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“What do you think you need to do to solve this puzzle?” Allow a few students to share out.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their prior knowledge about area models for whole numbers (e.g., 3 × 5) and draw the area model for that problem on their paper/whiteboard.</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from Level 1 (1/a × 1/b) and give time for students to draw a model.</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Think-Pair-Share to discuss their models and their reasoning.</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model and have them share their strategy and prediction.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the students to think about if they agree/disagree with the strategy and why.</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 “How can we use the scissors to help us create a model of this fraction multiplication expression?”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Other questions to ask: What did they learn from the feedback? What does this tell them about multiplying fractions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what happens to the areas of a square when they multiply it by a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happens to the product?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Why is the product of a whole number times a fraction less than the whole number? Even though the number of partitions gets larger, the area is still smaller than a whole number.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Solve additional puzzles from Level 1 using the Problem Solving Process.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 students opportunities to estimate the product before and create a model.</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“What will happen if you change the 3 in your area model to 1/2? (3 ×1/2). What of you multiply by a fraction &lt; 1?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Complete the remaining puzzles in Level 2.</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make connections between multiplying whole numbers and multiplying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partition the squares when they represent the puzzles?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understand that the product of the puzzle given will be less than the multipliers?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912" name="Google Shape;912;g190edf6d002_0_1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190edf6d002_0_1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LeVonne tiled her bedroom with carpet squares. Her bedroom is 12 tiles by 16 tiles. The carpet tiles she used were 3/4 foot by ¾ foot. What is the area of LeVonne's bedroom?</a:t>
            </a:r>
            <a:endParaRPr b="1">
              <a:solidFill>
                <a:schemeClr val="dk1"/>
              </a:solidFill>
              <a:latin typeface="Ubuntu"/>
              <a:ea typeface="Ubuntu"/>
              <a:cs typeface="Ubuntu"/>
              <a:sym typeface="Ubuntu"/>
            </a:endParaRPr>
          </a:p>
        </p:txBody>
      </p:sp>
      <p:sp>
        <p:nvSpPr>
          <p:cNvPr id="951" name="Google Shape;951;g190edf6d002_0_1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19407d2f772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g19407d2f772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190edf6d002_0_1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write in the topic “Solving problems involving dividing by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begin working on the My Thinking Path page.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their ideas and allow students to add to their paper any additional thoughts they have.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complete the Pre-Quiz (Optional).</a:t>
            </a:r>
            <a:endParaRPr>
              <a:solidFill>
                <a:schemeClr val="dk1"/>
              </a:solidFill>
              <a:latin typeface="Ubuntu"/>
              <a:ea typeface="Ubuntu"/>
              <a:cs typeface="Ubuntu"/>
              <a:sym typeface="Ubuntu"/>
            </a:endParaRPr>
          </a:p>
        </p:txBody>
      </p:sp>
      <p:sp>
        <p:nvSpPr>
          <p:cNvPr id="969" name="Google Shape;969;g190edf6d002_0_1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190edf6d002_0_1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Fruit Monster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https://play.stmath.com/raft/ed/10.0.3/#/objective/14d8a5a7-81c4-4b72-a060-13943fdca611/11479bf2-d362-41e5-b33c-40c34befa6ba/games#game10</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“What do you think you need to do to solve this puzzle?”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and discuss during a Think-Pair-Share.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predictions and strategies.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much fruit does 1 Fruit Monster eat?</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did you learn that helps you know how many pieces of fruit to select? What do you know about the relationship between the Fruit Monster and the amount of fruit the Fruit Monster eats?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 students a Fruit Monster Game Mat. Show a puzzle from Level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is this puzzle different from the puzzles we solved in Level 1?” , “What do you notice about the </a:t>
            </a:r>
            <a:r>
              <a:rPr lang="en">
                <a:solidFill>
                  <a:schemeClr val="dk1"/>
                </a:solidFill>
                <a:latin typeface="Ubuntu"/>
                <a:ea typeface="Ubuntu"/>
                <a:cs typeface="Ubuntu"/>
                <a:sym typeface="Ubuntu"/>
              </a:rPr>
              <a:t>F</a:t>
            </a:r>
            <a:r>
              <a:rPr lang="en">
                <a:solidFill>
                  <a:schemeClr val="dk1"/>
                </a:solidFill>
                <a:latin typeface="Ubuntu"/>
                <a:ea typeface="Ubuntu"/>
                <a:cs typeface="Ubuntu"/>
                <a:sym typeface="Ubuntu"/>
              </a:rPr>
              <a:t>ruit </a:t>
            </a:r>
            <a:r>
              <a:rPr lang="en">
                <a:solidFill>
                  <a:schemeClr val="dk1"/>
                </a:solidFill>
                <a:latin typeface="Ubuntu"/>
                <a:ea typeface="Ubuntu"/>
                <a:cs typeface="Ubuntu"/>
                <a:sym typeface="Ubuntu"/>
              </a:rPr>
              <a:t>M</a:t>
            </a:r>
            <a:r>
              <a:rPr lang="en">
                <a:solidFill>
                  <a:schemeClr val="dk1"/>
                </a:solidFill>
                <a:latin typeface="Ubuntu"/>
                <a:ea typeface="Ubuntu"/>
                <a:cs typeface="Ubuntu"/>
                <a:sym typeface="Ubuntu"/>
              </a:rPr>
              <a:t>onster in this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Pull up another puzzle (e.g., The Fruit Monster card tells us that 2 Fruit Monsters eat 1 whole pie) and ask: How much pie does 1 Fruit Monster eat?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model the puzzle on their game mat and solve. They can Turn and Talk to their partner to share strategies.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express the solution as a fraction and a mixed number.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next puzzle. Say to students, “If the Fruit Monster card hasn’t changed, how much pie will ___</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Fruit Monsters eat? How could we represent what is happening in this puzzle with an equation?” Share students’ solutions and equations. Prove that the equation represents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2 -3 more puzzles in Level 2.</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how many pies one monster would eat given a number of pies for 2 or more monsters?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how many pies are needed to feed the given number of monsters?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equations to represent the puzzles?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the solution as both a fraction and a mixed number?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988" name="Google Shape;988;g190edf6d002_0_1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190edf6d002_0_1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Bill, Jack, and Jill took a total of 2 pails of water up the hill. If they each carried the same amount of water, how much water did each friend carry? Prove that the total amount of water they carried equals two pails of water.</a:t>
            </a:r>
            <a:endParaRPr>
              <a:solidFill>
                <a:schemeClr val="dk1"/>
              </a:solidFill>
              <a:latin typeface="Ubuntu"/>
              <a:ea typeface="Ubuntu"/>
              <a:cs typeface="Ubuntu"/>
              <a:sym typeface="Ubuntu"/>
            </a:endParaRPr>
          </a:p>
        </p:txBody>
      </p:sp>
      <p:sp>
        <p:nvSpPr>
          <p:cNvPr id="1027" name="Google Shape;1027;g190edf6d002_0_1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190edf6d002_0_1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solving problems involving dividing by fractions.</a:t>
            </a:r>
            <a:endParaRPr>
              <a:solidFill>
                <a:schemeClr val="dk1"/>
              </a:solidFill>
              <a:latin typeface="Ubuntu"/>
              <a:ea typeface="Ubuntu"/>
              <a:cs typeface="Ubuntu"/>
              <a:sym typeface="Ubuntu"/>
            </a:endParaRPr>
          </a:p>
        </p:txBody>
      </p:sp>
      <p:sp>
        <p:nvSpPr>
          <p:cNvPr id="1037" name="Google Shape;1037;g190edf6d002_0_1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190edf6d002_0_1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Fruit Monster Game Mat and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Display Fifth Grade &gt; Fruit Monster &gt; Level 3</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https://play.stmath.com/raft/ed/10.0.3/#/objective/14d8a5a7-81c4-4b72-a060-13943fdca611/11479bf2-d362-41e5-b33c-40c34befa6ba/games#game10</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3 and provide students the Fruit Monster Game Mat. Ask “What do you notice that is similar/different to the puzzles we solved yesterday?”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model the puzzle and their solution strategy on the game mat.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Think-Pair-Share their model, solution strategy and reasoning. What prediction are they making about how to solve this puzzle and what is their reasoning behind it?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Say to students, “The Fruit Monster card tells us that for every 4 Fruit Monsters, 1 whole pie is eaten. If this puzzle has ___ Fruit Monsters, what is the total amount of pie that will be eaten? How do you know?”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record their solution. Have students share out their predictions and related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 Ask students to express the solution as a fraction and a mixed number.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did they learn from the feedback? Compare the fraction and mixed number to the model and what they saw in the animation, using annotation and animation tools to help highlight any misconceptions.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this same process with additional puzzles in Levels 3-5. Ask students to write an equation to represent the Fruit Monster puzzles, using fractions and/or mixed numbers.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how many pies one monster would eat given a number of pies for 2 or more monsters?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how many pies are needed to feed the given number of monsters?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equations to represent the puzzles?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the solution as both a fraction and a mixed number?</a:t>
            </a:r>
            <a:endParaRPr b="1">
              <a:solidFill>
                <a:schemeClr val="dk1"/>
              </a:solidFill>
              <a:latin typeface="Ubuntu"/>
              <a:ea typeface="Ubuntu"/>
              <a:cs typeface="Ubuntu"/>
              <a:sym typeface="Ubuntu"/>
            </a:endParaRPr>
          </a:p>
        </p:txBody>
      </p:sp>
      <p:sp>
        <p:nvSpPr>
          <p:cNvPr id="1055" name="Google Shape;1055;g190edf6d002_0_1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90edf6d0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Ubuntu"/>
                <a:ea typeface="Ubuntu"/>
                <a:cs typeface="Ubuntu"/>
                <a:sym typeface="Ubuntu"/>
              </a:rPr>
              <a:t>USE THIS SLIDE IF YOUR STUDENTS ARE </a:t>
            </a:r>
            <a:r>
              <a:rPr b="1" lang="en" sz="1200" u="sng">
                <a:solidFill>
                  <a:srgbClr val="F8A344"/>
                </a:solidFill>
                <a:latin typeface="Ubuntu"/>
                <a:ea typeface="Ubuntu"/>
                <a:cs typeface="Ubuntu"/>
                <a:sym typeface="Ubuntu"/>
              </a:rPr>
              <a:t>NOT NEW</a:t>
            </a:r>
            <a:r>
              <a:rPr b="1" lang="en" sz="1200">
                <a:solidFill>
                  <a:schemeClr val="dk1"/>
                </a:solidFill>
                <a:latin typeface="Ubuntu"/>
                <a:ea typeface="Ubuntu"/>
                <a:cs typeface="Ubuntu"/>
                <a:sym typeface="Ubuntu"/>
              </a:rPr>
              <a:t> TO ST MATH</a:t>
            </a:r>
            <a:endParaRPr b="1" sz="12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sz="850">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If your class has been using ST Math, you will not need to do a formal introduction to the program. Instead focus on engaging them in discussions where they can share tips, encouragement, and success stories with ST Math.</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Brainstorm what students like about ST Math. What tips do they have to share? What do they do when they get stuck?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their favorite games and why they like them.</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goal setting with students and set a puzzles and minutes goal for this first week.</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a tracker and walk them through how to use it.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Let the students know if they will be doing the Journey, Assignments or both. Remind them that you are able to see the minutes and puzzles they have completed during the week.</a:t>
            </a:r>
            <a:r>
              <a:rPr lang="en" sz="850">
                <a:solidFill>
                  <a:schemeClr val="dk1"/>
                </a:solidFill>
                <a:latin typeface="Ubuntu"/>
                <a:ea typeface="Ubuntu"/>
                <a:cs typeface="Ubuntu"/>
                <a:sym typeface="Ubuntu"/>
              </a:rPr>
              <a:t> </a:t>
            </a:r>
            <a:endParaRPr sz="85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Extension if time permits.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Ask students, if they like to solve puzzles.  Then, have them tell about puzzle they solved.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sz="900">
              <a:solidFill>
                <a:schemeClr val="dk1"/>
              </a:solidFill>
            </a:endParaRPr>
          </a:p>
        </p:txBody>
      </p:sp>
      <p:sp>
        <p:nvSpPr>
          <p:cNvPr id="150" name="Google Shape;150;g190edf6d0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190edf6d002_0_1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How many pies will 6 monsters eat? Write an equation to show you could solve the problem.</a:t>
            </a:r>
            <a:endParaRPr>
              <a:solidFill>
                <a:schemeClr val="dk1"/>
              </a:solidFill>
              <a:latin typeface="Ubuntu"/>
              <a:ea typeface="Ubuntu"/>
              <a:cs typeface="Ubuntu"/>
              <a:sym typeface="Ubuntu"/>
            </a:endParaRPr>
          </a:p>
        </p:txBody>
      </p:sp>
      <p:sp>
        <p:nvSpPr>
          <p:cNvPr id="1094" name="Google Shape;1094;g190edf6d002_0_1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190edf6d002_0_1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solving problems involving dividing by fractions.</a:t>
            </a:r>
            <a:endParaRPr>
              <a:solidFill>
                <a:schemeClr val="dk1"/>
              </a:solidFill>
              <a:latin typeface="Ubuntu"/>
              <a:ea typeface="Ubuntu"/>
              <a:cs typeface="Ubuntu"/>
              <a:sym typeface="Ubuntu"/>
            </a:endParaRPr>
          </a:p>
        </p:txBody>
      </p:sp>
      <p:sp>
        <p:nvSpPr>
          <p:cNvPr id="1106" name="Google Shape;1106;g190edf6d002_0_1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190edf6d002_0_1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Select Peanuts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https://play.stmath.com/raft/ed/10.0.3/#/objective/14d8a5a7-81c4-4b72-a060-13943fdca611/11479bf2-d362-41e5-b33c-40c34befa6ba/games#game11</a:t>
            </a:r>
            <a:r>
              <a:rPr lang="en">
                <a:solidFill>
                  <a:srgbClr val="211D1E"/>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do you think you need to do to solve this puzzle?” Have students make a prediction. After some think time, do a Think-Pair-Share about their strategies. Discuss what they know about the elephant on the left:</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many pieces does that one elephant eat? Discuss how many elephants they see on the right.</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“How many peanuts will we need to feed ___ elephants if each elephant eats ___ peanuts?”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and why. How does it relate to their own?</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Work together with students to write a multiplication equation (e.g., If each elephant eats 2 peanuts and there are 3 elephants, then 3 groups of 2 peanuts each would eat 6 peanuts total or 3 x 2 = 6.)</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“What does each number in this equation represent?”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additional puzzles from Level 1. Discuss how the peanuts in the sky are divided among the elephants at the bottom.</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2. Ask students, “What do you notice? What is different about this puzzle? How many equal parts have the elephants been partitioned into?”</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Address the elephant on the left (e.g., If each elephant on the left eats 2 peanuts, how many peanuts will 1½ elephants eat?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a new puzzle and have students work in pairs for the task of discussing how the peanuts in the sky are divided among the elephants at the bottom and to write an equation (e.g., If each elephant eats 2 peanuts and there are 1½ elephants, then 1½ groups of 2 would eat 3 peanuts or 2 x 1½ = 3 or 2 x 3/2 = 3).</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Do a whole group share as a check for understanding. Repeat with additional puzzles in Level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3 that does not show a unit fraction. Repeat same questions as above to prompt students (e.g., If each elephant eats 6 peanuts, how many peanuts will 2/3 elephants eat?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talk with a partner about how they could represent this puzzle using multiplication (e.g., If each elephant eats 6 peanuts and there are 2/3 elephants, then 2/3 of 1 elephant would eat 4 peanuts or 2/3 groups of 6 = 4 or 2/3 x 6 = 4).</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additional puzzles in Level 3.</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given the number of peanuts per elephant, determine how many peanuts are needed to feed the given number of whole or partial elephants?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equations to represent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what each number in the equation represents in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a whole number times a fraction or a whole number times whole number?</a:t>
            </a:r>
            <a:endParaRPr b="1">
              <a:solidFill>
                <a:schemeClr val="dk1"/>
              </a:solidFill>
              <a:latin typeface="Ubuntu"/>
              <a:ea typeface="Ubuntu"/>
              <a:cs typeface="Ubuntu"/>
              <a:sym typeface="Ubuntu"/>
            </a:endParaRPr>
          </a:p>
        </p:txBody>
      </p:sp>
      <p:sp>
        <p:nvSpPr>
          <p:cNvPr id="1124" name="Google Shape;1124;g190edf6d002_0_1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g190edf6d002_0_1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 </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Ibrahim did 1/5 of his homework problems on his bus ride home. He completed 3 problems. How many problems did Ibrahim have for homework?</a:t>
            </a:r>
            <a:endParaRPr>
              <a:solidFill>
                <a:schemeClr val="dk1"/>
              </a:solidFill>
              <a:latin typeface="Ubuntu"/>
              <a:ea typeface="Ubuntu"/>
              <a:cs typeface="Ubuntu"/>
              <a:sym typeface="Ubuntu"/>
            </a:endParaRPr>
          </a:p>
        </p:txBody>
      </p:sp>
      <p:sp>
        <p:nvSpPr>
          <p:cNvPr id="1163" name="Google Shape;1163;g190edf6d002_0_1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190edf6d002_0_1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solving problems involving dividing by fractions.</a:t>
            </a:r>
            <a:endParaRPr>
              <a:solidFill>
                <a:schemeClr val="dk1"/>
              </a:solidFill>
              <a:latin typeface="Ubuntu"/>
              <a:ea typeface="Ubuntu"/>
              <a:cs typeface="Ubuntu"/>
              <a:sym typeface="Ubuntu"/>
            </a:endParaRPr>
          </a:p>
        </p:txBody>
      </p:sp>
      <p:sp>
        <p:nvSpPr>
          <p:cNvPr id="1173" name="Google Shape;1173;g190edf6d002_0_1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190edf6d002_0_1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Display Fifth Grade &gt; Select Peanuts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https://play.stmath.com/raft/ed/10.0.3/#/objective/14d8a5a7-81c4-4b72-a060-13943fdca611/11479bf2-d362-41e5-b33c-40c34befa6ba/games#game11</a:t>
            </a:r>
            <a:r>
              <a:rPr lang="en">
                <a:solidFill>
                  <a:srgbClr val="211D1E"/>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do you think you need to do to solve this puzzle?” Have students make a prediction. After some think time, do a Think-Pair-Share about their strategies. Discuss what they know about the elephant on the left:</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many pieces does that one elephant eat? Discuss how many elephants they see on the right.</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“How many peanuts will we need to feed ___ elephants if each elephant eats ___ peanuts?”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and why. How does it relate to their own?</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Work together with students to write a multiplication equation (e.g., If each elephant eats 2 peanuts and there are 3 elephants, then 3 groups of 2 peanuts each would eat 6 peanuts total or 3 x 2 = 6.)</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“What does each number in this equation represent?”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additional puzzles from Level 1. Discuss how the peanuts in the sky are divided among the elephants at the bottom.</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2. Ask students, “What do you notice? What is different about this puzzle? How many equal parts have the elephants been partitioned into?”</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Address the elephant on the left (e.g., If each elephant on the left eats 2 peanuts, how many peanuts will 1½ elephants eat?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a new puzzle and have students work in pairs for the task of discussing how the peanuts in the sky are divided among the elephants at the bottom and to write an equation (e.g., If each elephant eats 2 peanuts and there are 1½ elephants, then 1½ groups of 2 would eat 3 peanuts or 2 x 1½ = 3 or 2 x 3/2 = 3).</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Do a whole group share as a check for understanding. Repeat with additional puzzles in Level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3 that does not show a unit fraction. Repeat same questions as above to prompt students (e.g., If each elephant eats 6 peanuts, how many peanuts will 2/3 elephants eat?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talk with a partner about how they could represent this puzzle using multiplication (e.g., If each elephant eats 6 peanuts and there are 2/3 elephants, then 2/3 of 1 elephant would eat 4 peanuts or 2/3 groups of 6 = 4 or 2/3 x 6 = 4).</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additional puzzles in Level 3.</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given the number of peanuts per elephant, determine how many peanuts are needed to feed the given number of whole or partial elephants?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equations to represent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what each number in the equation represents in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a whole number times a fraction or a whole number times whole number?</a:t>
            </a:r>
            <a:endParaRPr b="1">
              <a:solidFill>
                <a:schemeClr val="dk1"/>
              </a:solidFill>
              <a:latin typeface="Ubuntu"/>
              <a:ea typeface="Ubuntu"/>
              <a:cs typeface="Ubuntu"/>
              <a:sym typeface="Ubuntu"/>
            </a:endParaRPr>
          </a:p>
        </p:txBody>
      </p:sp>
      <p:sp>
        <p:nvSpPr>
          <p:cNvPr id="1191" name="Google Shape;1191;g190edf6d002_0_1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g190edf6d002_0_1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Mylo eats a cup of cereal a day. He ate 1/3 of a box in 6 days. How many cups of cereal were in the full box?</a:t>
            </a:r>
            <a:endParaRPr>
              <a:solidFill>
                <a:schemeClr val="dk1"/>
              </a:solidFill>
              <a:latin typeface="Ubuntu"/>
              <a:ea typeface="Ubuntu"/>
              <a:cs typeface="Ubuntu"/>
              <a:sym typeface="Ubuntu"/>
            </a:endParaRPr>
          </a:p>
        </p:txBody>
      </p:sp>
      <p:sp>
        <p:nvSpPr>
          <p:cNvPr id="1230" name="Google Shape;1230;g190edf6d002_0_1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19407d2f772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g19407d2f772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g190edf6d002_0_1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write in the topic “Solving problems involving dividing by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begin working on the My Thinking Path page.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their ideas and allow students to add to their paper any additional thoughts they have.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complete the weekly pre-quiz (optional).</a:t>
            </a:r>
            <a:endParaRPr>
              <a:solidFill>
                <a:schemeClr val="dk1"/>
              </a:solidFill>
              <a:latin typeface="Ubuntu"/>
              <a:ea typeface="Ubuntu"/>
              <a:cs typeface="Ubuntu"/>
              <a:sym typeface="Ubuntu"/>
            </a:endParaRPr>
          </a:p>
        </p:txBody>
      </p:sp>
      <p:sp>
        <p:nvSpPr>
          <p:cNvPr id="1248" name="Google Shape;1248;g190edf6d002_0_1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g190edf6d002_0_1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Select Peanuts per Elephant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https://play.stmath.com/raft/ed/10.0.3/#/objective/14d8a5a7-81c4-4b72-a060-13943fdca611/11479bf2-d362-41e5-b33c-40c34befa6ba/games#game13</a:t>
            </a:r>
            <a:r>
              <a:rPr lang="en">
                <a:solidFill>
                  <a:srgbClr val="211D1E"/>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“What is known and unknown?”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of how to solve this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predictions and strategies.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What did they learn from the feedback? How does this affect their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in Level 1. Ask students, “How could we represent this puzzle with an equation? What  is happening in this puzzle?” Work together to write a division equation to represent the puzzle (e.g., If we have 6 peanuts and we want to fair share them with 2 elephants, how many peanuts does 1 elephant eat? 6 ÷ 2 = 3)</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“What does each number in this equation represent?” Repeat with a few other puzzles from Level 1.</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2 and ask students, “What do you notice? What is different about this puzzle? How many equal parts has the elephant been partitioned into?”</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discuss what they know in the puzzle and what is unknown with a partner.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to ask: “How do we know how many peanuts to feed one elephant? Can we write an equation for it?” (e.g., if the puzzle shows that 4 peanuts feed 1/3 of an elephant, how did students determine how many peanuts are needed to feed 1 elephant? Did they think of 1 as 3/3, so 1/3 + 1/3 + 1/3 = 3/3 and in this puzzle each 1/3 is 4 peanuts, so 4 + 4 + 4 = 12? Make the connection of how multiplication is the opposite of division and determine that 4 ÷ 1/3 = 12 because 12 x 1/3 = 4.)</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additional puzzles in Level 2.</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how many peanuts 1 elephant eats given the number of elephants fed and the total number of peanuts?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their strategy for solving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the puzzle with an equation?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what each number in the equation represents?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if the puzzle represents a whole number divided by a fraction or a whole number divided by a whole number?</a:t>
            </a:r>
            <a:endParaRPr b="1">
              <a:solidFill>
                <a:schemeClr val="dk1"/>
              </a:solidFill>
              <a:latin typeface="Ubuntu"/>
              <a:ea typeface="Ubuntu"/>
              <a:cs typeface="Ubuntu"/>
              <a:sym typeface="Ubuntu"/>
            </a:endParaRPr>
          </a:p>
        </p:txBody>
      </p:sp>
      <p:sp>
        <p:nvSpPr>
          <p:cNvPr id="1268" name="Google Shape;1268;g190edf6d002_0_1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8fec6f798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rPr lang="en">
                <a:solidFill>
                  <a:schemeClr val="dk1"/>
                </a:solidFill>
                <a:latin typeface="Ubuntu"/>
                <a:ea typeface="Ubuntu"/>
                <a:cs typeface="Ubuntu"/>
                <a:sym typeface="Ubuntu"/>
              </a:rPr>
              <a:t>Create a class “Getting to Know Our Class” chart. Ask the students questions to gather data about the class and record the information on a white board or chart. (You will use this information throughout the module, so it is important that it is in a form you can refer back to.)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Some questions you may ask to gather data might include: How many students are in this class? How many are girls? Boys? How many students have brown eyes? Blue eyes? Green eyes? How many students in the class have black hair? Brown hair? Blonde hair? Red hair? How many have pets? Siblings? Favorite subject? Favorite flavor ice cream? Favorite color?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This is a great opportunity to practice counting, making tally marks, and comparing numbers (more/less, bigger/smaller, one more, two more, one less, two less, etc.)</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p:txBody>
      </p:sp>
      <p:sp>
        <p:nvSpPr>
          <p:cNvPr id="165" name="Google Shape;165;g18fec6f798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g190edf6d002_0_1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i="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My dog’s food comes in 8 pound bags. My dog eats 1/4 of a pound of food each meal. How many meals will one bag of dog food serve?</a:t>
            </a:r>
            <a:endParaRPr>
              <a:solidFill>
                <a:schemeClr val="dk1"/>
              </a:solidFill>
              <a:latin typeface="Ubuntu"/>
              <a:ea typeface="Ubuntu"/>
              <a:cs typeface="Ubuntu"/>
              <a:sym typeface="Ubuntu"/>
            </a:endParaRPr>
          </a:p>
        </p:txBody>
      </p:sp>
      <p:sp>
        <p:nvSpPr>
          <p:cNvPr id="1307" name="Google Shape;1307;g190edf6d002_0_1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g1eba49e1ae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solving problems involving dividing by fractions</a:t>
            </a:r>
            <a:endParaRPr>
              <a:solidFill>
                <a:schemeClr val="dk1"/>
              </a:solidFill>
              <a:latin typeface="Ubuntu"/>
              <a:ea typeface="Ubuntu"/>
              <a:cs typeface="Ubuntu"/>
              <a:sym typeface="Ubuntu"/>
            </a:endParaRPr>
          </a:p>
        </p:txBody>
      </p:sp>
      <p:sp>
        <p:nvSpPr>
          <p:cNvPr id="1317" name="Google Shape;1317;g1eba49e1ae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g190edf6d002_0_1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 students centimeter cubes to use to represent their solutions.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Display Fifth Grade &gt; Select Peanuts per Elephant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https://play.stmath.com/raft/ed/10.0.3/#/objective/14d8a5a7-81c4-4b72-a060-13943fdca611/11479bf2-d362-41e5-b33c-40c34befa6ba/games#game14</a:t>
            </a:r>
            <a:r>
              <a:rPr b="1"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is known in this puzzle? What is unknown? How do you think we solve this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what students see on the screen and what they are able to select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Do a Think-Pair-Share about what they would like to try, what will happen when they try it, and why they think it will work.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their predictions and related strategies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what they saw, and if it affects their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in Level 1 and ask, “What equation can we write? Does this puzzle represent multiplication or division? How do you know?” Work together to write a multiplication equation to represent the puzzle (e.g., If 1 elephant eats 4 peanuts, how many peanuts do 3 elephants eat?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“What does each number in this equation represent?” Repeat with a few other puzzles from Level 1 until the first puzzle with a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“How is this puzzle different? What is happening in this puzzle? How could we represent this puzzle with an equation?” (e.g., If 1 elephant eats 12 peanuts, how many peanuts does 1/3 elephant eat? 1/3 x 12 = 4 or 12 x 1/3 = 4.) Solve additional puzzles in Level 1.</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a puzzle from Level 2. Ask students the same questions as above to guide their problem solving process.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Say to students, “What is happening in this puzzle? How did you determine how many elephants to select?” (For example, If each elephant eats 5 peanuts and we have 20 peanuts total, how many elephants can we feed?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to have students work together to write equations to represent each elephant puzzle. Repeat with puzzles in Level 2 until you come to a puzzle with a partitioned elephant.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“How has the puzzle changed? The elephants have been partitioned into how many equal parts? Why?” Compare this puzzle to whole number by whole number division and represent the puzzle with an equation (e.g., 2 ÷ 3 = 2/3).</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what is known and unknown in the problem?</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whether the puzzle represents multiplication or division?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the strategy used to solve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the puzzle with an equation?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what each number in the equation represents?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relationship between multiplication and division and the role of the numerator and denominator in determining the solution?</a:t>
            </a:r>
            <a:endParaRPr b="1">
              <a:solidFill>
                <a:schemeClr val="dk1"/>
              </a:solidFill>
              <a:latin typeface="Ubuntu"/>
              <a:ea typeface="Ubuntu"/>
              <a:cs typeface="Ubuntu"/>
              <a:sym typeface="Ubuntu"/>
            </a:endParaRPr>
          </a:p>
        </p:txBody>
      </p:sp>
      <p:sp>
        <p:nvSpPr>
          <p:cNvPr id="1336" name="Google Shape;1336;g190edf6d002_0_1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3" name="Shape 1373"/>
        <p:cNvGrpSpPr/>
        <p:nvPr/>
      </p:nvGrpSpPr>
      <p:grpSpPr>
        <a:xfrm>
          <a:off x="0" y="0"/>
          <a:ext cx="0" cy="0"/>
          <a:chOff x="0" y="0"/>
          <a:chExt cx="0" cy="0"/>
        </a:xfrm>
      </p:grpSpPr>
      <p:sp>
        <p:nvSpPr>
          <p:cNvPr id="1374" name="Google Shape;1374;g190edf6d002_0_1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The art teacher had 6 cups of sparkles for an art project. He gave each student in Ms. Clark’s class 1/3 of a cup of sparkles to use. How many students are there in Ms. Clark’s class? (Note: Ms. Clark used all the sparkles.)</a:t>
            </a:r>
            <a:endParaRPr>
              <a:solidFill>
                <a:schemeClr val="dk1"/>
              </a:solidFill>
              <a:latin typeface="Ubuntu"/>
              <a:ea typeface="Ubuntu"/>
              <a:cs typeface="Ubuntu"/>
              <a:sym typeface="Ubuntu"/>
            </a:endParaRPr>
          </a:p>
        </p:txBody>
      </p:sp>
      <p:sp>
        <p:nvSpPr>
          <p:cNvPr id="1375" name="Google Shape;1375;g190edf6d002_0_1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g1d1ef450b3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g1d1ef450b3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g1d1ef450b3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3" name="Google Shape;1393;g1d1ef450b3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Reflection Poster</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Students are going to create a Reflection Poster that represents the learning they have gained. The poster should reflect how their thinking and understanding has grown. It should be an opportunity for students to show what they know.</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Work with students to review the thinking they have recorded in their journals (My Thinking Path, Exit Tickets, PODs, ST Math Puzzle Reflection, etc.) and discuss what they have learned during Summer Immersion. Discuss major concepts and vocabulary they learned and used during Immersion.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add to their journal as you discuss things they have learned but may have not yet included in their journal. This will prepare the students to complete their poster.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work with their group to see what they might want to include on their poster.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Instruct groups to make their posters colorful, interesting and informative so students in other classes will see what they have accomplished in the past few modules.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 students time to begin working on their posters.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The posters will be displayed for the entire school and parents to see on Day 5.</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en">
                <a:solidFill>
                  <a:schemeClr val="dk1"/>
                </a:solidFill>
                <a:latin typeface="Ubuntu"/>
                <a:ea typeface="Ubuntu"/>
                <a:cs typeface="Ubuntu"/>
                <a:sym typeface="Ubuntu"/>
              </a:rPr>
              <a:t>The reflection poster is best done as a small group project because that allows students to engage in higher order thinking skills (e.g., evaluating their learning and the ideas of others, synthesizing their thoughts and the thoughts of others, reaching consensus, and working together). It can however, be done as an individual project. Have students begin to think about all of the things that they have learned and make a poster to share what they have learned.</a:t>
            </a:r>
            <a:endParaRPr i="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b="1">
              <a:latin typeface="Ubuntu"/>
              <a:ea typeface="Ubuntu"/>
              <a:cs typeface="Ubuntu"/>
              <a:sym typeface="Ubuntu"/>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g1d1ef450b3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0" name="Google Shape;1410;g1d1ef450b3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Reflection Poster</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g1d1ef450b3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g1d1ef450b3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g1d1ef450b3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5" name="Google Shape;1435;g1d1ef450b3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Mini-Math Game Design (4-Day Immersion only)</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g1d1ef450b36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2" name="Google Shape;1442;g1d1ef450b3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Mini-Math Game Design (4-Day Immersion only)</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What are some games you know?  Make a list.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From the list, decide which type of game you are going to recreate.</a:t>
            </a:r>
            <a:endParaRPr b="1">
              <a:solidFill>
                <a:schemeClr val="dk1"/>
              </a:solidFill>
              <a:latin typeface="Ubuntu"/>
              <a:ea typeface="Ubuntu"/>
              <a:cs typeface="Ubuntu"/>
              <a:sym typeface="Ubuntu"/>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90edf6d00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a:t>
            </a:r>
            <a:r>
              <a:rPr lang="en">
                <a:solidFill>
                  <a:schemeClr val="dk1"/>
                </a:solidFill>
                <a:latin typeface="Ubuntu"/>
                <a:ea typeface="Ubuntu"/>
                <a:cs typeface="Ubuntu"/>
                <a:sym typeface="Ubuntu"/>
              </a:rPr>
              <a:t>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Challenge Objective &gt; Big Seed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https://play.stmath.com/raft/ed/10.0.3/#/objective/c5605cbc-ce90-4d0d-ad5c-804967604d2d/67d2d175-8a1f-40d1-88f6-57a2dad06187/games#game2</a:t>
            </a:r>
            <a:r>
              <a:rPr lang="en">
                <a:solidFill>
                  <a:srgbClr val="211D1E"/>
                </a:solidFill>
                <a:latin typeface="Ubuntu"/>
                <a:ea typeface="Ubuntu"/>
                <a:cs typeface="Ubuntu"/>
                <a:sym typeface="Ubuntu"/>
              </a:rPr>
              <a:t>  </a:t>
            </a:r>
            <a:endParaRPr>
              <a:solidFill>
                <a:srgbClr val="231F20"/>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Tell students you are going to teach them questions they can ask themselves to help think through the puzzles.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first puzzle and encourage students to complete this sentence “I notice _____” (without suggesting a solution). Have several students share what they notice.</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Tell students that they can click the sky to make the clickable elements shimmer.</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Once students call out all the components they see on the screen, ask students what they wonder. What question is this puzzle asking?”</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Encourage students to complete this sentence “My prediction is ________ because_____”</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different students share their predictions and why they think those are the best prediction.</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name or describe their strategy they will use to test their prediction (hypothesis). </a:t>
            </a:r>
            <a:endParaRPr>
              <a:solidFill>
                <a:schemeClr val="dk1"/>
              </a:solidFill>
              <a:latin typeface="Ubuntu"/>
              <a:ea typeface="Ubuntu"/>
              <a:cs typeface="Ubuntu"/>
              <a:sym typeface="Ubuntu"/>
            </a:endParaRPr>
          </a:p>
          <a:p>
            <a:pPr indent="-298450" lvl="1" marL="9144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For example, a student may predict that they have to fill the empty blocks. In this case they would name the strategy of flipping. “My strategy is to flip the shape to fill in the blocks.” </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Test and Observe </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Try a few student strategies both correct and incorrect. Watch the feedback and discuss what they observed in the animation. </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Facilitate students through the feedback analysis, understanding what worked and didn’t work. By examining their thinking, students either reinforce their strategies or examine their errors, which provides an opportunity for them to learn from their mistakes. </a:t>
            </a:r>
            <a:endParaRPr>
              <a:solidFill>
                <a:schemeClr val="dk1"/>
              </a:solidFill>
              <a:latin typeface="Ubuntu"/>
              <a:ea typeface="Ubuntu"/>
              <a:cs typeface="Ubuntu"/>
              <a:sym typeface="Ubuntu"/>
            </a:endParaRPr>
          </a:p>
          <a:p>
            <a:pPr indent="-298450" lvl="1" marL="9144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does this compare to what you thought would happen?</a:t>
            </a:r>
            <a:endParaRPr>
              <a:solidFill>
                <a:schemeClr val="dk1"/>
              </a:solidFill>
              <a:latin typeface="Ubuntu"/>
              <a:ea typeface="Ubuntu"/>
              <a:cs typeface="Ubuntu"/>
              <a:sym typeface="Ubuntu"/>
            </a:endParaRPr>
          </a:p>
          <a:p>
            <a:pPr indent="-298450" lvl="1" marL="9144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did you learn? </a:t>
            </a:r>
            <a:endParaRPr>
              <a:solidFill>
                <a:schemeClr val="dk1"/>
              </a:solidFill>
              <a:latin typeface="Ubuntu"/>
              <a:ea typeface="Ubuntu"/>
              <a:cs typeface="Ubuntu"/>
              <a:sym typeface="Ubuntu"/>
            </a:endParaRPr>
          </a:p>
          <a:p>
            <a:pPr indent="-298450" lvl="1" marL="9144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will you use what you learned?</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Be sure to use the playback features to pause, rewind, and fast forward the animation and discuss what they are learning from the feedback. Use the annotation tools to highlight the learning.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Encourage students to complete this sentence “Something I learned from the feedback is ________.”</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to facilitate student thinking as you work through additional puzzles. </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Share solutions and discuss how puzzles are different as the levels progress. Encourage a variety of strategies/solutions and remember to facilitate, not teach, how to solve the puzzles.</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the students if what they learned about how the puzzle behaves in previous levels can be applied here.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When playing Level 3, ask the students if there is more than one answer to the puzzle. Explore different solutions and discuss what they thought would happen vs. what did happen.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Before moving on, ask students to describe what is occurring in the puzzles. What are they learning? Do they notice any relationships or patterns? Chart the math concepts/words/skills that students discuss.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Depending on how students are doing with the puzzles, you may want to skip to level 5.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work in breakout groups to complete a puzzle from Level 5.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did what they learned in their earlier puzzles help them solve this puzzle?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80" name="Google Shape;180;g190edf6d00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g1d1ef450b36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0" name="Google Shape;1450;g1d1ef450b36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Mini-Math Game Design (4-Day Immersion only)</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What math concepts can you include in your game?</a:t>
            </a:r>
            <a:endParaRPr b="1">
              <a:solidFill>
                <a:schemeClr val="dk1"/>
              </a:solidFill>
              <a:latin typeface="Ubuntu"/>
              <a:ea typeface="Ubuntu"/>
              <a:cs typeface="Ubuntu"/>
              <a:sym typeface="Ubuntu"/>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g1d1ef450b36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1" name="Google Shape;1461;g1d1ef450b36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Mini-Math Game Design (4-Day Immersion only)</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How can you make a game to teach or practice a math concept? Think about how the game will help all players develop mathematical reasoning.</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Create a name for your game. Decide how many players can play.</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are the rules and directions for your game?  Make sure your rules are clear and concise.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g1d1ef450b36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9" name="Google Shape;1469;g1d1ef450b36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Ubuntu"/>
                <a:ea typeface="Ubuntu"/>
                <a:cs typeface="Ubuntu"/>
                <a:sym typeface="Ubuntu"/>
              </a:rPr>
              <a:t>Mini-Math Game Design (4-Day Immersion only)</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rPr lang="en">
                <a:solidFill>
                  <a:schemeClr val="dk1"/>
                </a:solidFill>
                <a:latin typeface="Ubuntu"/>
                <a:ea typeface="Ubuntu"/>
                <a:cs typeface="Ubuntu"/>
                <a:sym typeface="Ubuntu"/>
              </a:rPr>
              <a:t>Students will work in small groups to create a game.  Provide them with the supplies needed.  The list below are samples of items that could be used.</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Dice or number cubes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Construction paper</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Scissors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Poster board</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Manilla folders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Index Cards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Egg cartons*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Water bottles*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Pizza circles*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Paper towel rolls*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Buttons*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Other creative items</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g1d1ef450b36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g1d1ef450b36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g1d1ef450b36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4" name="Google Shape;1484;g1d1ef450b36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Welcome to Learning Showcase and Celebration!</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Why are we here? </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Today is the last of the ST Math Summer Immersion! The Learning Showcase and Celebration is about providing students an opportunity to “show what they know.”  Our students have been learning throughout the summer and will be sharing the information they have learned.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We have invited you all to to celebrate and hear from students about what they learned. Don’t forget to use the Immersion Debriefing Bookmarks to ask questions.  </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Ubuntu"/>
              <a:ea typeface="Ubuntu"/>
              <a:cs typeface="Ubuntu"/>
              <a:sym typeface="Ubuntu"/>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g1d1ef450b36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8" name="Google Shape;1498;g1d1ef450b36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Sample Framework</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You can make changes that work for their space. Consider how you will set up the learning showcase (grade level celebration, grade band celebration, whole school celebration). Divide the time you set aside with the following activities below:</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Welcome: </a:t>
            </a:r>
            <a:r>
              <a:rPr lang="en">
                <a:solidFill>
                  <a:schemeClr val="dk1"/>
                </a:solidFill>
                <a:latin typeface="Open Sans"/>
                <a:ea typeface="Open Sans"/>
                <a:cs typeface="Open Sans"/>
                <a:sym typeface="Open Sans"/>
              </a:rPr>
              <a:t>Introduce yourself. Share an overview of what the students did and why they are having a Learning Showcase and Celebration. We want this to be a positive and fun experience for the students. </a:t>
            </a:r>
            <a:endParaRPr>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Gallery Walk of Posters: </a:t>
            </a:r>
            <a:r>
              <a:rPr lang="en">
                <a:solidFill>
                  <a:schemeClr val="dk1"/>
                </a:solidFill>
                <a:latin typeface="Open Sans"/>
                <a:ea typeface="Open Sans"/>
                <a:cs typeface="Open Sans"/>
                <a:sym typeface="Open Sans"/>
              </a:rPr>
              <a:t>It is recommended that the posters be hung around the room. Invite guests/classmates to walk around the room, look at the reflection posters and ask questions. </a:t>
            </a:r>
            <a:endParaRPr b="1">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Presentations:</a:t>
            </a:r>
            <a:r>
              <a:rPr lang="en">
                <a:solidFill>
                  <a:schemeClr val="dk1"/>
                </a:solidFill>
                <a:latin typeface="Open Sans"/>
                <a:ea typeface="Open Sans"/>
                <a:cs typeface="Open Sans"/>
                <a:sym typeface="Open Sans"/>
              </a:rPr>
              <a:t> Students summarize and present their math game design (completed during the program) and their reflection posters. </a:t>
            </a:r>
            <a:endParaRPr>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uFill>
                  <a:noFill/>
                </a:uFill>
                <a:latin typeface="Open Sans"/>
                <a:ea typeface="Open Sans"/>
                <a:cs typeface="Open Sans"/>
                <a:sym typeface="Open Sans"/>
                <a:hlinkClick r:id="rId2">
                  <a:extLst>
                    <a:ext uri="{A12FA001-AC4F-418D-AE19-62706E023703}">
                      <ahyp:hlinkClr val="tx"/>
                    </a:ext>
                  </a:extLst>
                </a:hlinkClick>
              </a:rPr>
              <a:t>Immersion Debriefin</a:t>
            </a:r>
            <a:r>
              <a:rPr b="1" lang="en">
                <a:solidFill>
                  <a:schemeClr val="dk1"/>
                </a:solidFill>
                <a:latin typeface="Open Sans"/>
                <a:ea typeface="Open Sans"/>
                <a:cs typeface="Open Sans"/>
                <a:sym typeface="Open Sans"/>
              </a:rPr>
              <a:t>g Time: </a:t>
            </a:r>
            <a:r>
              <a:rPr lang="en">
                <a:solidFill>
                  <a:schemeClr val="dk1"/>
                </a:solidFill>
                <a:latin typeface="Open Sans"/>
                <a:ea typeface="Open Sans"/>
                <a:cs typeface="Open Sans"/>
                <a:sym typeface="Open Sans"/>
              </a:rPr>
              <a:t>During this time, students will be asked questions about the work they did. Print and distribute</a:t>
            </a:r>
            <a:r>
              <a:rPr b="1" lang="en">
                <a:solidFill>
                  <a:schemeClr val="dk1"/>
                </a:solidFill>
                <a:latin typeface="Open Sans"/>
                <a:ea typeface="Open Sans"/>
                <a:cs typeface="Open Sans"/>
                <a:sym typeface="Open Sans"/>
              </a:rPr>
              <a:t> </a:t>
            </a:r>
            <a:r>
              <a:rPr lang="en">
                <a:solidFill>
                  <a:schemeClr val="dk1"/>
                </a:solidFill>
                <a:latin typeface="Open Sans"/>
                <a:ea typeface="Open Sans"/>
                <a:cs typeface="Open Sans"/>
                <a:sym typeface="Open Sans"/>
              </a:rPr>
              <a:t>the </a:t>
            </a:r>
            <a:r>
              <a:rPr b="1" lang="en">
                <a:solidFill>
                  <a:srgbClr val="1C9FE5"/>
                </a:solidFill>
                <a:uFill>
                  <a:noFill/>
                </a:uFill>
                <a:latin typeface="Open Sans"/>
                <a:ea typeface="Open Sans"/>
                <a:cs typeface="Open Sans"/>
                <a:sym typeface="Open Sans"/>
                <a:hlinkClick r:id="rId3">
                  <a:extLst>
                    <a:ext uri="{A12FA001-AC4F-418D-AE19-62706E023703}">
                      <ahyp:hlinkClr val="tx"/>
                    </a:ext>
                  </a:extLst>
                </a:hlinkClick>
              </a:rPr>
              <a:t>ST Math Immersion Debriefing Bookmark</a:t>
            </a:r>
            <a:r>
              <a:rPr lang="en">
                <a:solidFill>
                  <a:srgbClr val="1C9FE5"/>
                </a:solidFill>
                <a:latin typeface="Open Sans"/>
                <a:ea typeface="Open Sans"/>
                <a:cs typeface="Open Sans"/>
                <a:sym typeface="Open Sans"/>
              </a:rPr>
              <a:t> </a:t>
            </a:r>
            <a:r>
              <a:rPr lang="en">
                <a:solidFill>
                  <a:schemeClr val="dk1"/>
                </a:solidFill>
                <a:latin typeface="Open Sans"/>
                <a:ea typeface="Open Sans"/>
                <a:cs typeface="Open Sans"/>
                <a:sym typeface="Open Sans"/>
              </a:rPr>
              <a:t>to visitors (which is optional). Encourage them to use it to ask students questions about their projects and what they have learned.</a:t>
            </a:r>
            <a:endParaRPr b="1">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Game Time:</a:t>
            </a:r>
            <a:r>
              <a:rPr lang="en">
                <a:solidFill>
                  <a:schemeClr val="dk1"/>
                </a:solidFill>
                <a:latin typeface="Open Sans"/>
                <a:ea typeface="Open Sans"/>
                <a:cs typeface="Open Sans"/>
                <a:sym typeface="Open Sans"/>
              </a:rPr>
              <a:t> Set aside time for visitors to play the games created by the students. This is a great time for students to play each other's games as well.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i="1" lang="en">
                <a:solidFill>
                  <a:schemeClr val="dk1"/>
                </a:solidFill>
                <a:latin typeface="Open Sans"/>
                <a:ea typeface="Open Sans"/>
                <a:cs typeface="Open Sans"/>
                <a:sym typeface="Open Sans"/>
              </a:rPr>
              <a:t>Note: We recommend giving students encouragement notes throughout the program. </a:t>
            </a:r>
            <a:endParaRPr b="1">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a:solidFill>
                <a:schemeClr val="dk1"/>
              </a:solidFill>
              <a:latin typeface="Open Sans"/>
              <a:ea typeface="Open Sans"/>
              <a:cs typeface="Open Sans"/>
              <a:sym typeface="Open San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3" name="Shape 1503"/>
        <p:cNvGrpSpPr/>
        <p:nvPr/>
      </p:nvGrpSpPr>
      <p:grpSpPr>
        <a:xfrm>
          <a:off x="0" y="0"/>
          <a:ext cx="0" cy="0"/>
          <a:chOff x="0" y="0"/>
          <a:chExt cx="0" cy="0"/>
        </a:xfrm>
      </p:grpSpPr>
      <p:sp>
        <p:nvSpPr>
          <p:cNvPr id="1504" name="Google Shape;1504;g290c894bb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g290c894bb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1" name="Shape 1511"/>
        <p:cNvGrpSpPr/>
        <p:nvPr/>
      </p:nvGrpSpPr>
      <p:grpSpPr>
        <a:xfrm>
          <a:off x="0" y="0"/>
          <a:ext cx="0" cy="0"/>
          <a:chOff x="0" y="0"/>
          <a:chExt cx="0" cy="0"/>
        </a:xfrm>
      </p:grpSpPr>
      <p:sp>
        <p:nvSpPr>
          <p:cNvPr id="1512" name="Google Shape;1512;g290c894bb4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3" name="Google Shape;1513;g290c894bb4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7" name="Shape 1517"/>
        <p:cNvGrpSpPr/>
        <p:nvPr/>
      </p:nvGrpSpPr>
      <p:grpSpPr>
        <a:xfrm>
          <a:off x="0" y="0"/>
          <a:ext cx="0" cy="0"/>
          <a:chOff x="0" y="0"/>
          <a:chExt cx="0" cy="0"/>
        </a:xfrm>
      </p:grpSpPr>
      <p:sp>
        <p:nvSpPr>
          <p:cNvPr id="1518" name="Google Shape;1518;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8fec6f798c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Remind students about yesterday’s Problem of the Day.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How can we describe the class mathematically? Generate a list of 3-5 things students want to know about each other.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For example:</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Favorite ice cream flavor, favorite color, number of siblings, number of pets, favorite subject in school, month of birth, favorite sport, etc.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219" name="Google Shape;219;g18fec6f798c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90edf6d002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Students will begin solving problems involving fractions, including all four operations and understanding fractions as numbers.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My Thinking Path </a:t>
            </a:r>
            <a:r>
              <a:rPr lang="en">
                <a:solidFill>
                  <a:schemeClr val="dk1"/>
                </a:solidFill>
                <a:latin typeface="Ubuntu"/>
                <a:ea typeface="Ubuntu"/>
                <a:cs typeface="Ubuntu"/>
                <a:sym typeface="Ubuntu"/>
              </a:rPr>
              <a:t>Discussion:</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Introduce the </a:t>
            </a:r>
            <a:r>
              <a:rPr lang="en">
                <a:solidFill>
                  <a:schemeClr val="dk1"/>
                </a:solidFill>
                <a:latin typeface="Ubuntu"/>
                <a:ea typeface="Ubuntu"/>
                <a:cs typeface="Ubuntu"/>
                <a:sym typeface="Ubuntu"/>
              </a:rPr>
              <a:t>Mi camino de razonamiento</a:t>
            </a:r>
            <a:r>
              <a:rPr lang="en">
                <a:solidFill>
                  <a:schemeClr val="dk1"/>
                </a:solidFill>
                <a:latin typeface="Ubuntu"/>
                <a:ea typeface="Ubuntu"/>
                <a:cs typeface="Ubuntu"/>
                <a:sym typeface="Ubuntu"/>
              </a:rPr>
              <a:t> page to students. Have them write in the topic, “Comparing fractions and decimals on a number line.”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complete page 2 in ther journal.</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their ideas and allow students to add to their paper any additional thoughts they have.</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From today on, begin each of </a:t>
            </a:r>
            <a:r>
              <a:rPr lang="en">
                <a:solidFill>
                  <a:schemeClr val="dk1"/>
                </a:solidFill>
                <a:latin typeface="Ubuntu"/>
                <a:ea typeface="Ubuntu"/>
                <a:cs typeface="Ubuntu"/>
                <a:sym typeface="Ubuntu"/>
              </a:rPr>
              <a:t>Día</a:t>
            </a:r>
            <a:r>
              <a:rPr lang="en">
                <a:solidFill>
                  <a:schemeClr val="dk1"/>
                </a:solidFill>
                <a:latin typeface="Ubuntu"/>
                <a:ea typeface="Ubuntu"/>
                <a:cs typeface="Ubuntu"/>
                <a:sym typeface="Ubuntu"/>
              </a:rPr>
              <a:t>s 1-4 with time for students to reflect on their learning and prepare for the day.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229" name="Google Shape;229;g190edf6d002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 Logo">
    <p:spTree>
      <p:nvGrpSpPr>
        <p:cNvPr id="12" name="Shape 12"/>
        <p:cNvGrpSpPr/>
        <p:nvPr/>
      </p:nvGrpSpPr>
      <p:grpSpPr>
        <a:xfrm>
          <a:off x="0" y="0"/>
          <a:ext cx="0" cy="0"/>
          <a:chOff x="0" y="0"/>
          <a:chExt cx="0" cy="0"/>
        </a:xfrm>
      </p:grpSpPr>
      <p:sp>
        <p:nvSpPr>
          <p:cNvPr id="13" name="Google Shape;13;p2"/>
          <p:cNvSpPr txBox="1"/>
          <p:nvPr/>
        </p:nvSpPr>
        <p:spPr>
          <a:xfrm>
            <a:off x="3815547" y="4428392"/>
            <a:ext cx="1512900" cy="292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1" i="0" lang="en" sz="1600" u="none" cap="none" strike="noStrike">
                <a:solidFill>
                  <a:srgbClr val="FFFFFF"/>
                </a:solidFill>
                <a:latin typeface="Open Sans SemiBold"/>
                <a:ea typeface="Open Sans SemiBold"/>
                <a:cs typeface="Open Sans SemiBold"/>
                <a:sym typeface="Open Sans SemiBold"/>
              </a:rPr>
              <a:t>stmath.com</a:t>
            </a:r>
            <a:endParaRPr b="1" i="0" sz="1600" u="none" cap="none" strike="noStrike">
              <a:solidFill>
                <a:srgbClr val="FFFFFF"/>
              </a:solidFill>
              <a:latin typeface="Open Sans SemiBold"/>
              <a:ea typeface="Open Sans SemiBold"/>
              <a:cs typeface="Open Sans SemiBold"/>
              <a:sym typeface="Open Sans SemiBold"/>
            </a:endParaRPr>
          </a:p>
        </p:txBody>
      </p:sp>
      <p:sp>
        <p:nvSpPr>
          <p:cNvPr id="14" name="Google Shape;14;p2"/>
          <p:cNvSpPr/>
          <p:nvPr/>
        </p:nvSpPr>
        <p:spPr>
          <a:xfrm flipH="1" rot="-5400000">
            <a:off x="2257066" y="-2341896"/>
            <a:ext cx="4629860" cy="9207614"/>
          </a:xfrm>
          <a:custGeom>
            <a:rect b="b" l="l" r="r" t="t"/>
            <a:pathLst>
              <a:path extrusionOk="0" h="9207614" w="4712326">
                <a:moveTo>
                  <a:pt x="18627" y="9207614"/>
                </a:moveTo>
                <a:cubicBezTo>
                  <a:pt x="9768" y="6154313"/>
                  <a:pt x="8859" y="3053302"/>
                  <a:pt x="0" y="1"/>
                </a:cubicBezTo>
                <a:lnTo>
                  <a:pt x="4712326" y="0"/>
                </a:lnTo>
                <a:lnTo>
                  <a:pt x="3848355" y="9159903"/>
                </a:lnTo>
                <a:lnTo>
                  <a:pt x="18627" y="9207614"/>
                </a:lnTo>
                <a:close/>
              </a:path>
            </a:pathLst>
          </a:cu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 name="Google Shape;15;p2"/>
          <p:cNvSpPr txBox="1"/>
          <p:nvPr>
            <p:ph type="title"/>
          </p:nvPr>
        </p:nvSpPr>
        <p:spPr>
          <a:xfrm>
            <a:off x="3502975" y="3120700"/>
            <a:ext cx="5515200" cy="561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2400">
                <a:solidFill>
                  <a:schemeClr val="dk1"/>
                </a:solidFill>
                <a:latin typeface="Ubuntu Medium"/>
                <a:ea typeface="Ubuntu Medium"/>
                <a:cs typeface="Ubuntu Medium"/>
                <a:sym typeface="Ubuntu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6" name="Google Shape;16;p2"/>
          <p:cNvPicPr preferRelativeResize="0"/>
          <p:nvPr/>
        </p:nvPicPr>
        <p:blipFill>
          <a:blip r:embed="rId2">
            <a:alphaModFix/>
          </a:blip>
          <a:stretch>
            <a:fillRect/>
          </a:stretch>
        </p:blipFill>
        <p:spPr>
          <a:xfrm>
            <a:off x="662675" y="-12"/>
            <a:ext cx="7818652" cy="2874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
                                        </p:tgtEl>
                                        <p:attrNameLst>
                                          <p:attrName>style.visibility</p:attrName>
                                        </p:attrNameLst>
                                      </p:cBhvr>
                                      <p:to>
                                        <p:strVal val="visible"/>
                                      </p:to>
                                    </p:set>
                                    <p:animEffect filter="fade" transition="in">
                                      <p:cBhvr>
                                        <p:cTn dur="200"/>
                                        <p:tgtEl>
                                          <p:spTgt spid="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olored Background">
  <p:cSld name="Title Slide - Colored Background">
    <p:spTree>
      <p:nvGrpSpPr>
        <p:cNvPr id="51" name="Shape 51"/>
        <p:cNvGrpSpPr/>
        <p:nvPr/>
      </p:nvGrpSpPr>
      <p:grpSpPr>
        <a:xfrm>
          <a:off x="0" y="0"/>
          <a:ext cx="0" cy="0"/>
          <a:chOff x="0" y="0"/>
          <a:chExt cx="0" cy="0"/>
        </a:xfrm>
      </p:grpSpPr>
      <p:sp>
        <p:nvSpPr>
          <p:cNvPr id="52" name="Google Shape;52;p11"/>
          <p:cNvSpPr txBox="1"/>
          <p:nvPr>
            <p:ph type="title"/>
          </p:nvPr>
        </p:nvSpPr>
        <p:spPr>
          <a:xfrm>
            <a:off x="1202846" y="2310140"/>
            <a:ext cx="6738308" cy="52322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2800" u="none" cap="none" strike="noStrike">
                <a:solidFill>
                  <a:schemeClr val="lt2"/>
                </a:solidFill>
                <a:latin typeface="Ubuntu"/>
                <a:ea typeface="Ubuntu"/>
                <a:cs typeface="Ubuntu"/>
                <a:sym typeface="Ubuntu"/>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 Logo &amp; Links">
  <p:cSld name="End Slide - Logo &amp; Links">
    <p:spTree>
      <p:nvGrpSpPr>
        <p:cNvPr id="53" name="Shape 53"/>
        <p:cNvGrpSpPr/>
        <p:nvPr/>
      </p:nvGrpSpPr>
      <p:grpSpPr>
        <a:xfrm>
          <a:off x="0" y="0"/>
          <a:ext cx="0" cy="0"/>
          <a:chOff x="0" y="0"/>
          <a:chExt cx="0" cy="0"/>
        </a:xfrm>
      </p:grpSpPr>
      <p:sp>
        <p:nvSpPr>
          <p:cNvPr id="54" name="Google Shape;54;p12"/>
          <p:cNvSpPr/>
          <p:nvPr/>
        </p:nvSpPr>
        <p:spPr>
          <a:xfrm>
            <a:off x="5422341" y="1550070"/>
            <a:ext cx="301200" cy="238800"/>
          </a:xfrm>
          <a:custGeom>
            <a:rect b="b" l="l" r="r" t="t"/>
            <a:pathLst>
              <a:path extrusionOk="0" h="120000" w="120000">
                <a:moveTo>
                  <a:pt x="106877" y="28233"/>
                </a:moveTo>
                <a:cubicBezTo>
                  <a:pt x="106877" y="30588"/>
                  <a:pt x="106877" y="32938"/>
                  <a:pt x="106877" y="32938"/>
                </a:cubicBezTo>
                <a:cubicBezTo>
                  <a:pt x="106877" y="72938"/>
                  <a:pt x="82500" y="120000"/>
                  <a:pt x="37500" y="120000"/>
                </a:cubicBezTo>
                <a:cubicBezTo>
                  <a:pt x="24372" y="120000"/>
                  <a:pt x="11250" y="115294"/>
                  <a:pt x="0" y="105883"/>
                </a:cubicBezTo>
                <a:cubicBezTo>
                  <a:pt x="1872" y="105883"/>
                  <a:pt x="3750" y="105883"/>
                  <a:pt x="5622" y="105883"/>
                </a:cubicBezTo>
                <a:cubicBezTo>
                  <a:pt x="16872" y="105883"/>
                  <a:pt x="28122" y="101177"/>
                  <a:pt x="35622" y="94116"/>
                </a:cubicBezTo>
                <a:cubicBezTo>
                  <a:pt x="26250" y="94116"/>
                  <a:pt x="16872" y="84705"/>
                  <a:pt x="13122" y="72938"/>
                </a:cubicBezTo>
                <a:cubicBezTo>
                  <a:pt x="15000" y="72938"/>
                  <a:pt x="16872" y="72938"/>
                  <a:pt x="18750" y="72938"/>
                </a:cubicBezTo>
                <a:cubicBezTo>
                  <a:pt x="20622" y="72938"/>
                  <a:pt x="22500" y="72938"/>
                  <a:pt x="24372" y="72938"/>
                </a:cubicBezTo>
                <a:cubicBezTo>
                  <a:pt x="13122" y="68233"/>
                  <a:pt x="5622" y="56472"/>
                  <a:pt x="5622" y="42355"/>
                </a:cubicBezTo>
                <a:cubicBezTo>
                  <a:pt x="5622" y="42355"/>
                  <a:pt x="5622" y="42355"/>
                  <a:pt x="5622" y="42355"/>
                </a:cubicBezTo>
                <a:cubicBezTo>
                  <a:pt x="9372" y="44705"/>
                  <a:pt x="13122" y="44705"/>
                  <a:pt x="16872" y="44705"/>
                </a:cubicBezTo>
                <a:cubicBezTo>
                  <a:pt x="9372" y="40000"/>
                  <a:pt x="5622" y="30588"/>
                  <a:pt x="5622" y="21177"/>
                </a:cubicBezTo>
                <a:cubicBezTo>
                  <a:pt x="5622" y="14116"/>
                  <a:pt x="7500" y="9411"/>
                  <a:pt x="9372" y="4705"/>
                </a:cubicBezTo>
                <a:cubicBezTo>
                  <a:pt x="20622" y="23527"/>
                  <a:pt x="39372" y="35294"/>
                  <a:pt x="58122" y="37644"/>
                </a:cubicBezTo>
                <a:cubicBezTo>
                  <a:pt x="58122" y="35294"/>
                  <a:pt x="58122" y="32938"/>
                  <a:pt x="58122" y="30588"/>
                </a:cubicBezTo>
                <a:cubicBezTo>
                  <a:pt x="58122" y="11766"/>
                  <a:pt x="69377" y="0"/>
                  <a:pt x="82500" y="0"/>
                </a:cubicBezTo>
                <a:cubicBezTo>
                  <a:pt x="90000" y="0"/>
                  <a:pt x="95627" y="2355"/>
                  <a:pt x="101250" y="9411"/>
                </a:cubicBezTo>
                <a:cubicBezTo>
                  <a:pt x="105000" y="7061"/>
                  <a:pt x="110627" y="4705"/>
                  <a:pt x="116250" y="2355"/>
                </a:cubicBezTo>
                <a:cubicBezTo>
                  <a:pt x="114377" y="9411"/>
                  <a:pt x="110627" y="14116"/>
                  <a:pt x="105000" y="18822"/>
                </a:cubicBezTo>
                <a:cubicBezTo>
                  <a:pt x="110627" y="16472"/>
                  <a:pt x="114377" y="16472"/>
                  <a:pt x="120000" y="14116"/>
                </a:cubicBezTo>
                <a:cubicBezTo>
                  <a:pt x="116250" y="18822"/>
                  <a:pt x="112500" y="25883"/>
                  <a:pt x="106877" y="28233"/>
                </a:cubicBez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55" name="Google Shape;55;p12"/>
          <p:cNvSpPr/>
          <p:nvPr/>
        </p:nvSpPr>
        <p:spPr>
          <a:xfrm>
            <a:off x="5489976" y="2101914"/>
            <a:ext cx="165900" cy="314400"/>
          </a:xfrm>
          <a:custGeom>
            <a:rect b="b" l="l" r="r" t="t"/>
            <a:pathLst>
              <a:path extrusionOk="0" h="120000" w="120000">
                <a:moveTo>
                  <a:pt x="120000" y="19700"/>
                </a:moveTo>
                <a:cubicBezTo>
                  <a:pt x="99427" y="19700"/>
                  <a:pt x="99427" y="19700"/>
                  <a:pt x="99427" y="19700"/>
                </a:cubicBezTo>
                <a:cubicBezTo>
                  <a:pt x="82283" y="19700"/>
                  <a:pt x="78855" y="25072"/>
                  <a:pt x="78855" y="30450"/>
                </a:cubicBezTo>
                <a:cubicBezTo>
                  <a:pt x="78855" y="44777"/>
                  <a:pt x="78855" y="44777"/>
                  <a:pt x="78855" y="44777"/>
                </a:cubicBezTo>
                <a:cubicBezTo>
                  <a:pt x="120000" y="44777"/>
                  <a:pt x="120000" y="44777"/>
                  <a:pt x="120000" y="44777"/>
                </a:cubicBezTo>
                <a:cubicBezTo>
                  <a:pt x="113144" y="66266"/>
                  <a:pt x="113144" y="66266"/>
                  <a:pt x="113144" y="66266"/>
                </a:cubicBezTo>
                <a:cubicBezTo>
                  <a:pt x="78855" y="66266"/>
                  <a:pt x="78855" y="66266"/>
                  <a:pt x="78855" y="66266"/>
                </a:cubicBezTo>
                <a:cubicBezTo>
                  <a:pt x="78855" y="120000"/>
                  <a:pt x="78855" y="120000"/>
                  <a:pt x="78855" y="120000"/>
                </a:cubicBezTo>
                <a:cubicBezTo>
                  <a:pt x="37716" y="120000"/>
                  <a:pt x="37716" y="120000"/>
                  <a:pt x="37716" y="120000"/>
                </a:cubicBezTo>
                <a:cubicBezTo>
                  <a:pt x="37716" y="66266"/>
                  <a:pt x="37716" y="66266"/>
                  <a:pt x="37716" y="66266"/>
                </a:cubicBezTo>
                <a:cubicBezTo>
                  <a:pt x="0" y="66266"/>
                  <a:pt x="0" y="66266"/>
                  <a:pt x="0" y="66266"/>
                </a:cubicBezTo>
                <a:cubicBezTo>
                  <a:pt x="0" y="44777"/>
                  <a:pt x="0" y="44777"/>
                  <a:pt x="0" y="44777"/>
                </a:cubicBezTo>
                <a:cubicBezTo>
                  <a:pt x="37716" y="44777"/>
                  <a:pt x="37716" y="44777"/>
                  <a:pt x="37716" y="44777"/>
                </a:cubicBezTo>
                <a:cubicBezTo>
                  <a:pt x="37716" y="28655"/>
                  <a:pt x="37716" y="28655"/>
                  <a:pt x="37716" y="28655"/>
                </a:cubicBezTo>
                <a:cubicBezTo>
                  <a:pt x="37716" y="10744"/>
                  <a:pt x="58283" y="0"/>
                  <a:pt x="89144" y="0"/>
                </a:cubicBezTo>
                <a:cubicBezTo>
                  <a:pt x="102855" y="0"/>
                  <a:pt x="116572" y="1788"/>
                  <a:pt x="120000" y="1788"/>
                </a:cubicBezTo>
                <a:lnTo>
                  <a:pt x="120000" y="19700"/>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 name="Google Shape;56;p12"/>
          <p:cNvSpPr txBox="1"/>
          <p:nvPr/>
        </p:nvSpPr>
        <p:spPr>
          <a:xfrm>
            <a:off x="5771064" y="1529152"/>
            <a:ext cx="20109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@STMath | #STMath</a:t>
            </a:r>
            <a:endParaRPr b="0" i="0" sz="1300" u="none" cap="none" strike="noStrike">
              <a:solidFill>
                <a:srgbClr val="FFFFFF"/>
              </a:solidFill>
              <a:latin typeface="Calibri"/>
              <a:ea typeface="Calibri"/>
              <a:cs typeface="Calibri"/>
              <a:sym typeface="Calibri"/>
            </a:endParaRPr>
          </a:p>
        </p:txBody>
      </p:sp>
      <p:sp>
        <p:nvSpPr>
          <p:cNvPr id="57" name="Google Shape;57;p12"/>
          <p:cNvSpPr txBox="1"/>
          <p:nvPr/>
        </p:nvSpPr>
        <p:spPr>
          <a:xfrm>
            <a:off x="5771075" y="2129270"/>
            <a:ext cx="25632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lt2"/>
                </a:solidFill>
                <a:latin typeface="Calibri"/>
                <a:ea typeface="Calibri"/>
                <a:cs typeface="Calibri"/>
                <a:sym typeface="Calibri"/>
              </a:rPr>
              <a:t>facebook.com/groups/stmath</a:t>
            </a:r>
            <a:endParaRPr b="0" i="0" sz="1300" u="none" cap="none" strike="noStrike">
              <a:solidFill>
                <a:srgbClr val="FFFFFF"/>
              </a:solidFill>
              <a:latin typeface="Calibri"/>
              <a:ea typeface="Calibri"/>
              <a:cs typeface="Calibri"/>
              <a:sym typeface="Calibri"/>
            </a:endParaRPr>
          </a:p>
        </p:txBody>
      </p:sp>
      <p:sp>
        <p:nvSpPr>
          <p:cNvPr id="58" name="Google Shape;58;p12"/>
          <p:cNvSpPr txBox="1"/>
          <p:nvPr/>
        </p:nvSpPr>
        <p:spPr>
          <a:xfrm>
            <a:off x="5771064" y="2741350"/>
            <a:ext cx="24855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bit.ly/stmc-forum</a:t>
            </a:r>
            <a:endParaRPr b="0" i="0" sz="1300" u="none" cap="none" strike="noStrike">
              <a:solidFill>
                <a:srgbClr val="FFFFFF"/>
              </a:solidFill>
              <a:latin typeface="Calibri"/>
              <a:ea typeface="Calibri"/>
              <a:cs typeface="Calibri"/>
              <a:sym typeface="Calibri"/>
            </a:endParaRPr>
          </a:p>
        </p:txBody>
      </p:sp>
      <p:pic>
        <p:nvPicPr>
          <p:cNvPr id="59" name="Google Shape;59;p12"/>
          <p:cNvPicPr preferRelativeResize="0"/>
          <p:nvPr/>
        </p:nvPicPr>
        <p:blipFill rotWithShape="1">
          <a:blip r:embed="rId2">
            <a:alphaModFix/>
          </a:blip>
          <a:srcRect b="0" l="0" r="0" t="0"/>
          <a:stretch/>
        </p:blipFill>
        <p:spPr>
          <a:xfrm>
            <a:off x="5422353" y="2760957"/>
            <a:ext cx="301300" cy="299129"/>
          </a:xfrm>
          <a:prstGeom prst="rect">
            <a:avLst/>
          </a:prstGeom>
          <a:noFill/>
          <a:ln>
            <a:noFill/>
          </a:ln>
        </p:spPr>
      </p:pic>
      <p:sp>
        <p:nvSpPr>
          <p:cNvPr id="60" name="Google Shape;60;p12"/>
          <p:cNvSpPr/>
          <p:nvPr/>
        </p:nvSpPr>
        <p:spPr>
          <a:xfrm>
            <a:off x="5452920" y="3435048"/>
            <a:ext cx="240000" cy="240000"/>
          </a:xfrm>
          <a:custGeom>
            <a:rect b="b" l="l" r="r" t="t"/>
            <a:pathLst>
              <a:path extrusionOk="0" h="120000" w="120000">
                <a:moveTo>
                  <a:pt x="120000" y="60000"/>
                </a:moveTo>
                <a:cubicBezTo>
                  <a:pt x="120000" y="92905"/>
                  <a:pt x="92905" y="120000"/>
                  <a:pt x="60000" y="120000"/>
                </a:cubicBezTo>
                <a:cubicBezTo>
                  <a:pt x="27094" y="120000"/>
                  <a:pt x="0" y="92905"/>
                  <a:pt x="0" y="60000"/>
                </a:cubicBezTo>
                <a:cubicBezTo>
                  <a:pt x="0" y="27094"/>
                  <a:pt x="27094" y="0"/>
                  <a:pt x="60000" y="0"/>
                </a:cubicBezTo>
                <a:cubicBezTo>
                  <a:pt x="92905" y="0"/>
                  <a:pt x="120000" y="27094"/>
                  <a:pt x="120000" y="60000"/>
                </a:cubicBezTo>
                <a:close/>
                <a:moveTo>
                  <a:pt x="79355" y="42583"/>
                </a:moveTo>
                <a:cubicBezTo>
                  <a:pt x="81288" y="42583"/>
                  <a:pt x="81288" y="40644"/>
                  <a:pt x="81288" y="40644"/>
                </a:cubicBezTo>
                <a:cubicBezTo>
                  <a:pt x="81288" y="40644"/>
                  <a:pt x="81288" y="40644"/>
                  <a:pt x="83227" y="40644"/>
                </a:cubicBezTo>
                <a:cubicBezTo>
                  <a:pt x="83227" y="38711"/>
                  <a:pt x="85161" y="38711"/>
                  <a:pt x="87094" y="38711"/>
                </a:cubicBezTo>
                <a:cubicBezTo>
                  <a:pt x="89033" y="38711"/>
                  <a:pt x="89033" y="38711"/>
                  <a:pt x="90966" y="40644"/>
                </a:cubicBezTo>
                <a:cubicBezTo>
                  <a:pt x="90966" y="38711"/>
                  <a:pt x="92905" y="38711"/>
                  <a:pt x="92905" y="38711"/>
                </a:cubicBezTo>
                <a:cubicBezTo>
                  <a:pt x="92905" y="36772"/>
                  <a:pt x="94838" y="36772"/>
                  <a:pt x="94838" y="36772"/>
                </a:cubicBezTo>
                <a:cubicBezTo>
                  <a:pt x="94838" y="36772"/>
                  <a:pt x="94838" y="34838"/>
                  <a:pt x="94838" y="34838"/>
                </a:cubicBezTo>
                <a:cubicBezTo>
                  <a:pt x="94838" y="34838"/>
                  <a:pt x="92905" y="34838"/>
                  <a:pt x="92905" y="32905"/>
                </a:cubicBezTo>
                <a:cubicBezTo>
                  <a:pt x="92905" y="32905"/>
                  <a:pt x="92905" y="32905"/>
                  <a:pt x="92905" y="32905"/>
                </a:cubicBezTo>
                <a:cubicBezTo>
                  <a:pt x="92905" y="32905"/>
                  <a:pt x="90966" y="32905"/>
                  <a:pt x="90966" y="32905"/>
                </a:cubicBezTo>
                <a:cubicBezTo>
                  <a:pt x="89033" y="32905"/>
                  <a:pt x="89033" y="30966"/>
                  <a:pt x="89033" y="30966"/>
                </a:cubicBezTo>
                <a:cubicBezTo>
                  <a:pt x="89033" y="29033"/>
                  <a:pt x="87094" y="29033"/>
                  <a:pt x="87094" y="29033"/>
                </a:cubicBezTo>
                <a:cubicBezTo>
                  <a:pt x="87094" y="29033"/>
                  <a:pt x="87094" y="27094"/>
                  <a:pt x="87094" y="27094"/>
                </a:cubicBezTo>
                <a:cubicBezTo>
                  <a:pt x="85161" y="27094"/>
                  <a:pt x="85161" y="29033"/>
                  <a:pt x="85161" y="29033"/>
                </a:cubicBezTo>
                <a:cubicBezTo>
                  <a:pt x="83227" y="29033"/>
                  <a:pt x="83227" y="29033"/>
                  <a:pt x="83227" y="29033"/>
                </a:cubicBezTo>
                <a:cubicBezTo>
                  <a:pt x="83227" y="29033"/>
                  <a:pt x="83227" y="29033"/>
                  <a:pt x="81288" y="29033"/>
                </a:cubicBezTo>
                <a:cubicBezTo>
                  <a:pt x="83227" y="29033"/>
                  <a:pt x="81288" y="29033"/>
                  <a:pt x="81288" y="29033"/>
                </a:cubicBezTo>
                <a:cubicBezTo>
                  <a:pt x="81288" y="27094"/>
                  <a:pt x="81288" y="27094"/>
                  <a:pt x="81288" y="27094"/>
                </a:cubicBezTo>
                <a:cubicBezTo>
                  <a:pt x="81288" y="27094"/>
                  <a:pt x="81288" y="27094"/>
                  <a:pt x="81288" y="27094"/>
                </a:cubicBezTo>
                <a:cubicBezTo>
                  <a:pt x="81288" y="25161"/>
                  <a:pt x="79355" y="25161"/>
                  <a:pt x="77416" y="25161"/>
                </a:cubicBezTo>
                <a:cubicBezTo>
                  <a:pt x="77416" y="23227"/>
                  <a:pt x="73550" y="23227"/>
                  <a:pt x="73550" y="23227"/>
                </a:cubicBezTo>
                <a:cubicBezTo>
                  <a:pt x="71611" y="25161"/>
                  <a:pt x="73550" y="25161"/>
                  <a:pt x="73550" y="27094"/>
                </a:cubicBezTo>
                <a:cubicBezTo>
                  <a:pt x="73550" y="27094"/>
                  <a:pt x="71611" y="27094"/>
                  <a:pt x="71611" y="29033"/>
                </a:cubicBezTo>
                <a:cubicBezTo>
                  <a:pt x="71611" y="29033"/>
                  <a:pt x="73550" y="29033"/>
                  <a:pt x="73550" y="30966"/>
                </a:cubicBezTo>
                <a:cubicBezTo>
                  <a:pt x="73550" y="32905"/>
                  <a:pt x="71611" y="32905"/>
                  <a:pt x="71611" y="32905"/>
                </a:cubicBezTo>
                <a:cubicBezTo>
                  <a:pt x="71611" y="34838"/>
                  <a:pt x="71611" y="34838"/>
                  <a:pt x="71611" y="36772"/>
                </a:cubicBezTo>
                <a:cubicBezTo>
                  <a:pt x="73550" y="36772"/>
                  <a:pt x="71611" y="36772"/>
                  <a:pt x="71611" y="36772"/>
                </a:cubicBezTo>
                <a:cubicBezTo>
                  <a:pt x="69677" y="38711"/>
                  <a:pt x="67744" y="36772"/>
                  <a:pt x="67744" y="34838"/>
                </a:cubicBezTo>
                <a:cubicBezTo>
                  <a:pt x="67744" y="34838"/>
                  <a:pt x="67744" y="32905"/>
                  <a:pt x="65805" y="32905"/>
                </a:cubicBezTo>
                <a:cubicBezTo>
                  <a:pt x="65805" y="32905"/>
                  <a:pt x="63872" y="32905"/>
                  <a:pt x="63872" y="32905"/>
                </a:cubicBezTo>
                <a:cubicBezTo>
                  <a:pt x="63872" y="30966"/>
                  <a:pt x="61933" y="30966"/>
                  <a:pt x="61933" y="30966"/>
                </a:cubicBezTo>
                <a:cubicBezTo>
                  <a:pt x="60000" y="30966"/>
                  <a:pt x="58066" y="30966"/>
                  <a:pt x="56127" y="30966"/>
                </a:cubicBezTo>
                <a:cubicBezTo>
                  <a:pt x="58066" y="30966"/>
                  <a:pt x="56127" y="29033"/>
                  <a:pt x="56127" y="29033"/>
                </a:cubicBezTo>
                <a:cubicBezTo>
                  <a:pt x="56127" y="27094"/>
                  <a:pt x="56127" y="27094"/>
                  <a:pt x="56127" y="27094"/>
                </a:cubicBezTo>
                <a:cubicBezTo>
                  <a:pt x="56127" y="25161"/>
                  <a:pt x="56127" y="25161"/>
                  <a:pt x="56127" y="25161"/>
                </a:cubicBezTo>
                <a:cubicBezTo>
                  <a:pt x="56127" y="23227"/>
                  <a:pt x="58066" y="21288"/>
                  <a:pt x="58066" y="21288"/>
                </a:cubicBezTo>
                <a:cubicBezTo>
                  <a:pt x="60000" y="23227"/>
                  <a:pt x="60000" y="23227"/>
                  <a:pt x="61933" y="21288"/>
                </a:cubicBezTo>
                <a:cubicBezTo>
                  <a:pt x="61933" y="21288"/>
                  <a:pt x="61933" y="19355"/>
                  <a:pt x="63872" y="19355"/>
                </a:cubicBezTo>
                <a:cubicBezTo>
                  <a:pt x="63872" y="17416"/>
                  <a:pt x="65805" y="19355"/>
                  <a:pt x="67744" y="19355"/>
                </a:cubicBezTo>
                <a:cubicBezTo>
                  <a:pt x="67744" y="19355"/>
                  <a:pt x="67744" y="17416"/>
                  <a:pt x="67744" y="17416"/>
                </a:cubicBezTo>
                <a:cubicBezTo>
                  <a:pt x="67744" y="17416"/>
                  <a:pt x="67744" y="15483"/>
                  <a:pt x="67744" y="15483"/>
                </a:cubicBezTo>
                <a:cubicBezTo>
                  <a:pt x="65805" y="13550"/>
                  <a:pt x="63872" y="15483"/>
                  <a:pt x="65805" y="15483"/>
                </a:cubicBezTo>
                <a:cubicBezTo>
                  <a:pt x="65805" y="15483"/>
                  <a:pt x="63872" y="19355"/>
                  <a:pt x="61933" y="17416"/>
                </a:cubicBezTo>
                <a:cubicBezTo>
                  <a:pt x="61933" y="17416"/>
                  <a:pt x="61933" y="15483"/>
                  <a:pt x="60000" y="15483"/>
                </a:cubicBezTo>
                <a:cubicBezTo>
                  <a:pt x="60000" y="15483"/>
                  <a:pt x="60000" y="15483"/>
                  <a:pt x="60000" y="17416"/>
                </a:cubicBezTo>
                <a:cubicBezTo>
                  <a:pt x="60000" y="15483"/>
                  <a:pt x="58066" y="15483"/>
                  <a:pt x="56127" y="15483"/>
                </a:cubicBezTo>
                <a:cubicBezTo>
                  <a:pt x="58066" y="13550"/>
                  <a:pt x="56127" y="13550"/>
                  <a:pt x="56127" y="13550"/>
                </a:cubicBezTo>
                <a:cubicBezTo>
                  <a:pt x="56127" y="11611"/>
                  <a:pt x="54194" y="11611"/>
                  <a:pt x="52255" y="11611"/>
                </a:cubicBezTo>
                <a:cubicBezTo>
                  <a:pt x="52255" y="13550"/>
                  <a:pt x="54194" y="15483"/>
                  <a:pt x="56127" y="15483"/>
                </a:cubicBezTo>
                <a:cubicBezTo>
                  <a:pt x="56127" y="15483"/>
                  <a:pt x="56127" y="15483"/>
                  <a:pt x="56127" y="15483"/>
                </a:cubicBezTo>
                <a:cubicBezTo>
                  <a:pt x="56127" y="15483"/>
                  <a:pt x="54194" y="17416"/>
                  <a:pt x="54194" y="17416"/>
                </a:cubicBezTo>
                <a:cubicBezTo>
                  <a:pt x="54194" y="17416"/>
                  <a:pt x="54194" y="19355"/>
                  <a:pt x="54194" y="19355"/>
                </a:cubicBezTo>
                <a:cubicBezTo>
                  <a:pt x="52255" y="19355"/>
                  <a:pt x="52255" y="17416"/>
                  <a:pt x="52255" y="17416"/>
                </a:cubicBezTo>
                <a:cubicBezTo>
                  <a:pt x="54194" y="17416"/>
                  <a:pt x="50322" y="17416"/>
                  <a:pt x="50322" y="17416"/>
                </a:cubicBezTo>
                <a:cubicBezTo>
                  <a:pt x="48388" y="17416"/>
                  <a:pt x="46450" y="17416"/>
                  <a:pt x="46450" y="17416"/>
                </a:cubicBezTo>
                <a:cubicBezTo>
                  <a:pt x="46450" y="15483"/>
                  <a:pt x="46450" y="13550"/>
                  <a:pt x="46450" y="15483"/>
                </a:cubicBezTo>
                <a:cubicBezTo>
                  <a:pt x="46450" y="13550"/>
                  <a:pt x="44516" y="13550"/>
                  <a:pt x="44516" y="13550"/>
                </a:cubicBezTo>
                <a:cubicBezTo>
                  <a:pt x="42583" y="13550"/>
                  <a:pt x="40644" y="15483"/>
                  <a:pt x="36772" y="17416"/>
                </a:cubicBezTo>
                <a:cubicBezTo>
                  <a:pt x="36772" y="17416"/>
                  <a:pt x="38711" y="17416"/>
                  <a:pt x="38711" y="17416"/>
                </a:cubicBezTo>
                <a:cubicBezTo>
                  <a:pt x="38711" y="15483"/>
                  <a:pt x="38711" y="15483"/>
                  <a:pt x="40644" y="15483"/>
                </a:cubicBezTo>
                <a:cubicBezTo>
                  <a:pt x="40644" y="15483"/>
                  <a:pt x="42583" y="13550"/>
                  <a:pt x="42583" y="15483"/>
                </a:cubicBezTo>
                <a:cubicBezTo>
                  <a:pt x="42583" y="15483"/>
                  <a:pt x="44516" y="15483"/>
                  <a:pt x="44516" y="15483"/>
                </a:cubicBezTo>
                <a:cubicBezTo>
                  <a:pt x="44516" y="15483"/>
                  <a:pt x="44516" y="15483"/>
                  <a:pt x="44516" y="17416"/>
                </a:cubicBezTo>
                <a:cubicBezTo>
                  <a:pt x="44516" y="15483"/>
                  <a:pt x="44516" y="17416"/>
                  <a:pt x="42583" y="17416"/>
                </a:cubicBezTo>
                <a:cubicBezTo>
                  <a:pt x="42583" y="17416"/>
                  <a:pt x="40644" y="17416"/>
                  <a:pt x="40644" y="17416"/>
                </a:cubicBezTo>
                <a:cubicBezTo>
                  <a:pt x="40644" y="17416"/>
                  <a:pt x="42583" y="19355"/>
                  <a:pt x="42583" y="19355"/>
                </a:cubicBezTo>
                <a:cubicBezTo>
                  <a:pt x="40644" y="17416"/>
                  <a:pt x="40644" y="17416"/>
                  <a:pt x="38711" y="17416"/>
                </a:cubicBezTo>
                <a:cubicBezTo>
                  <a:pt x="38711" y="17416"/>
                  <a:pt x="36772" y="17416"/>
                  <a:pt x="36772" y="17416"/>
                </a:cubicBezTo>
                <a:cubicBezTo>
                  <a:pt x="29033" y="21288"/>
                  <a:pt x="23227" y="27094"/>
                  <a:pt x="19355" y="34838"/>
                </a:cubicBezTo>
                <a:cubicBezTo>
                  <a:pt x="19355" y="34838"/>
                  <a:pt x="19355" y="34838"/>
                  <a:pt x="19355" y="34838"/>
                </a:cubicBezTo>
                <a:cubicBezTo>
                  <a:pt x="19355" y="34838"/>
                  <a:pt x="19355" y="36772"/>
                  <a:pt x="21288" y="36772"/>
                </a:cubicBezTo>
                <a:cubicBezTo>
                  <a:pt x="21288" y="36772"/>
                  <a:pt x="21288" y="36772"/>
                  <a:pt x="21288" y="36772"/>
                </a:cubicBezTo>
                <a:cubicBezTo>
                  <a:pt x="21288" y="36772"/>
                  <a:pt x="25161" y="38711"/>
                  <a:pt x="25161" y="40644"/>
                </a:cubicBezTo>
                <a:cubicBezTo>
                  <a:pt x="25161" y="40644"/>
                  <a:pt x="25161" y="40644"/>
                  <a:pt x="27094" y="40644"/>
                </a:cubicBezTo>
                <a:cubicBezTo>
                  <a:pt x="27094" y="42583"/>
                  <a:pt x="25161" y="42583"/>
                  <a:pt x="25161" y="42583"/>
                </a:cubicBezTo>
                <a:cubicBezTo>
                  <a:pt x="25161" y="42583"/>
                  <a:pt x="23227" y="40644"/>
                  <a:pt x="23227" y="42583"/>
                </a:cubicBezTo>
                <a:cubicBezTo>
                  <a:pt x="23227" y="42583"/>
                  <a:pt x="23227" y="44516"/>
                  <a:pt x="25161" y="44516"/>
                </a:cubicBezTo>
                <a:cubicBezTo>
                  <a:pt x="23227" y="44516"/>
                  <a:pt x="23227" y="48388"/>
                  <a:pt x="23227" y="50322"/>
                </a:cubicBezTo>
                <a:cubicBezTo>
                  <a:pt x="23227" y="50322"/>
                  <a:pt x="23227" y="50322"/>
                  <a:pt x="23227" y="50322"/>
                </a:cubicBezTo>
                <a:cubicBezTo>
                  <a:pt x="23227" y="50322"/>
                  <a:pt x="25161" y="54194"/>
                  <a:pt x="25161" y="54194"/>
                </a:cubicBezTo>
                <a:cubicBezTo>
                  <a:pt x="25161" y="54194"/>
                  <a:pt x="27094" y="58066"/>
                  <a:pt x="29033" y="58066"/>
                </a:cubicBezTo>
                <a:cubicBezTo>
                  <a:pt x="29033" y="58066"/>
                  <a:pt x="30966" y="60000"/>
                  <a:pt x="30966" y="60000"/>
                </a:cubicBezTo>
                <a:cubicBezTo>
                  <a:pt x="32905" y="61933"/>
                  <a:pt x="32905" y="63872"/>
                  <a:pt x="32905" y="63872"/>
                </a:cubicBezTo>
                <a:cubicBezTo>
                  <a:pt x="32905" y="65805"/>
                  <a:pt x="34838" y="65805"/>
                  <a:pt x="34838" y="67744"/>
                </a:cubicBezTo>
                <a:cubicBezTo>
                  <a:pt x="34838" y="67744"/>
                  <a:pt x="34838" y="67744"/>
                  <a:pt x="34838" y="67744"/>
                </a:cubicBezTo>
                <a:cubicBezTo>
                  <a:pt x="34838" y="67744"/>
                  <a:pt x="36772" y="67744"/>
                  <a:pt x="36772" y="69677"/>
                </a:cubicBezTo>
                <a:cubicBezTo>
                  <a:pt x="36772" y="69677"/>
                  <a:pt x="36772" y="71611"/>
                  <a:pt x="36772" y="71611"/>
                </a:cubicBezTo>
                <a:cubicBezTo>
                  <a:pt x="38711" y="69677"/>
                  <a:pt x="36772" y="67744"/>
                  <a:pt x="34838" y="65805"/>
                </a:cubicBezTo>
                <a:cubicBezTo>
                  <a:pt x="34838" y="65805"/>
                  <a:pt x="34838" y="65805"/>
                  <a:pt x="34838" y="63872"/>
                </a:cubicBezTo>
                <a:cubicBezTo>
                  <a:pt x="34838" y="63872"/>
                  <a:pt x="34838" y="61933"/>
                  <a:pt x="32905" y="61933"/>
                </a:cubicBezTo>
                <a:cubicBezTo>
                  <a:pt x="34838" y="61933"/>
                  <a:pt x="34838" y="61933"/>
                  <a:pt x="34838" y="63872"/>
                </a:cubicBezTo>
                <a:cubicBezTo>
                  <a:pt x="34838" y="63872"/>
                  <a:pt x="38711" y="67744"/>
                  <a:pt x="38711" y="67744"/>
                </a:cubicBezTo>
                <a:cubicBezTo>
                  <a:pt x="38711" y="67744"/>
                  <a:pt x="40644" y="71611"/>
                  <a:pt x="40644" y="71611"/>
                </a:cubicBezTo>
                <a:cubicBezTo>
                  <a:pt x="40644" y="71611"/>
                  <a:pt x="42583" y="71611"/>
                  <a:pt x="42583" y="73550"/>
                </a:cubicBezTo>
                <a:cubicBezTo>
                  <a:pt x="42583" y="73550"/>
                  <a:pt x="42583" y="75483"/>
                  <a:pt x="44516" y="77416"/>
                </a:cubicBezTo>
                <a:cubicBezTo>
                  <a:pt x="44516" y="79355"/>
                  <a:pt x="46450" y="79355"/>
                  <a:pt x="48388" y="79355"/>
                </a:cubicBezTo>
                <a:cubicBezTo>
                  <a:pt x="48388" y="81288"/>
                  <a:pt x="50322" y="81288"/>
                  <a:pt x="50322" y="81288"/>
                </a:cubicBezTo>
                <a:cubicBezTo>
                  <a:pt x="52255" y="83227"/>
                  <a:pt x="52255" y="81288"/>
                  <a:pt x="54194" y="81288"/>
                </a:cubicBezTo>
                <a:cubicBezTo>
                  <a:pt x="56127" y="81288"/>
                  <a:pt x="56127" y="83227"/>
                  <a:pt x="58066" y="85161"/>
                </a:cubicBezTo>
                <a:cubicBezTo>
                  <a:pt x="60000" y="85161"/>
                  <a:pt x="61933" y="85161"/>
                  <a:pt x="61933" y="85161"/>
                </a:cubicBezTo>
                <a:cubicBezTo>
                  <a:pt x="61933" y="85161"/>
                  <a:pt x="63872" y="89033"/>
                  <a:pt x="63872" y="89033"/>
                </a:cubicBezTo>
                <a:cubicBezTo>
                  <a:pt x="65805" y="89033"/>
                  <a:pt x="65805" y="90966"/>
                  <a:pt x="67744" y="90966"/>
                </a:cubicBezTo>
                <a:cubicBezTo>
                  <a:pt x="67744" y="90966"/>
                  <a:pt x="67744" y="90966"/>
                  <a:pt x="67744" y="90966"/>
                </a:cubicBezTo>
                <a:cubicBezTo>
                  <a:pt x="67744" y="90966"/>
                  <a:pt x="69677" y="92905"/>
                  <a:pt x="69677" y="92905"/>
                </a:cubicBezTo>
                <a:cubicBezTo>
                  <a:pt x="69677" y="92905"/>
                  <a:pt x="69677" y="90966"/>
                  <a:pt x="69677" y="90966"/>
                </a:cubicBezTo>
                <a:cubicBezTo>
                  <a:pt x="69677" y="90966"/>
                  <a:pt x="67744" y="90966"/>
                  <a:pt x="65805" y="89033"/>
                </a:cubicBezTo>
                <a:cubicBezTo>
                  <a:pt x="65805" y="89033"/>
                  <a:pt x="65805" y="87094"/>
                  <a:pt x="65805" y="87094"/>
                </a:cubicBezTo>
                <a:cubicBezTo>
                  <a:pt x="67744" y="87094"/>
                  <a:pt x="67744" y="85161"/>
                  <a:pt x="65805" y="83227"/>
                </a:cubicBezTo>
                <a:cubicBezTo>
                  <a:pt x="65805" y="83227"/>
                  <a:pt x="65805" y="83227"/>
                  <a:pt x="65805" y="81288"/>
                </a:cubicBezTo>
                <a:cubicBezTo>
                  <a:pt x="63872" y="83227"/>
                  <a:pt x="63872" y="81288"/>
                  <a:pt x="61933" y="81288"/>
                </a:cubicBezTo>
                <a:cubicBezTo>
                  <a:pt x="61933" y="81288"/>
                  <a:pt x="61933" y="81288"/>
                  <a:pt x="61933" y="81288"/>
                </a:cubicBezTo>
                <a:cubicBezTo>
                  <a:pt x="61933" y="81288"/>
                  <a:pt x="61933" y="83227"/>
                  <a:pt x="61933" y="81288"/>
                </a:cubicBezTo>
                <a:cubicBezTo>
                  <a:pt x="61933" y="81288"/>
                  <a:pt x="61933" y="79355"/>
                  <a:pt x="61933" y="79355"/>
                </a:cubicBezTo>
                <a:cubicBezTo>
                  <a:pt x="61933" y="77416"/>
                  <a:pt x="63872" y="75483"/>
                  <a:pt x="61933" y="75483"/>
                </a:cubicBezTo>
                <a:cubicBezTo>
                  <a:pt x="60000" y="75483"/>
                  <a:pt x="60000" y="75483"/>
                  <a:pt x="60000" y="77416"/>
                </a:cubicBezTo>
                <a:cubicBezTo>
                  <a:pt x="58066" y="77416"/>
                  <a:pt x="58066" y="77416"/>
                  <a:pt x="58066" y="79355"/>
                </a:cubicBezTo>
                <a:cubicBezTo>
                  <a:pt x="58066" y="79355"/>
                  <a:pt x="54194" y="79355"/>
                  <a:pt x="54194" y="79355"/>
                </a:cubicBezTo>
                <a:cubicBezTo>
                  <a:pt x="52255" y="77416"/>
                  <a:pt x="52255" y="75483"/>
                  <a:pt x="52255" y="73550"/>
                </a:cubicBezTo>
                <a:cubicBezTo>
                  <a:pt x="52255" y="71611"/>
                  <a:pt x="52255" y="69677"/>
                  <a:pt x="52255" y="67744"/>
                </a:cubicBezTo>
                <a:cubicBezTo>
                  <a:pt x="52255" y="67744"/>
                  <a:pt x="52255" y="65805"/>
                  <a:pt x="52255" y="65805"/>
                </a:cubicBezTo>
                <a:cubicBezTo>
                  <a:pt x="54194" y="65805"/>
                  <a:pt x="54194" y="65805"/>
                  <a:pt x="54194" y="65805"/>
                </a:cubicBezTo>
                <a:cubicBezTo>
                  <a:pt x="54194" y="65805"/>
                  <a:pt x="54194" y="65805"/>
                  <a:pt x="54194" y="65805"/>
                </a:cubicBezTo>
                <a:cubicBezTo>
                  <a:pt x="54194" y="65805"/>
                  <a:pt x="56127" y="63872"/>
                  <a:pt x="58066" y="65805"/>
                </a:cubicBezTo>
                <a:cubicBezTo>
                  <a:pt x="58066" y="65805"/>
                  <a:pt x="60000" y="65805"/>
                  <a:pt x="60000" y="63872"/>
                </a:cubicBezTo>
                <a:cubicBezTo>
                  <a:pt x="60000" y="63872"/>
                  <a:pt x="60000" y="63872"/>
                  <a:pt x="60000" y="63872"/>
                </a:cubicBezTo>
                <a:cubicBezTo>
                  <a:pt x="60000" y="63872"/>
                  <a:pt x="60000" y="63872"/>
                  <a:pt x="61933" y="63872"/>
                </a:cubicBezTo>
                <a:cubicBezTo>
                  <a:pt x="61933" y="63872"/>
                  <a:pt x="63872" y="63872"/>
                  <a:pt x="63872" y="63872"/>
                </a:cubicBezTo>
                <a:cubicBezTo>
                  <a:pt x="65805" y="65805"/>
                  <a:pt x="65805" y="65805"/>
                  <a:pt x="65805" y="63872"/>
                </a:cubicBezTo>
                <a:cubicBezTo>
                  <a:pt x="67744" y="65805"/>
                  <a:pt x="67744" y="65805"/>
                  <a:pt x="67744" y="65805"/>
                </a:cubicBezTo>
                <a:cubicBezTo>
                  <a:pt x="67744" y="67744"/>
                  <a:pt x="67744" y="69677"/>
                  <a:pt x="69677" y="69677"/>
                </a:cubicBezTo>
                <a:cubicBezTo>
                  <a:pt x="69677" y="71611"/>
                  <a:pt x="69677" y="67744"/>
                  <a:pt x="69677" y="67744"/>
                </a:cubicBezTo>
                <a:cubicBezTo>
                  <a:pt x="69677" y="67744"/>
                  <a:pt x="69677" y="63872"/>
                  <a:pt x="69677" y="63872"/>
                </a:cubicBezTo>
                <a:cubicBezTo>
                  <a:pt x="67744" y="63872"/>
                  <a:pt x="67744" y="61933"/>
                  <a:pt x="69677" y="60000"/>
                </a:cubicBezTo>
                <a:cubicBezTo>
                  <a:pt x="69677" y="60000"/>
                  <a:pt x="71611" y="60000"/>
                  <a:pt x="71611" y="60000"/>
                </a:cubicBezTo>
                <a:cubicBezTo>
                  <a:pt x="73550" y="58066"/>
                  <a:pt x="73550" y="58066"/>
                  <a:pt x="73550" y="56127"/>
                </a:cubicBezTo>
                <a:cubicBezTo>
                  <a:pt x="73550" y="56127"/>
                  <a:pt x="73550" y="56127"/>
                  <a:pt x="73550" y="56127"/>
                </a:cubicBezTo>
                <a:cubicBezTo>
                  <a:pt x="73550" y="56127"/>
                  <a:pt x="73550" y="54194"/>
                  <a:pt x="73550" y="56127"/>
                </a:cubicBezTo>
                <a:cubicBezTo>
                  <a:pt x="73550" y="54194"/>
                  <a:pt x="73550" y="54194"/>
                  <a:pt x="73550" y="54194"/>
                </a:cubicBezTo>
                <a:cubicBezTo>
                  <a:pt x="73550" y="54194"/>
                  <a:pt x="73550" y="52255"/>
                  <a:pt x="73550" y="52255"/>
                </a:cubicBezTo>
                <a:cubicBezTo>
                  <a:pt x="75483" y="54194"/>
                  <a:pt x="77416" y="52255"/>
                  <a:pt x="75483" y="50322"/>
                </a:cubicBezTo>
                <a:cubicBezTo>
                  <a:pt x="77416" y="50322"/>
                  <a:pt x="79355" y="50322"/>
                  <a:pt x="79355" y="50322"/>
                </a:cubicBezTo>
                <a:cubicBezTo>
                  <a:pt x="79355" y="50322"/>
                  <a:pt x="79355" y="48388"/>
                  <a:pt x="79355" y="48388"/>
                </a:cubicBezTo>
                <a:cubicBezTo>
                  <a:pt x="81288" y="46450"/>
                  <a:pt x="81288" y="46450"/>
                  <a:pt x="81288" y="46450"/>
                </a:cubicBezTo>
                <a:cubicBezTo>
                  <a:pt x="81288" y="46450"/>
                  <a:pt x="83227" y="46450"/>
                  <a:pt x="83227" y="44516"/>
                </a:cubicBezTo>
                <a:cubicBezTo>
                  <a:pt x="85161" y="46450"/>
                  <a:pt x="87094" y="44516"/>
                  <a:pt x="85161" y="42583"/>
                </a:cubicBezTo>
                <a:cubicBezTo>
                  <a:pt x="85161" y="42583"/>
                  <a:pt x="85161" y="42583"/>
                  <a:pt x="83227" y="42583"/>
                </a:cubicBezTo>
                <a:cubicBezTo>
                  <a:pt x="85161" y="42583"/>
                  <a:pt x="85161" y="42583"/>
                  <a:pt x="85161" y="42583"/>
                </a:cubicBezTo>
                <a:cubicBezTo>
                  <a:pt x="87094" y="40644"/>
                  <a:pt x="85161" y="40644"/>
                  <a:pt x="85161" y="40644"/>
                </a:cubicBezTo>
                <a:cubicBezTo>
                  <a:pt x="83227" y="40644"/>
                  <a:pt x="83227" y="40644"/>
                  <a:pt x="81288" y="40644"/>
                </a:cubicBezTo>
                <a:cubicBezTo>
                  <a:pt x="81288" y="42583"/>
                  <a:pt x="81288" y="42583"/>
                  <a:pt x="79355" y="42583"/>
                </a:cubicBezTo>
                <a:close/>
                <a:moveTo>
                  <a:pt x="96772" y="94838"/>
                </a:moveTo>
                <a:cubicBezTo>
                  <a:pt x="96772" y="94838"/>
                  <a:pt x="94838" y="94838"/>
                  <a:pt x="94838" y="94838"/>
                </a:cubicBezTo>
                <a:cubicBezTo>
                  <a:pt x="94838" y="94838"/>
                  <a:pt x="92905" y="92905"/>
                  <a:pt x="92905" y="92905"/>
                </a:cubicBezTo>
                <a:cubicBezTo>
                  <a:pt x="92905" y="92905"/>
                  <a:pt x="90966" y="90966"/>
                  <a:pt x="90966" y="90966"/>
                </a:cubicBezTo>
                <a:cubicBezTo>
                  <a:pt x="89033" y="89033"/>
                  <a:pt x="89033" y="89033"/>
                  <a:pt x="87094" y="89033"/>
                </a:cubicBezTo>
                <a:cubicBezTo>
                  <a:pt x="87094" y="89033"/>
                  <a:pt x="85161" y="90966"/>
                  <a:pt x="85161" y="90966"/>
                </a:cubicBezTo>
                <a:cubicBezTo>
                  <a:pt x="85161" y="89033"/>
                  <a:pt x="83227" y="89033"/>
                  <a:pt x="83227" y="89033"/>
                </a:cubicBezTo>
                <a:cubicBezTo>
                  <a:pt x="81288" y="89033"/>
                  <a:pt x="81288" y="87094"/>
                  <a:pt x="79355" y="89033"/>
                </a:cubicBezTo>
                <a:cubicBezTo>
                  <a:pt x="79355" y="89033"/>
                  <a:pt x="79355" y="89033"/>
                  <a:pt x="79355" y="90966"/>
                </a:cubicBezTo>
                <a:cubicBezTo>
                  <a:pt x="77416" y="89033"/>
                  <a:pt x="79355" y="89033"/>
                  <a:pt x="79355" y="87094"/>
                </a:cubicBezTo>
                <a:cubicBezTo>
                  <a:pt x="77416" y="87094"/>
                  <a:pt x="75483" y="89033"/>
                  <a:pt x="75483" y="89033"/>
                </a:cubicBezTo>
                <a:cubicBezTo>
                  <a:pt x="75483" y="89033"/>
                  <a:pt x="75483" y="89033"/>
                  <a:pt x="73550" y="89033"/>
                </a:cubicBezTo>
                <a:cubicBezTo>
                  <a:pt x="73550" y="90966"/>
                  <a:pt x="73550" y="90966"/>
                  <a:pt x="73550" y="90966"/>
                </a:cubicBezTo>
                <a:cubicBezTo>
                  <a:pt x="73550" y="90966"/>
                  <a:pt x="71611" y="90966"/>
                  <a:pt x="71611" y="90966"/>
                </a:cubicBezTo>
                <a:cubicBezTo>
                  <a:pt x="71611" y="92905"/>
                  <a:pt x="71611" y="94838"/>
                  <a:pt x="71611" y="96772"/>
                </a:cubicBezTo>
                <a:cubicBezTo>
                  <a:pt x="73550" y="96772"/>
                  <a:pt x="71611" y="98711"/>
                  <a:pt x="71611" y="100644"/>
                </a:cubicBezTo>
                <a:cubicBezTo>
                  <a:pt x="71611" y="100644"/>
                  <a:pt x="69677" y="102583"/>
                  <a:pt x="69677" y="102583"/>
                </a:cubicBezTo>
                <a:cubicBezTo>
                  <a:pt x="69677" y="104516"/>
                  <a:pt x="69677" y="104516"/>
                  <a:pt x="69677" y="104516"/>
                </a:cubicBezTo>
                <a:cubicBezTo>
                  <a:pt x="69677" y="106450"/>
                  <a:pt x="69677" y="106450"/>
                  <a:pt x="69677" y="108388"/>
                </a:cubicBezTo>
                <a:cubicBezTo>
                  <a:pt x="69677" y="108388"/>
                  <a:pt x="69677" y="108388"/>
                  <a:pt x="69677" y="110322"/>
                </a:cubicBezTo>
                <a:cubicBezTo>
                  <a:pt x="79355" y="108388"/>
                  <a:pt x="89033" y="102583"/>
                  <a:pt x="96772" y="94838"/>
                </a:cubicBez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 name="Google Shape;61;p12"/>
          <p:cNvSpPr txBox="1"/>
          <p:nvPr/>
        </p:nvSpPr>
        <p:spPr>
          <a:xfrm>
            <a:off x="5712339" y="3404727"/>
            <a:ext cx="2199900" cy="29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stmath.com</a:t>
            </a:r>
            <a:endParaRPr b="0" i="0" sz="1300" u="none" cap="none" strike="noStrike">
              <a:solidFill>
                <a:srgbClr val="FFFFFF"/>
              </a:solidFill>
              <a:latin typeface="Calibri"/>
              <a:ea typeface="Calibri"/>
              <a:cs typeface="Calibri"/>
              <a:sym typeface="Calibri"/>
            </a:endParaRPr>
          </a:p>
        </p:txBody>
      </p:sp>
      <p:pic>
        <p:nvPicPr>
          <p:cNvPr descr="A picture containing drawing&#10;&#10;Description automatically generated" id="62" name="Google Shape;62;p12"/>
          <p:cNvPicPr preferRelativeResize="0"/>
          <p:nvPr/>
        </p:nvPicPr>
        <p:blipFill rotWithShape="1">
          <a:blip r:embed="rId3">
            <a:alphaModFix/>
          </a:blip>
          <a:srcRect b="0" l="0" r="0" t="0"/>
          <a:stretch/>
        </p:blipFill>
        <p:spPr>
          <a:xfrm>
            <a:off x="1025384" y="1979694"/>
            <a:ext cx="3871857" cy="1184111"/>
          </a:xfrm>
          <a:prstGeom prst="rect">
            <a:avLst/>
          </a:prstGeom>
          <a:noFill/>
          <a:ln>
            <a:noFill/>
          </a:ln>
        </p:spPr>
      </p:pic>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d Slide - Logo &amp; Links">
  <p:cSld name="1_End Slide - Logo &amp; Links">
    <p:spTree>
      <p:nvGrpSpPr>
        <p:cNvPr id="63" name="Shape 63"/>
        <p:cNvGrpSpPr/>
        <p:nvPr/>
      </p:nvGrpSpPr>
      <p:grpSpPr>
        <a:xfrm>
          <a:off x="0" y="0"/>
          <a:ext cx="0" cy="0"/>
          <a:chOff x="0" y="0"/>
          <a:chExt cx="0" cy="0"/>
        </a:xfrm>
      </p:grpSpPr>
      <p:pic>
        <p:nvPicPr>
          <p:cNvPr descr="A picture containing drawing&#10;&#10;Description automatically generated" id="64" name="Google Shape;64;p13"/>
          <p:cNvPicPr preferRelativeResize="0"/>
          <p:nvPr/>
        </p:nvPicPr>
        <p:blipFill rotWithShape="1">
          <a:blip r:embed="rId2">
            <a:alphaModFix/>
          </a:blip>
          <a:srcRect b="0" l="0" r="0" t="0"/>
          <a:stretch/>
        </p:blipFill>
        <p:spPr>
          <a:xfrm>
            <a:off x="2636071" y="1371984"/>
            <a:ext cx="3871857" cy="1184112"/>
          </a:xfrm>
          <a:prstGeom prst="rect">
            <a:avLst/>
          </a:prstGeom>
          <a:noFill/>
          <a:ln>
            <a:noFill/>
          </a:ln>
        </p:spPr>
      </p:pic>
      <p:sp>
        <p:nvSpPr>
          <p:cNvPr id="65" name="Google Shape;65;p13"/>
          <p:cNvSpPr/>
          <p:nvPr/>
        </p:nvSpPr>
        <p:spPr>
          <a:xfrm>
            <a:off x="1724558" y="3058137"/>
            <a:ext cx="301200" cy="238800"/>
          </a:xfrm>
          <a:custGeom>
            <a:rect b="b" l="l" r="r" t="t"/>
            <a:pathLst>
              <a:path extrusionOk="0" h="120000" w="120000">
                <a:moveTo>
                  <a:pt x="106877" y="28233"/>
                </a:moveTo>
                <a:cubicBezTo>
                  <a:pt x="106877" y="30588"/>
                  <a:pt x="106877" y="32938"/>
                  <a:pt x="106877" y="32938"/>
                </a:cubicBezTo>
                <a:cubicBezTo>
                  <a:pt x="106877" y="72938"/>
                  <a:pt x="82500" y="120000"/>
                  <a:pt x="37500" y="120000"/>
                </a:cubicBezTo>
                <a:cubicBezTo>
                  <a:pt x="24372" y="120000"/>
                  <a:pt x="11250" y="115294"/>
                  <a:pt x="0" y="105883"/>
                </a:cubicBezTo>
                <a:cubicBezTo>
                  <a:pt x="1872" y="105883"/>
                  <a:pt x="3750" y="105883"/>
                  <a:pt x="5622" y="105883"/>
                </a:cubicBezTo>
                <a:cubicBezTo>
                  <a:pt x="16872" y="105883"/>
                  <a:pt x="28122" y="101177"/>
                  <a:pt x="35622" y="94116"/>
                </a:cubicBezTo>
                <a:cubicBezTo>
                  <a:pt x="26250" y="94116"/>
                  <a:pt x="16872" y="84705"/>
                  <a:pt x="13122" y="72938"/>
                </a:cubicBezTo>
                <a:cubicBezTo>
                  <a:pt x="15000" y="72938"/>
                  <a:pt x="16872" y="72938"/>
                  <a:pt x="18750" y="72938"/>
                </a:cubicBezTo>
                <a:cubicBezTo>
                  <a:pt x="20622" y="72938"/>
                  <a:pt x="22500" y="72938"/>
                  <a:pt x="24372" y="72938"/>
                </a:cubicBezTo>
                <a:cubicBezTo>
                  <a:pt x="13122" y="68233"/>
                  <a:pt x="5622" y="56472"/>
                  <a:pt x="5622" y="42355"/>
                </a:cubicBezTo>
                <a:cubicBezTo>
                  <a:pt x="5622" y="42355"/>
                  <a:pt x="5622" y="42355"/>
                  <a:pt x="5622" y="42355"/>
                </a:cubicBezTo>
                <a:cubicBezTo>
                  <a:pt x="9372" y="44705"/>
                  <a:pt x="13122" y="44705"/>
                  <a:pt x="16872" y="44705"/>
                </a:cubicBezTo>
                <a:cubicBezTo>
                  <a:pt x="9372" y="40000"/>
                  <a:pt x="5622" y="30588"/>
                  <a:pt x="5622" y="21177"/>
                </a:cubicBezTo>
                <a:cubicBezTo>
                  <a:pt x="5622" y="14116"/>
                  <a:pt x="7500" y="9411"/>
                  <a:pt x="9372" y="4705"/>
                </a:cubicBezTo>
                <a:cubicBezTo>
                  <a:pt x="20622" y="23527"/>
                  <a:pt x="39372" y="35294"/>
                  <a:pt x="58122" y="37644"/>
                </a:cubicBezTo>
                <a:cubicBezTo>
                  <a:pt x="58122" y="35294"/>
                  <a:pt x="58122" y="32938"/>
                  <a:pt x="58122" y="30588"/>
                </a:cubicBezTo>
                <a:cubicBezTo>
                  <a:pt x="58122" y="11766"/>
                  <a:pt x="69377" y="0"/>
                  <a:pt x="82500" y="0"/>
                </a:cubicBezTo>
                <a:cubicBezTo>
                  <a:pt x="90000" y="0"/>
                  <a:pt x="95627" y="2355"/>
                  <a:pt x="101250" y="9411"/>
                </a:cubicBezTo>
                <a:cubicBezTo>
                  <a:pt x="105000" y="7061"/>
                  <a:pt x="110627" y="4705"/>
                  <a:pt x="116250" y="2355"/>
                </a:cubicBezTo>
                <a:cubicBezTo>
                  <a:pt x="114377" y="9411"/>
                  <a:pt x="110627" y="14116"/>
                  <a:pt x="105000" y="18822"/>
                </a:cubicBezTo>
                <a:cubicBezTo>
                  <a:pt x="110627" y="16472"/>
                  <a:pt x="114377" y="16472"/>
                  <a:pt x="120000" y="14116"/>
                </a:cubicBezTo>
                <a:cubicBezTo>
                  <a:pt x="116250" y="18822"/>
                  <a:pt x="112500" y="25883"/>
                  <a:pt x="106877" y="28233"/>
                </a:cubicBez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66" name="Google Shape;66;p13"/>
          <p:cNvSpPr/>
          <p:nvPr/>
        </p:nvSpPr>
        <p:spPr>
          <a:xfrm>
            <a:off x="5178464" y="3609981"/>
            <a:ext cx="165900" cy="314400"/>
          </a:xfrm>
          <a:custGeom>
            <a:rect b="b" l="l" r="r" t="t"/>
            <a:pathLst>
              <a:path extrusionOk="0" h="120000" w="120000">
                <a:moveTo>
                  <a:pt x="120000" y="19700"/>
                </a:moveTo>
                <a:cubicBezTo>
                  <a:pt x="99427" y="19700"/>
                  <a:pt x="99427" y="19700"/>
                  <a:pt x="99427" y="19700"/>
                </a:cubicBezTo>
                <a:cubicBezTo>
                  <a:pt x="82283" y="19700"/>
                  <a:pt x="78855" y="25072"/>
                  <a:pt x="78855" y="30450"/>
                </a:cubicBezTo>
                <a:cubicBezTo>
                  <a:pt x="78855" y="44777"/>
                  <a:pt x="78855" y="44777"/>
                  <a:pt x="78855" y="44777"/>
                </a:cubicBezTo>
                <a:cubicBezTo>
                  <a:pt x="120000" y="44777"/>
                  <a:pt x="120000" y="44777"/>
                  <a:pt x="120000" y="44777"/>
                </a:cubicBezTo>
                <a:cubicBezTo>
                  <a:pt x="113144" y="66266"/>
                  <a:pt x="113144" y="66266"/>
                  <a:pt x="113144" y="66266"/>
                </a:cubicBezTo>
                <a:cubicBezTo>
                  <a:pt x="78855" y="66266"/>
                  <a:pt x="78855" y="66266"/>
                  <a:pt x="78855" y="66266"/>
                </a:cubicBezTo>
                <a:cubicBezTo>
                  <a:pt x="78855" y="120000"/>
                  <a:pt x="78855" y="120000"/>
                  <a:pt x="78855" y="120000"/>
                </a:cubicBezTo>
                <a:cubicBezTo>
                  <a:pt x="37716" y="120000"/>
                  <a:pt x="37716" y="120000"/>
                  <a:pt x="37716" y="120000"/>
                </a:cubicBezTo>
                <a:cubicBezTo>
                  <a:pt x="37716" y="66266"/>
                  <a:pt x="37716" y="66266"/>
                  <a:pt x="37716" y="66266"/>
                </a:cubicBezTo>
                <a:cubicBezTo>
                  <a:pt x="0" y="66266"/>
                  <a:pt x="0" y="66266"/>
                  <a:pt x="0" y="66266"/>
                </a:cubicBezTo>
                <a:cubicBezTo>
                  <a:pt x="0" y="44777"/>
                  <a:pt x="0" y="44777"/>
                  <a:pt x="0" y="44777"/>
                </a:cubicBezTo>
                <a:cubicBezTo>
                  <a:pt x="37716" y="44777"/>
                  <a:pt x="37716" y="44777"/>
                  <a:pt x="37716" y="44777"/>
                </a:cubicBezTo>
                <a:cubicBezTo>
                  <a:pt x="37716" y="28655"/>
                  <a:pt x="37716" y="28655"/>
                  <a:pt x="37716" y="28655"/>
                </a:cubicBezTo>
                <a:cubicBezTo>
                  <a:pt x="37716" y="10744"/>
                  <a:pt x="58283" y="0"/>
                  <a:pt x="89144" y="0"/>
                </a:cubicBezTo>
                <a:cubicBezTo>
                  <a:pt x="102855" y="0"/>
                  <a:pt x="116572" y="1788"/>
                  <a:pt x="120000" y="1788"/>
                </a:cubicBezTo>
                <a:lnTo>
                  <a:pt x="120000" y="19700"/>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 name="Google Shape;67;p13"/>
          <p:cNvSpPr txBox="1"/>
          <p:nvPr/>
        </p:nvSpPr>
        <p:spPr>
          <a:xfrm>
            <a:off x="2070442" y="3037219"/>
            <a:ext cx="20109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@STMath | #STMath</a:t>
            </a:r>
            <a:endParaRPr b="0" i="0" sz="1300" u="none" cap="none" strike="noStrike">
              <a:solidFill>
                <a:srgbClr val="FFFFFF"/>
              </a:solidFill>
              <a:latin typeface="Calibri"/>
              <a:ea typeface="Calibri"/>
              <a:cs typeface="Calibri"/>
              <a:sym typeface="Calibri"/>
            </a:endParaRPr>
          </a:p>
        </p:txBody>
      </p:sp>
      <p:sp>
        <p:nvSpPr>
          <p:cNvPr id="68" name="Google Shape;68;p13"/>
          <p:cNvSpPr txBox="1"/>
          <p:nvPr/>
        </p:nvSpPr>
        <p:spPr>
          <a:xfrm>
            <a:off x="5440513" y="3637337"/>
            <a:ext cx="25632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lt2"/>
                </a:solidFill>
                <a:latin typeface="Calibri"/>
                <a:ea typeface="Calibri"/>
                <a:cs typeface="Calibri"/>
                <a:sym typeface="Calibri"/>
              </a:rPr>
              <a:t>facebook.com/groups/stmath</a:t>
            </a:r>
            <a:endParaRPr b="0" i="0" sz="1300" u="none" cap="none" strike="noStrike">
              <a:solidFill>
                <a:srgbClr val="FFFFFF"/>
              </a:solidFill>
              <a:latin typeface="Calibri"/>
              <a:ea typeface="Calibri"/>
              <a:cs typeface="Calibri"/>
              <a:sym typeface="Calibri"/>
            </a:endParaRPr>
          </a:p>
        </p:txBody>
      </p:sp>
      <p:sp>
        <p:nvSpPr>
          <p:cNvPr id="69" name="Google Shape;69;p13"/>
          <p:cNvSpPr txBox="1"/>
          <p:nvPr/>
        </p:nvSpPr>
        <p:spPr>
          <a:xfrm>
            <a:off x="5440527" y="4249425"/>
            <a:ext cx="29121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lang="en" sz="1300">
                <a:solidFill>
                  <a:srgbClr val="FFFFFF"/>
                </a:solidFill>
                <a:latin typeface="Calibri"/>
                <a:ea typeface="Calibri"/>
                <a:cs typeface="Calibri"/>
                <a:sym typeface="Calibri"/>
              </a:rPr>
              <a:t>bit.ly/MINDLI</a:t>
            </a:r>
            <a:endParaRPr b="0" i="0" sz="1300" u="none" cap="none" strike="noStrike">
              <a:solidFill>
                <a:srgbClr val="FFFFFF"/>
              </a:solidFill>
              <a:latin typeface="Calibri"/>
              <a:ea typeface="Calibri"/>
              <a:cs typeface="Calibri"/>
              <a:sym typeface="Calibri"/>
            </a:endParaRPr>
          </a:p>
        </p:txBody>
      </p:sp>
      <p:sp>
        <p:nvSpPr>
          <p:cNvPr id="70" name="Google Shape;70;p13"/>
          <p:cNvSpPr/>
          <p:nvPr/>
        </p:nvSpPr>
        <p:spPr>
          <a:xfrm>
            <a:off x="5141414" y="3063445"/>
            <a:ext cx="240000" cy="240000"/>
          </a:xfrm>
          <a:custGeom>
            <a:rect b="b" l="l" r="r" t="t"/>
            <a:pathLst>
              <a:path extrusionOk="0" h="120000" w="120000">
                <a:moveTo>
                  <a:pt x="120000" y="60000"/>
                </a:moveTo>
                <a:cubicBezTo>
                  <a:pt x="120000" y="92905"/>
                  <a:pt x="92905" y="120000"/>
                  <a:pt x="60000" y="120000"/>
                </a:cubicBezTo>
                <a:cubicBezTo>
                  <a:pt x="27094" y="120000"/>
                  <a:pt x="0" y="92905"/>
                  <a:pt x="0" y="60000"/>
                </a:cubicBezTo>
                <a:cubicBezTo>
                  <a:pt x="0" y="27094"/>
                  <a:pt x="27094" y="0"/>
                  <a:pt x="60000" y="0"/>
                </a:cubicBezTo>
                <a:cubicBezTo>
                  <a:pt x="92905" y="0"/>
                  <a:pt x="120000" y="27094"/>
                  <a:pt x="120000" y="60000"/>
                </a:cubicBezTo>
                <a:close/>
                <a:moveTo>
                  <a:pt x="79355" y="42583"/>
                </a:moveTo>
                <a:cubicBezTo>
                  <a:pt x="81288" y="42583"/>
                  <a:pt x="81288" y="40644"/>
                  <a:pt x="81288" y="40644"/>
                </a:cubicBezTo>
                <a:cubicBezTo>
                  <a:pt x="81288" y="40644"/>
                  <a:pt x="81288" y="40644"/>
                  <a:pt x="83227" y="40644"/>
                </a:cubicBezTo>
                <a:cubicBezTo>
                  <a:pt x="83227" y="38711"/>
                  <a:pt x="85161" y="38711"/>
                  <a:pt x="87094" y="38711"/>
                </a:cubicBezTo>
                <a:cubicBezTo>
                  <a:pt x="89033" y="38711"/>
                  <a:pt x="89033" y="38711"/>
                  <a:pt x="90966" y="40644"/>
                </a:cubicBezTo>
                <a:cubicBezTo>
                  <a:pt x="90966" y="38711"/>
                  <a:pt x="92905" y="38711"/>
                  <a:pt x="92905" y="38711"/>
                </a:cubicBezTo>
                <a:cubicBezTo>
                  <a:pt x="92905" y="36772"/>
                  <a:pt x="94838" y="36772"/>
                  <a:pt x="94838" y="36772"/>
                </a:cubicBezTo>
                <a:cubicBezTo>
                  <a:pt x="94838" y="36772"/>
                  <a:pt x="94838" y="34838"/>
                  <a:pt x="94838" y="34838"/>
                </a:cubicBezTo>
                <a:cubicBezTo>
                  <a:pt x="94838" y="34838"/>
                  <a:pt x="92905" y="34838"/>
                  <a:pt x="92905" y="32905"/>
                </a:cubicBezTo>
                <a:cubicBezTo>
                  <a:pt x="92905" y="32905"/>
                  <a:pt x="92905" y="32905"/>
                  <a:pt x="92905" y="32905"/>
                </a:cubicBezTo>
                <a:cubicBezTo>
                  <a:pt x="92905" y="32905"/>
                  <a:pt x="90966" y="32905"/>
                  <a:pt x="90966" y="32905"/>
                </a:cubicBezTo>
                <a:cubicBezTo>
                  <a:pt x="89033" y="32905"/>
                  <a:pt x="89033" y="30966"/>
                  <a:pt x="89033" y="30966"/>
                </a:cubicBezTo>
                <a:cubicBezTo>
                  <a:pt x="89033" y="29033"/>
                  <a:pt x="87094" y="29033"/>
                  <a:pt x="87094" y="29033"/>
                </a:cubicBezTo>
                <a:cubicBezTo>
                  <a:pt x="87094" y="29033"/>
                  <a:pt x="87094" y="27094"/>
                  <a:pt x="87094" y="27094"/>
                </a:cubicBezTo>
                <a:cubicBezTo>
                  <a:pt x="85161" y="27094"/>
                  <a:pt x="85161" y="29033"/>
                  <a:pt x="85161" y="29033"/>
                </a:cubicBezTo>
                <a:cubicBezTo>
                  <a:pt x="83227" y="29033"/>
                  <a:pt x="83227" y="29033"/>
                  <a:pt x="83227" y="29033"/>
                </a:cubicBezTo>
                <a:cubicBezTo>
                  <a:pt x="83227" y="29033"/>
                  <a:pt x="83227" y="29033"/>
                  <a:pt x="81288" y="29033"/>
                </a:cubicBezTo>
                <a:cubicBezTo>
                  <a:pt x="83227" y="29033"/>
                  <a:pt x="81288" y="29033"/>
                  <a:pt x="81288" y="29033"/>
                </a:cubicBezTo>
                <a:cubicBezTo>
                  <a:pt x="81288" y="27094"/>
                  <a:pt x="81288" y="27094"/>
                  <a:pt x="81288" y="27094"/>
                </a:cubicBezTo>
                <a:cubicBezTo>
                  <a:pt x="81288" y="27094"/>
                  <a:pt x="81288" y="27094"/>
                  <a:pt x="81288" y="27094"/>
                </a:cubicBezTo>
                <a:cubicBezTo>
                  <a:pt x="81288" y="25161"/>
                  <a:pt x="79355" y="25161"/>
                  <a:pt x="77416" y="25161"/>
                </a:cubicBezTo>
                <a:cubicBezTo>
                  <a:pt x="77416" y="23227"/>
                  <a:pt x="73550" y="23227"/>
                  <a:pt x="73550" y="23227"/>
                </a:cubicBezTo>
                <a:cubicBezTo>
                  <a:pt x="71611" y="25161"/>
                  <a:pt x="73550" y="25161"/>
                  <a:pt x="73550" y="27094"/>
                </a:cubicBezTo>
                <a:cubicBezTo>
                  <a:pt x="73550" y="27094"/>
                  <a:pt x="71611" y="27094"/>
                  <a:pt x="71611" y="29033"/>
                </a:cubicBezTo>
                <a:cubicBezTo>
                  <a:pt x="71611" y="29033"/>
                  <a:pt x="73550" y="29033"/>
                  <a:pt x="73550" y="30966"/>
                </a:cubicBezTo>
                <a:cubicBezTo>
                  <a:pt x="73550" y="32905"/>
                  <a:pt x="71611" y="32905"/>
                  <a:pt x="71611" y="32905"/>
                </a:cubicBezTo>
                <a:cubicBezTo>
                  <a:pt x="71611" y="34838"/>
                  <a:pt x="71611" y="34838"/>
                  <a:pt x="71611" y="36772"/>
                </a:cubicBezTo>
                <a:cubicBezTo>
                  <a:pt x="73550" y="36772"/>
                  <a:pt x="71611" y="36772"/>
                  <a:pt x="71611" y="36772"/>
                </a:cubicBezTo>
                <a:cubicBezTo>
                  <a:pt x="69677" y="38711"/>
                  <a:pt x="67744" y="36772"/>
                  <a:pt x="67744" y="34838"/>
                </a:cubicBezTo>
                <a:cubicBezTo>
                  <a:pt x="67744" y="34838"/>
                  <a:pt x="67744" y="32905"/>
                  <a:pt x="65805" y="32905"/>
                </a:cubicBezTo>
                <a:cubicBezTo>
                  <a:pt x="65805" y="32905"/>
                  <a:pt x="63872" y="32905"/>
                  <a:pt x="63872" y="32905"/>
                </a:cubicBezTo>
                <a:cubicBezTo>
                  <a:pt x="63872" y="30966"/>
                  <a:pt x="61933" y="30966"/>
                  <a:pt x="61933" y="30966"/>
                </a:cubicBezTo>
                <a:cubicBezTo>
                  <a:pt x="60000" y="30966"/>
                  <a:pt x="58066" y="30966"/>
                  <a:pt x="56127" y="30966"/>
                </a:cubicBezTo>
                <a:cubicBezTo>
                  <a:pt x="58066" y="30966"/>
                  <a:pt x="56127" y="29033"/>
                  <a:pt x="56127" y="29033"/>
                </a:cubicBezTo>
                <a:cubicBezTo>
                  <a:pt x="56127" y="27094"/>
                  <a:pt x="56127" y="27094"/>
                  <a:pt x="56127" y="27094"/>
                </a:cubicBezTo>
                <a:cubicBezTo>
                  <a:pt x="56127" y="25161"/>
                  <a:pt x="56127" y="25161"/>
                  <a:pt x="56127" y="25161"/>
                </a:cubicBezTo>
                <a:cubicBezTo>
                  <a:pt x="56127" y="23227"/>
                  <a:pt x="58066" y="21288"/>
                  <a:pt x="58066" y="21288"/>
                </a:cubicBezTo>
                <a:cubicBezTo>
                  <a:pt x="60000" y="23227"/>
                  <a:pt x="60000" y="23227"/>
                  <a:pt x="61933" y="21288"/>
                </a:cubicBezTo>
                <a:cubicBezTo>
                  <a:pt x="61933" y="21288"/>
                  <a:pt x="61933" y="19355"/>
                  <a:pt x="63872" y="19355"/>
                </a:cubicBezTo>
                <a:cubicBezTo>
                  <a:pt x="63872" y="17416"/>
                  <a:pt x="65805" y="19355"/>
                  <a:pt x="67744" y="19355"/>
                </a:cubicBezTo>
                <a:cubicBezTo>
                  <a:pt x="67744" y="19355"/>
                  <a:pt x="67744" y="17416"/>
                  <a:pt x="67744" y="17416"/>
                </a:cubicBezTo>
                <a:cubicBezTo>
                  <a:pt x="67744" y="17416"/>
                  <a:pt x="67744" y="15483"/>
                  <a:pt x="67744" y="15483"/>
                </a:cubicBezTo>
                <a:cubicBezTo>
                  <a:pt x="65805" y="13550"/>
                  <a:pt x="63872" y="15483"/>
                  <a:pt x="65805" y="15483"/>
                </a:cubicBezTo>
                <a:cubicBezTo>
                  <a:pt x="65805" y="15483"/>
                  <a:pt x="63872" y="19355"/>
                  <a:pt x="61933" y="17416"/>
                </a:cubicBezTo>
                <a:cubicBezTo>
                  <a:pt x="61933" y="17416"/>
                  <a:pt x="61933" y="15483"/>
                  <a:pt x="60000" y="15483"/>
                </a:cubicBezTo>
                <a:cubicBezTo>
                  <a:pt x="60000" y="15483"/>
                  <a:pt x="60000" y="15483"/>
                  <a:pt x="60000" y="17416"/>
                </a:cubicBezTo>
                <a:cubicBezTo>
                  <a:pt x="60000" y="15483"/>
                  <a:pt x="58066" y="15483"/>
                  <a:pt x="56127" y="15483"/>
                </a:cubicBezTo>
                <a:cubicBezTo>
                  <a:pt x="58066" y="13550"/>
                  <a:pt x="56127" y="13550"/>
                  <a:pt x="56127" y="13550"/>
                </a:cubicBezTo>
                <a:cubicBezTo>
                  <a:pt x="56127" y="11611"/>
                  <a:pt x="54194" y="11611"/>
                  <a:pt x="52255" y="11611"/>
                </a:cubicBezTo>
                <a:cubicBezTo>
                  <a:pt x="52255" y="13550"/>
                  <a:pt x="54194" y="15483"/>
                  <a:pt x="56127" y="15483"/>
                </a:cubicBezTo>
                <a:cubicBezTo>
                  <a:pt x="56127" y="15483"/>
                  <a:pt x="56127" y="15483"/>
                  <a:pt x="56127" y="15483"/>
                </a:cubicBezTo>
                <a:cubicBezTo>
                  <a:pt x="56127" y="15483"/>
                  <a:pt x="54194" y="17416"/>
                  <a:pt x="54194" y="17416"/>
                </a:cubicBezTo>
                <a:cubicBezTo>
                  <a:pt x="54194" y="17416"/>
                  <a:pt x="54194" y="19355"/>
                  <a:pt x="54194" y="19355"/>
                </a:cubicBezTo>
                <a:cubicBezTo>
                  <a:pt x="52255" y="19355"/>
                  <a:pt x="52255" y="17416"/>
                  <a:pt x="52255" y="17416"/>
                </a:cubicBezTo>
                <a:cubicBezTo>
                  <a:pt x="54194" y="17416"/>
                  <a:pt x="50322" y="17416"/>
                  <a:pt x="50322" y="17416"/>
                </a:cubicBezTo>
                <a:cubicBezTo>
                  <a:pt x="48388" y="17416"/>
                  <a:pt x="46450" y="17416"/>
                  <a:pt x="46450" y="17416"/>
                </a:cubicBezTo>
                <a:cubicBezTo>
                  <a:pt x="46450" y="15483"/>
                  <a:pt x="46450" y="13550"/>
                  <a:pt x="46450" y="15483"/>
                </a:cubicBezTo>
                <a:cubicBezTo>
                  <a:pt x="46450" y="13550"/>
                  <a:pt x="44516" y="13550"/>
                  <a:pt x="44516" y="13550"/>
                </a:cubicBezTo>
                <a:cubicBezTo>
                  <a:pt x="42583" y="13550"/>
                  <a:pt x="40644" y="15483"/>
                  <a:pt x="36772" y="17416"/>
                </a:cubicBezTo>
                <a:cubicBezTo>
                  <a:pt x="36772" y="17416"/>
                  <a:pt x="38711" y="17416"/>
                  <a:pt x="38711" y="17416"/>
                </a:cubicBezTo>
                <a:cubicBezTo>
                  <a:pt x="38711" y="15483"/>
                  <a:pt x="38711" y="15483"/>
                  <a:pt x="40644" y="15483"/>
                </a:cubicBezTo>
                <a:cubicBezTo>
                  <a:pt x="40644" y="15483"/>
                  <a:pt x="42583" y="13550"/>
                  <a:pt x="42583" y="15483"/>
                </a:cubicBezTo>
                <a:cubicBezTo>
                  <a:pt x="42583" y="15483"/>
                  <a:pt x="44516" y="15483"/>
                  <a:pt x="44516" y="15483"/>
                </a:cubicBezTo>
                <a:cubicBezTo>
                  <a:pt x="44516" y="15483"/>
                  <a:pt x="44516" y="15483"/>
                  <a:pt x="44516" y="17416"/>
                </a:cubicBezTo>
                <a:cubicBezTo>
                  <a:pt x="44516" y="15483"/>
                  <a:pt x="44516" y="17416"/>
                  <a:pt x="42583" y="17416"/>
                </a:cubicBezTo>
                <a:cubicBezTo>
                  <a:pt x="42583" y="17416"/>
                  <a:pt x="40644" y="17416"/>
                  <a:pt x="40644" y="17416"/>
                </a:cubicBezTo>
                <a:cubicBezTo>
                  <a:pt x="40644" y="17416"/>
                  <a:pt x="42583" y="19355"/>
                  <a:pt x="42583" y="19355"/>
                </a:cubicBezTo>
                <a:cubicBezTo>
                  <a:pt x="40644" y="17416"/>
                  <a:pt x="40644" y="17416"/>
                  <a:pt x="38711" y="17416"/>
                </a:cubicBezTo>
                <a:cubicBezTo>
                  <a:pt x="38711" y="17416"/>
                  <a:pt x="36772" y="17416"/>
                  <a:pt x="36772" y="17416"/>
                </a:cubicBezTo>
                <a:cubicBezTo>
                  <a:pt x="29033" y="21288"/>
                  <a:pt x="23227" y="27094"/>
                  <a:pt x="19355" y="34838"/>
                </a:cubicBezTo>
                <a:cubicBezTo>
                  <a:pt x="19355" y="34838"/>
                  <a:pt x="19355" y="34838"/>
                  <a:pt x="19355" y="34838"/>
                </a:cubicBezTo>
                <a:cubicBezTo>
                  <a:pt x="19355" y="34838"/>
                  <a:pt x="19355" y="36772"/>
                  <a:pt x="21288" y="36772"/>
                </a:cubicBezTo>
                <a:cubicBezTo>
                  <a:pt x="21288" y="36772"/>
                  <a:pt x="21288" y="36772"/>
                  <a:pt x="21288" y="36772"/>
                </a:cubicBezTo>
                <a:cubicBezTo>
                  <a:pt x="21288" y="36772"/>
                  <a:pt x="25161" y="38711"/>
                  <a:pt x="25161" y="40644"/>
                </a:cubicBezTo>
                <a:cubicBezTo>
                  <a:pt x="25161" y="40644"/>
                  <a:pt x="25161" y="40644"/>
                  <a:pt x="27094" y="40644"/>
                </a:cubicBezTo>
                <a:cubicBezTo>
                  <a:pt x="27094" y="42583"/>
                  <a:pt x="25161" y="42583"/>
                  <a:pt x="25161" y="42583"/>
                </a:cubicBezTo>
                <a:cubicBezTo>
                  <a:pt x="25161" y="42583"/>
                  <a:pt x="23227" y="40644"/>
                  <a:pt x="23227" y="42583"/>
                </a:cubicBezTo>
                <a:cubicBezTo>
                  <a:pt x="23227" y="42583"/>
                  <a:pt x="23227" y="44516"/>
                  <a:pt x="25161" y="44516"/>
                </a:cubicBezTo>
                <a:cubicBezTo>
                  <a:pt x="23227" y="44516"/>
                  <a:pt x="23227" y="48388"/>
                  <a:pt x="23227" y="50322"/>
                </a:cubicBezTo>
                <a:cubicBezTo>
                  <a:pt x="23227" y="50322"/>
                  <a:pt x="23227" y="50322"/>
                  <a:pt x="23227" y="50322"/>
                </a:cubicBezTo>
                <a:cubicBezTo>
                  <a:pt x="23227" y="50322"/>
                  <a:pt x="25161" y="54194"/>
                  <a:pt x="25161" y="54194"/>
                </a:cubicBezTo>
                <a:cubicBezTo>
                  <a:pt x="25161" y="54194"/>
                  <a:pt x="27094" y="58066"/>
                  <a:pt x="29033" y="58066"/>
                </a:cubicBezTo>
                <a:cubicBezTo>
                  <a:pt x="29033" y="58066"/>
                  <a:pt x="30966" y="60000"/>
                  <a:pt x="30966" y="60000"/>
                </a:cubicBezTo>
                <a:cubicBezTo>
                  <a:pt x="32905" y="61933"/>
                  <a:pt x="32905" y="63872"/>
                  <a:pt x="32905" y="63872"/>
                </a:cubicBezTo>
                <a:cubicBezTo>
                  <a:pt x="32905" y="65805"/>
                  <a:pt x="34838" y="65805"/>
                  <a:pt x="34838" y="67744"/>
                </a:cubicBezTo>
                <a:cubicBezTo>
                  <a:pt x="34838" y="67744"/>
                  <a:pt x="34838" y="67744"/>
                  <a:pt x="34838" y="67744"/>
                </a:cubicBezTo>
                <a:cubicBezTo>
                  <a:pt x="34838" y="67744"/>
                  <a:pt x="36772" y="67744"/>
                  <a:pt x="36772" y="69677"/>
                </a:cubicBezTo>
                <a:cubicBezTo>
                  <a:pt x="36772" y="69677"/>
                  <a:pt x="36772" y="71611"/>
                  <a:pt x="36772" y="71611"/>
                </a:cubicBezTo>
                <a:cubicBezTo>
                  <a:pt x="38711" y="69677"/>
                  <a:pt x="36772" y="67744"/>
                  <a:pt x="34838" y="65805"/>
                </a:cubicBezTo>
                <a:cubicBezTo>
                  <a:pt x="34838" y="65805"/>
                  <a:pt x="34838" y="65805"/>
                  <a:pt x="34838" y="63872"/>
                </a:cubicBezTo>
                <a:cubicBezTo>
                  <a:pt x="34838" y="63872"/>
                  <a:pt x="34838" y="61933"/>
                  <a:pt x="32905" y="61933"/>
                </a:cubicBezTo>
                <a:cubicBezTo>
                  <a:pt x="34838" y="61933"/>
                  <a:pt x="34838" y="61933"/>
                  <a:pt x="34838" y="63872"/>
                </a:cubicBezTo>
                <a:cubicBezTo>
                  <a:pt x="34838" y="63872"/>
                  <a:pt x="38711" y="67744"/>
                  <a:pt x="38711" y="67744"/>
                </a:cubicBezTo>
                <a:cubicBezTo>
                  <a:pt x="38711" y="67744"/>
                  <a:pt x="40644" y="71611"/>
                  <a:pt x="40644" y="71611"/>
                </a:cubicBezTo>
                <a:cubicBezTo>
                  <a:pt x="40644" y="71611"/>
                  <a:pt x="42583" y="71611"/>
                  <a:pt x="42583" y="73550"/>
                </a:cubicBezTo>
                <a:cubicBezTo>
                  <a:pt x="42583" y="73550"/>
                  <a:pt x="42583" y="75483"/>
                  <a:pt x="44516" y="77416"/>
                </a:cubicBezTo>
                <a:cubicBezTo>
                  <a:pt x="44516" y="79355"/>
                  <a:pt x="46450" y="79355"/>
                  <a:pt x="48388" y="79355"/>
                </a:cubicBezTo>
                <a:cubicBezTo>
                  <a:pt x="48388" y="81288"/>
                  <a:pt x="50322" y="81288"/>
                  <a:pt x="50322" y="81288"/>
                </a:cubicBezTo>
                <a:cubicBezTo>
                  <a:pt x="52255" y="83227"/>
                  <a:pt x="52255" y="81288"/>
                  <a:pt x="54194" y="81288"/>
                </a:cubicBezTo>
                <a:cubicBezTo>
                  <a:pt x="56127" y="81288"/>
                  <a:pt x="56127" y="83227"/>
                  <a:pt x="58066" y="85161"/>
                </a:cubicBezTo>
                <a:cubicBezTo>
                  <a:pt x="60000" y="85161"/>
                  <a:pt x="61933" y="85161"/>
                  <a:pt x="61933" y="85161"/>
                </a:cubicBezTo>
                <a:cubicBezTo>
                  <a:pt x="61933" y="85161"/>
                  <a:pt x="63872" y="89033"/>
                  <a:pt x="63872" y="89033"/>
                </a:cubicBezTo>
                <a:cubicBezTo>
                  <a:pt x="65805" y="89033"/>
                  <a:pt x="65805" y="90966"/>
                  <a:pt x="67744" y="90966"/>
                </a:cubicBezTo>
                <a:cubicBezTo>
                  <a:pt x="67744" y="90966"/>
                  <a:pt x="67744" y="90966"/>
                  <a:pt x="67744" y="90966"/>
                </a:cubicBezTo>
                <a:cubicBezTo>
                  <a:pt x="67744" y="90966"/>
                  <a:pt x="69677" y="92905"/>
                  <a:pt x="69677" y="92905"/>
                </a:cubicBezTo>
                <a:cubicBezTo>
                  <a:pt x="69677" y="92905"/>
                  <a:pt x="69677" y="90966"/>
                  <a:pt x="69677" y="90966"/>
                </a:cubicBezTo>
                <a:cubicBezTo>
                  <a:pt x="69677" y="90966"/>
                  <a:pt x="67744" y="90966"/>
                  <a:pt x="65805" y="89033"/>
                </a:cubicBezTo>
                <a:cubicBezTo>
                  <a:pt x="65805" y="89033"/>
                  <a:pt x="65805" y="87094"/>
                  <a:pt x="65805" y="87094"/>
                </a:cubicBezTo>
                <a:cubicBezTo>
                  <a:pt x="67744" y="87094"/>
                  <a:pt x="67744" y="85161"/>
                  <a:pt x="65805" y="83227"/>
                </a:cubicBezTo>
                <a:cubicBezTo>
                  <a:pt x="65805" y="83227"/>
                  <a:pt x="65805" y="83227"/>
                  <a:pt x="65805" y="81288"/>
                </a:cubicBezTo>
                <a:cubicBezTo>
                  <a:pt x="63872" y="83227"/>
                  <a:pt x="63872" y="81288"/>
                  <a:pt x="61933" y="81288"/>
                </a:cubicBezTo>
                <a:cubicBezTo>
                  <a:pt x="61933" y="81288"/>
                  <a:pt x="61933" y="81288"/>
                  <a:pt x="61933" y="81288"/>
                </a:cubicBezTo>
                <a:cubicBezTo>
                  <a:pt x="61933" y="81288"/>
                  <a:pt x="61933" y="83227"/>
                  <a:pt x="61933" y="81288"/>
                </a:cubicBezTo>
                <a:cubicBezTo>
                  <a:pt x="61933" y="81288"/>
                  <a:pt x="61933" y="79355"/>
                  <a:pt x="61933" y="79355"/>
                </a:cubicBezTo>
                <a:cubicBezTo>
                  <a:pt x="61933" y="77416"/>
                  <a:pt x="63872" y="75483"/>
                  <a:pt x="61933" y="75483"/>
                </a:cubicBezTo>
                <a:cubicBezTo>
                  <a:pt x="60000" y="75483"/>
                  <a:pt x="60000" y="75483"/>
                  <a:pt x="60000" y="77416"/>
                </a:cubicBezTo>
                <a:cubicBezTo>
                  <a:pt x="58066" y="77416"/>
                  <a:pt x="58066" y="77416"/>
                  <a:pt x="58066" y="79355"/>
                </a:cubicBezTo>
                <a:cubicBezTo>
                  <a:pt x="58066" y="79355"/>
                  <a:pt x="54194" y="79355"/>
                  <a:pt x="54194" y="79355"/>
                </a:cubicBezTo>
                <a:cubicBezTo>
                  <a:pt x="52255" y="77416"/>
                  <a:pt x="52255" y="75483"/>
                  <a:pt x="52255" y="73550"/>
                </a:cubicBezTo>
                <a:cubicBezTo>
                  <a:pt x="52255" y="71611"/>
                  <a:pt x="52255" y="69677"/>
                  <a:pt x="52255" y="67744"/>
                </a:cubicBezTo>
                <a:cubicBezTo>
                  <a:pt x="52255" y="67744"/>
                  <a:pt x="52255" y="65805"/>
                  <a:pt x="52255" y="65805"/>
                </a:cubicBezTo>
                <a:cubicBezTo>
                  <a:pt x="54194" y="65805"/>
                  <a:pt x="54194" y="65805"/>
                  <a:pt x="54194" y="65805"/>
                </a:cubicBezTo>
                <a:cubicBezTo>
                  <a:pt x="54194" y="65805"/>
                  <a:pt x="54194" y="65805"/>
                  <a:pt x="54194" y="65805"/>
                </a:cubicBezTo>
                <a:cubicBezTo>
                  <a:pt x="54194" y="65805"/>
                  <a:pt x="56127" y="63872"/>
                  <a:pt x="58066" y="65805"/>
                </a:cubicBezTo>
                <a:cubicBezTo>
                  <a:pt x="58066" y="65805"/>
                  <a:pt x="60000" y="65805"/>
                  <a:pt x="60000" y="63872"/>
                </a:cubicBezTo>
                <a:cubicBezTo>
                  <a:pt x="60000" y="63872"/>
                  <a:pt x="60000" y="63872"/>
                  <a:pt x="60000" y="63872"/>
                </a:cubicBezTo>
                <a:cubicBezTo>
                  <a:pt x="60000" y="63872"/>
                  <a:pt x="60000" y="63872"/>
                  <a:pt x="61933" y="63872"/>
                </a:cubicBezTo>
                <a:cubicBezTo>
                  <a:pt x="61933" y="63872"/>
                  <a:pt x="63872" y="63872"/>
                  <a:pt x="63872" y="63872"/>
                </a:cubicBezTo>
                <a:cubicBezTo>
                  <a:pt x="65805" y="65805"/>
                  <a:pt x="65805" y="65805"/>
                  <a:pt x="65805" y="63872"/>
                </a:cubicBezTo>
                <a:cubicBezTo>
                  <a:pt x="67744" y="65805"/>
                  <a:pt x="67744" y="65805"/>
                  <a:pt x="67744" y="65805"/>
                </a:cubicBezTo>
                <a:cubicBezTo>
                  <a:pt x="67744" y="67744"/>
                  <a:pt x="67744" y="69677"/>
                  <a:pt x="69677" y="69677"/>
                </a:cubicBezTo>
                <a:cubicBezTo>
                  <a:pt x="69677" y="71611"/>
                  <a:pt x="69677" y="67744"/>
                  <a:pt x="69677" y="67744"/>
                </a:cubicBezTo>
                <a:cubicBezTo>
                  <a:pt x="69677" y="67744"/>
                  <a:pt x="69677" y="63872"/>
                  <a:pt x="69677" y="63872"/>
                </a:cubicBezTo>
                <a:cubicBezTo>
                  <a:pt x="67744" y="63872"/>
                  <a:pt x="67744" y="61933"/>
                  <a:pt x="69677" y="60000"/>
                </a:cubicBezTo>
                <a:cubicBezTo>
                  <a:pt x="69677" y="60000"/>
                  <a:pt x="71611" y="60000"/>
                  <a:pt x="71611" y="60000"/>
                </a:cubicBezTo>
                <a:cubicBezTo>
                  <a:pt x="73550" y="58066"/>
                  <a:pt x="73550" y="58066"/>
                  <a:pt x="73550" y="56127"/>
                </a:cubicBezTo>
                <a:cubicBezTo>
                  <a:pt x="73550" y="56127"/>
                  <a:pt x="73550" y="56127"/>
                  <a:pt x="73550" y="56127"/>
                </a:cubicBezTo>
                <a:cubicBezTo>
                  <a:pt x="73550" y="56127"/>
                  <a:pt x="73550" y="54194"/>
                  <a:pt x="73550" y="56127"/>
                </a:cubicBezTo>
                <a:cubicBezTo>
                  <a:pt x="73550" y="54194"/>
                  <a:pt x="73550" y="54194"/>
                  <a:pt x="73550" y="54194"/>
                </a:cubicBezTo>
                <a:cubicBezTo>
                  <a:pt x="73550" y="54194"/>
                  <a:pt x="73550" y="52255"/>
                  <a:pt x="73550" y="52255"/>
                </a:cubicBezTo>
                <a:cubicBezTo>
                  <a:pt x="75483" y="54194"/>
                  <a:pt x="77416" y="52255"/>
                  <a:pt x="75483" y="50322"/>
                </a:cubicBezTo>
                <a:cubicBezTo>
                  <a:pt x="77416" y="50322"/>
                  <a:pt x="79355" y="50322"/>
                  <a:pt x="79355" y="50322"/>
                </a:cubicBezTo>
                <a:cubicBezTo>
                  <a:pt x="79355" y="50322"/>
                  <a:pt x="79355" y="48388"/>
                  <a:pt x="79355" y="48388"/>
                </a:cubicBezTo>
                <a:cubicBezTo>
                  <a:pt x="81288" y="46450"/>
                  <a:pt x="81288" y="46450"/>
                  <a:pt x="81288" y="46450"/>
                </a:cubicBezTo>
                <a:cubicBezTo>
                  <a:pt x="81288" y="46450"/>
                  <a:pt x="83227" y="46450"/>
                  <a:pt x="83227" y="44516"/>
                </a:cubicBezTo>
                <a:cubicBezTo>
                  <a:pt x="85161" y="46450"/>
                  <a:pt x="87094" y="44516"/>
                  <a:pt x="85161" y="42583"/>
                </a:cubicBezTo>
                <a:cubicBezTo>
                  <a:pt x="85161" y="42583"/>
                  <a:pt x="85161" y="42583"/>
                  <a:pt x="83227" y="42583"/>
                </a:cubicBezTo>
                <a:cubicBezTo>
                  <a:pt x="85161" y="42583"/>
                  <a:pt x="85161" y="42583"/>
                  <a:pt x="85161" y="42583"/>
                </a:cubicBezTo>
                <a:cubicBezTo>
                  <a:pt x="87094" y="40644"/>
                  <a:pt x="85161" y="40644"/>
                  <a:pt x="85161" y="40644"/>
                </a:cubicBezTo>
                <a:cubicBezTo>
                  <a:pt x="83227" y="40644"/>
                  <a:pt x="83227" y="40644"/>
                  <a:pt x="81288" y="40644"/>
                </a:cubicBezTo>
                <a:cubicBezTo>
                  <a:pt x="81288" y="42583"/>
                  <a:pt x="81288" y="42583"/>
                  <a:pt x="79355" y="42583"/>
                </a:cubicBezTo>
                <a:close/>
                <a:moveTo>
                  <a:pt x="96772" y="94838"/>
                </a:moveTo>
                <a:cubicBezTo>
                  <a:pt x="96772" y="94838"/>
                  <a:pt x="94838" y="94838"/>
                  <a:pt x="94838" y="94838"/>
                </a:cubicBezTo>
                <a:cubicBezTo>
                  <a:pt x="94838" y="94838"/>
                  <a:pt x="92905" y="92905"/>
                  <a:pt x="92905" y="92905"/>
                </a:cubicBezTo>
                <a:cubicBezTo>
                  <a:pt x="92905" y="92905"/>
                  <a:pt x="90966" y="90966"/>
                  <a:pt x="90966" y="90966"/>
                </a:cubicBezTo>
                <a:cubicBezTo>
                  <a:pt x="89033" y="89033"/>
                  <a:pt x="89033" y="89033"/>
                  <a:pt x="87094" y="89033"/>
                </a:cubicBezTo>
                <a:cubicBezTo>
                  <a:pt x="87094" y="89033"/>
                  <a:pt x="85161" y="90966"/>
                  <a:pt x="85161" y="90966"/>
                </a:cubicBezTo>
                <a:cubicBezTo>
                  <a:pt x="85161" y="89033"/>
                  <a:pt x="83227" y="89033"/>
                  <a:pt x="83227" y="89033"/>
                </a:cubicBezTo>
                <a:cubicBezTo>
                  <a:pt x="81288" y="89033"/>
                  <a:pt x="81288" y="87094"/>
                  <a:pt x="79355" y="89033"/>
                </a:cubicBezTo>
                <a:cubicBezTo>
                  <a:pt x="79355" y="89033"/>
                  <a:pt x="79355" y="89033"/>
                  <a:pt x="79355" y="90966"/>
                </a:cubicBezTo>
                <a:cubicBezTo>
                  <a:pt x="77416" y="89033"/>
                  <a:pt x="79355" y="89033"/>
                  <a:pt x="79355" y="87094"/>
                </a:cubicBezTo>
                <a:cubicBezTo>
                  <a:pt x="77416" y="87094"/>
                  <a:pt x="75483" y="89033"/>
                  <a:pt x="75483" y="89033"/>
                </a:cubicBezTo>
                <a:cubicBezTo>
                  <a:pt x="75483" y="89033"/>
                  <a:pt x="75483" y="89033"/>
                  <a:pt x="73550" y="89033"/>
                </a:cubicBezTo>
                <a:cubicBezTo>
                  <a:pt x="73550" y="90966"/>
                  <a:pt x="73550" y="90966"/>
                  <a:pt x="73550" y="90966"/>
                </a:cubicBezTo>
                <a:cubicBezTo>
                  <a:pt x="73550" y="90966"/>
                  <a:pt x="71611" y="90966"/>
                  <a:pt x="71611" y="90966"/>
                </a:cubicBezTo>
                <a:cubicBezTo>
                  <a:pt x="71611" y="92905"/>
                  <a:pt x="71611" y="94838"/>
                  <a:pt x="71611" y="96772"/>
                </a:cubicBezTo>
                <a:cubicBezTo>
                  <a:pt x="73550" y="96772"/>
                  <a:pt x="71611" y="98711"/>
                  <a:pt x="71611" y="100644"/>
                </a:cubicBezTo>
                <a:cubicBezTo>
                  <a:pt x="71611" y="100644"/>
                  <a:pt x="69677" y="102583"/>
                  <a:pt x="69677" y="102583"/>
                </a:cubicBezTo>
                <a:cubicBezTo>
                  <a:pt x="69677" y="104516"/>
                  <a:pt x="69677" y="104516"/>
                  <a:pt x="69677" y="104516"/>
                </a:cubicBezTo>
                <a:cubicBezTo>
                  <a:pt x="69677" y="106450"/>
                  <a:pt x="69677" y="106450"/>
                  <a:pt x="69677" y="108388"/>
                </a:cubicBezTo>
                <a:cubicBezTo>
                  <a:pt x="69677" y="108388"/>
                  <a:pt x="69677" y="108388"/>
                  <a:pt x="69677" y="110322"/>
                </a:cubicBezTo>
                <a:cubicBezTo>
                  <a:pt x="79355" y="108388"/>
                  <a:pt x="89033" y="102583"/>
                  <a:pt x="96772" y="94838"/>
                </a:cubicBez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 name="Google Shape;71;p13"/>
          <p:cNvSpPr txBox="1"/>
          <p:nvPr/>
        </p:nvSpPr>
        <p:spPr>
          <a:xfrm>
            <a:off x="5440513" y="3037219"/>
            <a:ext cx="2010900" cy="29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mindresearch.org/blog</a:t>
            </a:r>
            <a:endParaRPr b="0" i="0" sz="1300" u="none" cap="none" strike="noStrike">
              <a:solidFill>
                <a:srgbClr val="FFFFFF"/>
              </a:solidFill>
              <a:latin typeface="Calibri"/>
              <a:ea typeface="Calibri"/>
              <a:cs typeface="Calibri"/>
              <a:sym typeface="Calibri"/>
            </a:endParaRPr>
          </a:p>
        </p:txBody>
      </p:sp>
      <p:pic>
        <p:nvPicPr>
          <p:cNvPr id="72" name="Google Shape;72;p13"/>
          <p:cNvPicPr preferRelativeResize="0"/>
          <p:nvPr/>
        </p:nvPicPr>
        <p:blipFill rotWithShape="1">
          <a:blip r:embed="rId3">
            <a:alphaModFix/>
          </a:blip>
          <a:srcRect b="0" l="0" r="0" t="0"/>
          <a:stretch/>
        </p:blipFill>
        <p:spPr>
          <a:xfrm>
            <a:off x="1747010" y="3678388"/>
            <a:ext cx="256297" cy="256297"/>
          </a:xfrm>
          <a:prstGeom prst="rect">
            <a:avLst/>
          </a:prstGeom>
          <a:noFill/>
          <a:ln>
            <a:noFill/>
          </a:ln>
        </p:spPr>
      </p:pic>
      <p:sp>
        <p:nvSpPr>
          <p:cNvPr id="73" name="Google Shape;73;p13"/>
          <p:cNvSpPr txBox="1"/>
          <p:nvPr/>
        </p:nvSpPr>
        <p:spPr>
          <a:xfrm>
            <a:off x="2070442" y="3664081"/>
            <a:ext cx="20109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100" u="none" cap="none" strike="noStrike">
                <a:solidFill>
                  <a:schemeClr val="lt2"/>
                </a:solidFill>
                <a:latin typeface="Open Sans"/>
                <a:ea typeface="Open Sans"/>
                <a:cs typeface="Open Sans"/>
                <a:sym typeface="Open Sans"/>
              </a:rPr>
              <a:t>pinterest.com/jijimath</a:t>
            </a:r>
            <a:endParaRPr b="0" i="0" sz="1100" u="none" cap="none" strike="noStrike">
              <a:solidFill>
                <a:schemeClr val="lt2"/>
              </a:solidFill>
              <a:latin typeface="Open Sans"/>
              <a:ea typeface="Open Sans"/>
              <a:cs typeface="Open Sans"/>
              <a:sym typeface="Open Sans"/>
            </a:endParaRPr>
          </a:p>
        </p:txBody>
      </p:sp>
      <p:sp>
        <p:nvSpPr>
          <p:cNvPr id="74" name="Google Shape;74;p13"/>
          <p:cNvSpPr txBox="1"/>
          <p:nvPr/>
        </p:nvSpPr>
        <p:spPr>
          <a:xfrm>
            <a:off x="2070442" y="4291965"/>
            <a:ext cx="2021522"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100" u="none" cap="none" strike="noStrike">
                <a:solidFill>
                  <a:schemeClr val="lt2"/>
                </a:solidFill>
                <a:latin typeface="Open Sans"/>
                <a:ea typeface="Open Sans"/>
                <a:cs typeface="Open Sans"/>
                <a:sym typeface="Open Sans"/>
              </a:rPr>
              <a:t>instagram.com/stmath</a:t>
            </a:r>
            <a:endParaRPr b="0" i="0" sz="1100" u="none" cap="none" strike="noStrike">
              <a:solidFill>
                <a:schemeClr val="lt2"/>
              </a:solidFill>
              <a:latin typeface="Open Sans"/>
              <a:ea typeface="Open Sans"/>
              <a:cs typeface="Open Sans"/>
              <a:sym typeface="Open Sans"/>
            </a:endParaRPr>
          </a:p>
        </p:txBody>
      </p:sp>
      <p:pic>
        <p:nvPicPr>
          <p:cNvPr id="75" name="Google Shape;75;p13"/>
          <p:cNvPicPr preferRelativeResize="0"/>
          <p:nvPr/>
        </p:nvPicPr>
        <p:blipFill rotWithShape="1">
          <a:blip r:embed="rId4">
            <a:alphaModFix/>
          </a:blip>
          <a:srcRect b="0" l="0" r="0" t="0"/>
          <a:stretch/>
        </p:blipFill>
        <p:spPr>
          <a:xfrm>
            <a:off x="1753714" y="4297144"/>
            <a:ext cx="242888" cy="242888"/>
          </a:xfrm>
          <a:prstGeom prst="rect">
            <a:avLst/>
          </a:prstGeom>
          <a:noFill/>
          <a:ln>
            <a:noFill/>
          </a:ln>
        </p:spPr>
      </p:pic>
      <p:pic>
        <p:nvPicPr>
          <p:cNvPr id="76" name="Google Shape;76;p13"/>
          <p:cNvPicPr preferRelativeResize="0"/>
          <p:nvPr/>
        </p:nvPicPr>
        <p:blipFill>
          <a:blip r:embed="rId5">
            <a:alphaModFix/>
          </a:blip>
          <a:stretch>
            <a:fillRect/>
          </a:stretch>
        </p:blipFill>
        <p:spPr>
          <a:xfrm>
            <a:off x="5147872" y="4286729"/>
            <a:ext cx="227100" cy="218200"/>
          </a:xfrm>
          <a:prstGeom prst="rect">
            <a:avLst/>
          </a:prstGeom>
          <a:noFill/>
          <a:ln>
            <a:noFill/>
          </a:ln>
        </p:spPr>
      </p:pic>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 Logo_1">
    <p:spTree>
      <p:nvGrpSpPr>
        <p:cNvPr id="77" name="Shape 77"/>
        <p:cNvGrpSpPr/>
        <p:nvPr/>
      </p:nvGrpSpPr>
      <p:grpSpPr>
        <a:xfrm>
          <a:off x="0" y="0"/>
          <a:ext cx="0" cy="0"/>
          <a:chOff x="0" y="0"/>
          <a:chExt cx="0" cy="0"/>
        </a:xfrm>
      </p:grpSpPr>
      <p:sp>
        <p:nvSpPr>
          <p:cNvPr id="78" name="Google Shape;78;p14"/>
          <p:cNvSpPr txBox="1"/>
          <p:nvPr/>
        </p:nvSpPr>
        <p:spPr>
          <a:xfrm>
            <a:off x="3815547" y="4428392"/>
            <a:ext cx="1512900" cy="292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1" i="0" lang="en" sz="1600" u="none" cap="none" strike="noStrike">
                <a:solidFill>
                  <a:srgbClr val="FFFFFF"/>
                </a:solidFill>
                <a:latin typeface="Open Sans SemiBold"/>
                <a:ea typeface="Open Sans SemiBold"/>
                <a:cs typeface="Open Sans SemiBold"/>
                <a:sym typeface="Open Sans SemiBold"/>
              </a:rPr>
              <a:t>stmath.com</a:t>
            </a:r>
            <a:endParaRPr b="1" i="0" sz="1600" u="none" cap="none" strike="noStrike">
              <a:solidFill>
                <a:srgbClr val="FFFFFF"/>
              </a:solidFill>
              <a:latin typeface="Open Sans SemiBold"/>
              <a:ea typeface="Open Sans SemiBold"/>
              <a:cs typeface="Open Sans SemiBold"/>
              <a:sym typeface="Open Sans SemiBold"/>
            </a:endParaRPr>
          </a:p>
        </p:txBody>
      </p:sp>
      <p:sp>
        <p:nvSpPr>
          <p:cNvPr id="79" name="Google Shape;79;p14"/>
          <p:cNvSpPr/>
          <p:nvPr/>
        </p:nvSpPr>
        <p:spPr>
          <a:xfrm flipH="1" rot="-5400000">
            <a:off x="2257066" y="-2341896"/>
            <a:ext cx="4629860" cy="9207614"/>
          </a:xfrm>
          <a:custGeom>
            <a:rect b="b" l="l" r="r" t="t"/>
            <a:pathLst>
              <a:path extrusionOk="0" h="9207614" w="4712326">
                <a:moveTo>
                  <a:pt x="18627" y="9207614"/>
                </a:moveTo>
                <a:cubicBezTo>
                  <a:pt x="9768" y="6154313"/>
                  <a:pt x="8859" y="3053302"/>
                  <a:pt x="0" y="1"/>
                </a:cubicBezTo>
                <a:lnTo>
                  <a:pt x="4712326" y="0"/>
                </a:lnTo>
                <a:lnTo>
                  <a:pt x="3848355" y="9159903"/>
                </a:lnTo>
                <a:lnTo>
                  <a:pt x="18627" y="9207614"/>
                </a:lnTo>
                <a:close/>
              </a:path>
            </a:pathLst>
          </a:cu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0" name="Google Shape;80;p14"/>
          <p:cNvPicPr preferRelativeResize="0"/>
          <p:nvPr/>
        </p:nvPicPr>
        <p:blipFill rotWithShape="1">
          <a:blip r:embed="rId2">
            <a:alphaModFix/>
          </a:blip>
          <a:srcRect b="0" l="0" r="0" t="0"/>
          <a:stretch/>
        </p:blipFill>
        <p:spPr>
          <a:xfrm>
            <a:off x="1402970" y="1318347"/>
            <a:ext cx="6338060" cy="191409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2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iJi Background - Diagonal">
  <p:cSld name="JiJi Background - Diagonal">
    <p:spTree>
      <p:nvGrpSpPr>
        <p:cNvPr id="17" name="Shape 17"/>
        <p:cNvGrpSpPr/>
        <p:nvPr/>
      </p:nvGrpSpPr>
      <p:grpSpPr>
        <a:xfrm>
          <a:off x="0" y="0"/>
          <a:ext cx="0" cy="0"/>
          <a:chOff x="0" y="0"/>
          <a:chExt cx="0" cy="0"/>
        </a:xfrm>
      </p:grpSpPr>
      <p:sp>
        <p:nvSpPr>
          <p:cNvPr id="18" name="Google Shape;18;p3"/>
          <p:cNvSpPr/>
          <p:nvPr/>
        </p:nvSpPr>
        <p:spPr>
          <a:xfrm rot="5400000">
            <a:off x="2022600" y="-2320182"/>
            <a:ext cx="5098800" cy="9144000"/>
          </a:xfrm>
          <a:prstGeom prst="parallelogram">
            <a:avLst>
              <a:gd fmla="val 16595" name="adj"/>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close up of graphics&#10;&#10;Description automatically generated" id="19" name="Google Shape;19;p3"/>
          <p:cNvPicPr preferRelativeResize="0"/>
          <p:nvPr/>
        </p:nvPicPr>
        <p:blipFill rotWithShape="1">
          <a:blip r:embed="rId2">
            <a:alphaModFix/>
          </a:blip>
          <a:srcRect b="0" l="0" r="0" t="0"/>
          <a:stretch/>
        </p:blipFill>
        <p:spPr>
          <a:xfrm>
            <a:off x="786970" y="2122998"/>
            <a:ext cx="1929136" cy="2567382"/>
          </a:xfrm>
          <a:prstGeom prst="rect">
            <a:avLst/>
          </a:prstGeom>
          <a:noFill/>
          <a:ln>
            <a:noFill/>
          </a:ln>
        </p:spPr>
      </p:pic>
      <p:sp>
        <p:nvSpPr>
          <p:cNvPr id="20" name="Google Shape;20;p3"/>
          <p:cNvSpPr txBox="1"/>
          <p:nvPr>
            <p:ph type="title"/>
          </p:nvPr>
        </p:nvSpPr>
        <p:spPr>
          <a:xfrm>
            <a:off x="3193825" y="641525"/>
            <a:ext cx="5515200" cy="5613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sz="2400">
                <a:solidFill>
                  <a:schemeClr val="dk1"/>
                </a:solidFill>
                <a:latin typeface="Ubuntu Medium"/>
                <a:ea typeface="Ubuntu Medium"/>
                <a:cs typeface="Ubuntu Medium"/>
                <a:sym typeface="Ubuntu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1" name="Google Shape;21;p3"/>
          <p:cNvSpPr txBox="1"/>
          <p:nvPr>
            <p:ph idx="1" type="body"/>
          </p:nvPr>
        </p:nvSpPr>
        <p:spPr>
          <a:xfrm>
            <a:off x="3193825" y="1324275"/>
            <a:ext cx="5515200" cy="2738700"/>
          </a:xfrm>
          <a:prstGeom prst="rect">
            <a:avLst/>
          </a:prstGeom>
          <a:noFill/>
          <a:ln>
            <a:noFill/>
          </a:ln>
        </p:spPr>
        <p:txBody>
          <a:bodyPr anchorCtr="0" anchor="t" bIns="91425" lIns="91425" spcFirstLastPara="1" rIns="91425" wrap="square" tIns="91425">
            <a:noAutofit/>
          </a:bodyPr>
          <a:lstStyle>
            <a:lvl1pPr indent="-304800" lvl="0" marL="4572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indent="-304800" lvl="1" marL="9144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onal BG - No JiJI">
  <p:cSld name="Diagonal BG - No JiJI">
    <p:spTree>
      <p:nvGrpSpPr>
        <p:cNvPr id="22" name="Shape 22"/>
        <p:cNvGrpSpPr/>
        <p:nvPr/>
      </p:nvGrpSpPr>
      <p:grpSpPr>
        <a:xfrm>
          <a:off x="0" y="0"/>
          <a:ext cx="0" cy="0"/>
          <a:chOff x="0" y="0"/>
          <a:chExt cx="0" cy="0"/>
        </a:xfrm>
      </p:grpSpPr>
      <p:grpSp>
        <p:nvGrpSpPr>
          <p:cNvPr id="23" name="Google Shape;23;p4"/>
          <p:cNvGrpSpPr/>
          <p:nvPr/>
        </p:nvGrpSpPr>
        <p:grpSpPr>
          <a:xfrm>
            <a:off x="0" y="-307742"/>
            <a:ext cx="9144000" cy="5606800"/>
            <a:chOff x="0" y="-307742"/>
            <a:chExt cx="9144000" cy="5606800"/>
          </a:xfrm>
        </p:grpSpPr>
        <p:sp>
          <p:nvSpPr>
            <p:cNvPr id="24" name="Google Shape;24;p4"/>
            <p:cNvSpPr/>
            <p:nvPr/>
          </p:nvSpPr>
          <p:spPr>
            <a:xfrm rot="5400000">
              <a:off x="2022600" y="-2330342"/>
              <a:ext cx="5098800" cy="9144000"/>
            </a:xfrm>
            <a:prstGeom prst="parallelogram">
              <a:avLst>
                <a:gd fmla="val 16595" name="adj"/>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 name="Google Shape;25;p4"/>
            <p:cNvSpPr/>
            <p:nvPr/>
          </p:nvSpPr>
          <p:spPr>
            <a:xfrm rot="5400000">
              <a:off x="2022600" y="-1822342"/>
              <a:ext cx="5098800" cy="9144000"/>
            </a:xfrm>
            <a:prstGeom prst="parallelogram">
              <a:avLst>
                <a:gd fmla="val 16595" name="adj"/>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6" name="Google Shape;26;p4"/>
          <p:cNvSpPr txBox="1"/>
          <p:nvPr>
            <p:ph type="title"/>
          </p:nvPr>
        </p:nvSpPr>
        <p:spPr>
          <a:xfrm>
            <a:off x="1072150" y="489800"/>
            <a:ext cx="6999600" cy="561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2800">
                <a:solidFill>
                  <a:schemeClr val="dk1"/>
                </a:solidFill>
                <a:latin typeface="Ubuntu Medium"/>
                <a:ea typeface="Ubuntu Medium"/>
                <a:cs typeface="Ubuntu Medium"/>
                <a:sym typeface="Ubuntu Medium"/>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27" name="Google Shape;27;p4"/>
          <p:cNvSpPr txBox="1"/>
          <p:nvPr>
            <p:ph idx="1" type="body"/>
          </p:nvPr>
        </p:nvSpPr>
        <p:spPr>
          <a:xfrm>
            <a:off x="1072250" y="1172550"/>
            <a:ext cx="6999600" cy="31560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indent="-304800" lvl="1" marL="914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8" name="Shape 28"/>
        <p:cNvGrpSpPr/>
        <p:nvPr/>
      </p:nvGrpSpPr>
      <p:grpSpPr>
        <a:xfrm>
          <a:off x="0" y="0"/>
          <a:ext cx="0" cy="0"/>
          <a:chOff x="0" y="0"/>
          <a:chExt cx="0" cy="0"/>
        </a:xfrm>
      </p:grpSpPr>
      <p:sp>
        <p:nvSpPr>
          <p:cNvPr id="29" name="Google Shape;29;p5"/>
          <p:cNvSpPr/>
          <p:nvPr/>
        </p:nvSpPr>
        <p:spPr>
          <a:xfrm flipH="1" rot="-5400000">
            <a:off x="1879616" y="-2098820"/>
            <a:ext cx="5402186" cy="9178834"/>
          </a:xfrm>
          <a:custGeom>
            <a:rect b="b" l="l" r="r" t="t"/>
            <a:pathLst>
              <a:path extrusionOk="0" h="9178834" w="5402186">
                <a:moveTo>
                  <a:pt x="0" y="9161419"/>
                </a:moveTo>
                <a:lnTo>
                  <a:pt x="759061" y="8708"/>
                </a:lnTo>
                <a:lnTo>
                  <a:pt x="5394892" y="0"/>
                </a:lnTo>
                <a:cubicBezTo>
                  <a:pt x="5397323" y="3059611"/>
                  <a:pt x="5399755" y="6119223"/>
                  <a:pt x="5402186" y="9178834"/>
                </a:cubicBezTo>
                <a:lnTo>
                  <a:pt x="0" y="9161419"/>
                </a:lnTo>
                <a:close/>
              </a:path>
            </a:pathLst>
          </a:cu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w/ Icons">
  <p:cSld name="3 Column w/ Icons">
    <p:spTree>
      <p:nvGrpSpPr>
        <p:cNvPr id="30" name="Shape 30"/>
        <p:cNvGrpSpPr/>
        <p:nvPr/>
      </p:nvGrpSpPr>
      <p:grpSpPr>
        <a:xfrm>
          <a:off x="0" y="0"/>
          <a:ext cx="0" cy="0"/>
          <a:chOff x="0" y="0"/>
          <a:chExt cx="0" cy="0"/>
        </a:xfrm>
      </p:grpSpPr>
      <p:sp>
        <p:nvSpPr>
          <p:cNvPr id="31" name="Google Shape;31;p6"/>
          <p:cNvSpPr txBox="1"/>
          <p:nvPr>
            <p:ph type="title"/>
          </p:nvPr>
        </p:nvSpPr>
        <p:spPr>
          <a:xfrm>
            <a:off x="525875" y="489800"/>
            <a:ext cx="8092200" cy="561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2800">
                <a:solidFill>
                  <a:schemeClr val="dk1"/>
                </a:solidFill>
                <a:latin typeface="Ubuntu Medium"/>
                <a:ea typeface="Ubuntu Medium"/>
                <a:cs typeface="Ubuntu Medium"/>
                <a:sym typeface="Ubuntu Medium"/>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32" name="Google Shape;32;p6"/>
          <p:cNvSpPr txBox="1"/>
          <p:nvPr>
            <p:ph idx="1" type="body"/>
          </p:nvPr>
        </p:nvSpPr>
        <p:spPr>
          <a:xfrm>
            <a:off x="1092425" y="3102800"/>
            <a:ext cx="2146800" cy="1691700"/>
          </a:xfrm>
          <a:prstGeom prst="rect">
            <a:avLst/>
          </a:prstGeom>
          <a:noFill/>
          <a:ln>
            <a:noFill/>
          </a:ln>
        </p:spPr>
        <p:txBody>
          <a:bodyPr anchorCtr="0" anchor="t" bIns="91425" lIns="91425" spcFirstLastPara="1" rIns="91425" wrap="square" tIns="91425">
            <a:noAutofit/>
          </a:bodyPr>
          <a:lstStyle>
            <a:lvl1pPr indent="-304800" lvl="0" marL="457200" algn="ctr">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algn="ctr">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algn="ctr">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algn="ctr">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algn="ctr">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algn="ctr">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algn="ctr">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algn="ctr">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algn="ctr">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33" name="Google Shape;33;p6"/>
          <p:cNvSpPr txBox="1"/>
          <p:nvPr>
            <p:ph idx="2" type="subTitle"/>
          </p:nvPr>
        </p:nvSpPr>
        <p:spPr>
          <a:xfrm>
            <a:off x="1092400" y="2720150"/>
            <a:ext cx="2146800" cy="3144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None/>
              <a:defRPr>
                <a:latin typeface="Ubuntu Medium"/>
                <a:ea typeface="Ubuntu Medium"/>
                <a:cs typeface="Ubuntu Medium"/>
                <a:sym typeface="Ubuntu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4" name="Google Shape;34;p6"/>
          <p:cNvSpPr txBox="1"/>
          <p:nvPr>
            <p:ph idx="3" type="body"/>
          </p:nvPr>
        </p:nvSpPr>
        <p:spPr>
          <a:xfrm>
            <a:off x="3498613" y="3102800"/>
            <a:ext cx="2146800" cy="1691700"/>
          </a:xfrm>
          <a:prstGeom prst="rect">
            <a:avLst/>
          </a:prstGeom>
          <a:noFill/>
          <a:ln>
            <a:noFill/>
          </a:ln>
        </p:spPr>
        <p:txBody>
          <a:bodyPr anchorCtr="0" anchor="t" bIns="91425" lIns="91425" spcFirstLastPara="1" rIns="91425" wrap="square" tIns="91425">
            <a:noAutofit/>
          </a:bodyPr>
          <a:lstStyle>
            <a:lvl1pPr indent="-304800" lvl="0" marL="4572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35" name="Google Shape;35;p6"/>
          <p:cNvSpPr txBox="1"/>
          <p:nvPr>
            <p:ph idx="4" type="subTitle"/>
          </p:nvPr>
        </p:nvSpPr>
        <p:spPr>
          <a:xfrm>
            <a:off x="3498588" y="2720150"/>
            <a:ext cx="2146800" cy="314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latin typeface="Ubuntu Medium"/>
                <a:ea typeface="Ubuntu Medium"/>
                <a:cs typeface="Ubuntu Medium"/>
                <a:sym typeface="Ubuntu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6" name="Google Shape;36;p6"/>
          <p:cNvSpPr txBox="1"/>
          <p:nvPr>
            <p:ph idx="5" type="body"/>
          </p:nvPr>
        </p:nvSpPr>
        <p:spPr>
          <a:xfrm>
            <a:off x="5904813" y="3102800"/>
            <a:ext cx="2146800" cy="1691700"/>
          </a:xfrm>
          <a:prstGeom prst="rect">
            <a:avLst/>
          </a:prstGeom>
          <a:noFill/>
          <a:ln>
            <a:noFill/>
          </a:ln>
        </p:spPr>
        <p:txBody>
          <a:bodyPr anchorCtr="0" anchor="t" bIns="91425" lIns="91425" spcFirstLastPara="1" rIns="91425" wrap="square" tIns="91425">
            <a:noAutofit/>
          </a:bodyPr>
          <a:lstStyle>
            <a:lvl1pPr indent="-304800" lvl="0" marL="4572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37" name="Google Shape;37;p6"/>
          <p:cNvSpPr txBox="1"/>
          <p:nvPr>
            <p:ph idx="6" type="subTitle"/>
          </p:nvPr>
        </p:nvSpPr>
        <p:spPr>
          <a:xfrm>
            <a:off x="5904788" y="2720150"/>
            <a:ext cx="2146800" cy="314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latin typeface="Ubuntu Medium"/>
                <a:ea typeface="Ubuntu Medium"/>
                <a:cs typeface="Ubuntu Medium"/>
                <a:sym typeface="Ubuntu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imple">
  <p:cSld name="2 Column Simple">
    <p:spTree>
      <p:nvGrpSpPr>
        <p:cNvPr id="38" name="Shape 38"/>
        <p:cNvGrpSpPr/>
        <p:nvPr/>
      </p:nvGrpSpPr>
      <p:grpSpPr>
        <a:xfrm>
          <a:off x="0" y="0"/>
          <a:ext cx="0" cy="0"/>
          <a:chOff x="0" y="0"/>
          <a:chExt cx="0" cy="0"/>
        </a:xfrm>
      </p:grpSpPr>
      <p:sp>
        <p:nvSpPr>
          <p:cNvPr id="39" name="Google Shape;39;p7"/>
          <p:cNvSpPr txBox="1"/>
          <p:nvPr>
            <p:ph type="title"/>
          </p:nvPr>
        </p:nvSpPr>
        <p:spPr>
          <a:xfrm>
            <a:off x="525875" y="489800"/>
            <a:ext cx="8092200" cy="561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2800">
                <a:solidFill>
                  <a:schemeClr val="dk1"/>
                </a:solidFill>
                <a:latin typeface="Ubuntu Medium"/>
                <a:ea typeface="Ubuntu Medium"/>
                <a:cs typeface="Ubuntu Medium"/>
                <a:sym typeface="Ubuntu Medium"/>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40" name="Google Shape;40;p7"/>
          <p:cNvSpPr txBox="1"/>
          <p:nvPr>
            <p:ph idx="1" type="body"/>
          </p:nvPr>
        </p:nvSpPr>
        <p:spPr>
          <a:xfrm>
            <a:off x="788225" y="1172550"/>
            <a:ext cx="3637800" cy="32859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indent="-304800" lvl="1" marL="914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
        <p:nvSpPr>
          <p:cNvPr id="41" name="Google Shape;41;p7"/>
          <p:cNvSpPr txBox="1"/>
          <p:nvPr>
            <p:ph idx="2" type="body"/>
          </p:nvPr>
        </p:nvSpPr>
        <p:spPr>
          <a:xfrm>
            <a:off x="4717975" y="1172550"/>
            <a:ext cx="3637800" cy="32859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indent="-304800" lvl="1" marL="914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2" name="Shape 42"/>
        <p:cNvGrpSpPr/>
        <p:nvPr/>
      </p:nvGrpSpPr>
      <p:grpSpPr>
        <a:xfrm>
          <a:off x="0" y="0"/>
          <a:ext cx="0" cy="0"/>
          <a:chOff x="0" y="0"/>
          <a:chExt cx="0" cy="0"/>
        </a:xfrm>
      </p:grpSpPr>
      <p:pic>
        <p:nvPicPr>
          <p:cNvPr descr="A flat screen tv sitting in front of a television&#10;&#10;Description automatically generated" id="43" name="Google Shape;43;p8"/>
          <p:cNvPicPr preferRelativeResize="0"/>
          <p:nvPr/>
        </p:nvPicPr>
        <p:blipFill rotWithShape="1">
          <a:blip r:embed="rId2">
            <a:alphaModFix/>
          </a:blip>
          <a:srcRect b="0" l="0" r="0" t="0"/>
          <a:stretch/>
        </p:blipFill>
        <p:spPr>
          <a:xfrm>
            <a:off x="4712681" y="1326324"/>
            <a:ext cx="6157202" cy="3517262"/>
          </a:xfrm>
          <a:prstGeom prst="rect">
            <a:avLst/>
          </a:prstGeom>
          <a:noFill/>
          <a:ln>
            <a:noFill/>
          </a:ln>
        </p:spPr>
      </p:pic>
      <p:sp>
        <p:nvSpPr>
          <p:cNvPr id="44" name="Google Shape;44;p8"/>
          <p:cNvSpPr txBox="1"/>
          <p:nvPr>
            <p:ph type="title"/>
          </p:nvPr>
        </p:nvSpPr>
        <p:spPr>
          <a:xfrm>
            <a:off x="525875" y="489800"/>
            <a:ext cx="8092200" cy="561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2800">
                <a:solidFill>
                  <a:schemeClr val="dk1"/>
                </a:solidFill>
                <a:latin typeface="Ubuntu Medium"/>
                <a:ea typeface="Ubuntu Medium"/>
                <a:cs typeface="Ubuntu Medium"/>
                <a:sym typeface="Ubuntu Medium"/>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45" name="Google Shape;45;p8"/>
          <p:cNvSpPr txBox="1"/>
          <p:nvPr>
            <p:ph idx="1" type="body"/>
          </p:nvPr>
        </p:nvSpPr>
        <p:spPr>
          <a:xfrm>
            <a:off x="1352725" y="1766675"/>
            <a:ext cx="3163800" cy="4620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46" name="Google Shape;46;p8"/>
          <p:cNvSpPr txBox="1"/>
          <p:nvPr>
            <p:ph idx="2" type="body"/>
          </p:nvPr>
        </p:nvSpPr>
        <p:spPr>
          <a:xfrm>
            <a:off x="1352725" y="2745775"/>
            <a:ext cx="3163800" cy="4620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47" name="Google Shape;47;p8"/>
          <p:cNvSpPr txBox="1"/>
          <p:nvPr>
            <p:ph idx="3" type="body"/>
          </p:nvPr>
        </p:nvSpPr>
        <p:spPr>
          <a:xfrm>
            <a:off x="1352725" y="3724875"/>
            <a:ext cx="3163800" cy="4620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ud Background">
  <p:cSld name="Cloud Background">
    <p:spTree>
      <p:nvGrpSpPr>
        <p:cNvPr id="48" name="Shape 48"/>
        <p:cNvGrpSpPr/>
        <p:nvPr/>
      </p:nvGrpSpPr>
      <p:grpSpPr>
        <a:xfrm>
          <a:off x="0" y="0"/>
          <a:ext cx="0" cy="0"/>
          <a:chOff x="0" y="0"/>
          <a:chExt cx="0" cy="0"/>
        </a:xfrm>
      </p:grpSpPr>
      <p:pic>
        <p:nvPicPr>
          <p:cNvPr id="49" name="Google Shape;49;p9"/>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Sky Background">
    <p:spTree>
      <p:nvGrpSpPr>
        <p:cNvPr id="50" name="Shape 5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 name="Shape 5"/>
        <p:cNvGrpSpPr/>
        <p:nvPr/>
      </p:nvGrpSpPr>
      <p:grpSpPr>
        <a:xfrm>
          <a:off x="0" y="0"/>
          <a:ext cx="0" cy="0"/>
          <a:chOff x="0" y="0"/>
          <a:chExt cx="0" cy="0"/>
        </a:xfrm>
      </p:grpSpPr>
      <p:pic>
        <p:nvPicPr>
          <p:cNvPr descr="Pattern-slides.png" id="6" name="Google Shape;6;p1"/>
          <p:cNvPicPr preferRelativeResize="0"/>
          <p:nvPr/>
        </p:nvPicPr>
        <p:blipFill rotWithShape="1">
          <a:blip r:embed="rId1">
            <a:alphaModFix/>
          </a:blip>
          <a:srcRect b="0" l="0" r="0" t="0"/>
          <a:stretch/>
        </p:blipFill>
        <p:spPr>
          <a:xfrm>
            <a:off x="0" y="0"/>
            <a:ext cx="3545026" cy="3210575"/>
          </a:xfrm>
          <a:prstGeom prst="rect">
            <a:avLst/>
          </a:prstGeom>
          <a:noFill/>
          <a:ln>
            <a:noFill/>
          </a:ln>
        </p:spPr>
      </p:pic>
      <p:pic>
        <p:nvPicPr>
          <p:cNvPr descr="Pattern-slides.png" id="7" name="Google Shape;7;p1"/>
          <p:cNvPicPr preferRelativeResize="0"/>
          <p:nvPr/>
        </p:nvPicPr>
        <p:blipFill rotWithShape="1">
          <a:blip r:embed="rId1">
            <a:alphaModFix/>
          </a:blip>
          <a:srcRect b="0" l="0" r="0" t="0"/>
          <a:stretch/>
        </p:blipFill>
        <p:spPr>
          <a:xfrm>
            <a:off x="3538739" y="0"/>
            <a:ext cx="3545026" cy="3210575"/>
          </a:xfrm>
          <a:prstGeom prst="rect">
            <a:avLst/>
          </a:prstGeom>
          <a:noFill/>
          <a:ln>
            <a:noFill/>
          </a:ln>
        </p:spPr>
      </p:pic>
      <p:pic>
        <p:nvPicPr>
          <p:cNvPr descr="Pattern-slides.png" id="8" name="Google Shape;8;p1"/>
          <p:cNvPicPr preferRelativeResize="0"/>
          <p:nvPr/>
        </p:nvPicPr>
        <p:blipFill rotWithShape="1">
          <a:blip r:embed="rId1">
            <a:alphaModFix/>
          </a:blip>
          <a:srcRect b="0" l="0" r="0" t="0"/>
          <a:stretch/>
        </p:blipFill>
        <p:spPr>
          <a:xfrm>
            <a:off x="7080694" y="0"/>
            <a:ext cx="3545026" cy="3210575"/>
          </a:xfrm>
          <a:prstGeom prst="rect">
            <a:avLst/>
          </a:prstGeom>
          <a:noFill/>
          <a:ln>
            <a:noFill/>
          </a:ln>
        </p:spPr>
      </p:pic>
      <p:pic>
        <p:nvPicPr>
          <p:cNvPr descr="Pattern-slides.png" id="9" name="Google Shape;9;p1"/>
          <p:cNvPicPr preferRelativeResize="0"/>
          <p:nvPr/>
        </p:nvPicPr>
        <p:blipFill rotWithShape="1">
          <a:blip r:embed="rId1">
            <a:alphaModFix/>
          </a:blip>
          <a:srcRect b="0" l="0" r="0" t="0"/>
          <a:stretch/>
        </p:blipFill>
        <p:spPr>
          <a:xfrm>
            <a:off x="0" y="3210575"/>
            <a:ext cx="3545026" cy="3210575"/>
          </a:xfrm>
          <a:prstGeom prst="rect">
            <a:avLst/>
          </a:prstGeom>
          <a:noFill/>
          <a:ln>
            <a:noFill/>
          </a:ln>
        </p:spPr>
      </p:pic>
      <p:pic>
        <p:nvPicPr>
          <p:cNvPr descr="Pattern-slides.png" id="10" name="Google Shape;10;p1"/>
          <p:cNvPicPr preferRelativeResize="0"/>
          <p:nvPr/>
        </p:nvPicPr>
        <p:blipFill rotWithShape="1">
          <a:blip r:embed="rId1">
            <a:alphaModFix/>
          </a:blip>
          <a:srcRect b="0" l="0" r="0" t="0"/>
          <a:stretch/>
        </p:blipFill>
        <p:spPr>
          <a:xfrm>
            <a:off x="3538739" y="3210575"/>
            <a:ext cx="3545026" cy="3210575"/>
          </a:xfrm>
          <a:prstGeom prst="rect">
            <a:avLst/>
          </a:prstGeom>
          <a:noFill/>
          <a:ln>
            <a:noFill/>
          </a:ln>
        </p:spPr>
      </p:pic>
      <p:pic>
        <p:nvPicPr>
          <p:cNvPr descr="Pattern-slides.png" id="11" name="Google Shape;11;p1"/>
          <p:cNvPicPr preferRelativeResize="0"/>
          <p:nvPr/>
        </p:nvPicPr>
        <p:blipFill rotWithShape="1">
          <a:blip r:embed="rId1">
            <a:alphaModFix/>
          </a:blip>
          <a:srcRect b="0" l="0" r="0" t="0"/>
          <a:stretch/>
        </p:blipFill>
        <p:spPr>
          <a:xfrm>
            <a:off x="7080694" y="3210575"/>
            <a:ext cx="3545026" cy="32105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hyperlink" Target="https://play.stmath.com/ed/#/objective/14d8a5a7-81c4-4b72-a060-13943fdca611/11479bf2-d362-41e5-b33c-40c34befa6ba/games#game1" TargetMode="External"/><Relationship Id="rId5" Type="http://schemas.openxmlformats.org/officeDocument/2006/relationships/image" Target="../media/image33.png"/><Relationship Id="rId6" Type="http://schemas.openxmlformats.org/officeDocument/2006/relationships/hyperlink" Target="https://play.stmath.com/ed/#/objective/14d8a5a7-81c4-4b72-a060-13943fdca611/11479bf2-d362-41e5-b33c-40c34befa6ba/games" TargetMode="External"/><Relationship Id="rId7" Type="http://schemas.openxmlformats.org/officeDocument/2006/relationships/image" Target="../media/image32.png"/><Relationship Id="rId8"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30.png"/></Relationships>
</file>

<file path=ppt/slides/_rels/slide13.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29.png"/><Relationship Id="rId5" Type="http://schemas.openxmlformats.org/officeDocument/2006/relationships/hyperlink" Target="https://play.stmath.com/ed/#/objective/14d8a5a7-81c4-4b72-a060-13943fdca611/11479bf2-d362-41e5-b33c-40c34befa6ba/games#game2" TargetMode="External"/><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hyperlink" Target="https://play.stmath.com/ed/#/objective/14d8a5a7-81c4-4b72-a060-13943fdca611/11479bf2-d362-41e5-b33c-40c34befa6ba/games#game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2.png"/><Relationship Id="rId6"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7.png"/><Relationship Id="rId4"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30.png"/></Relationships>
</file>

<file path=ppt/slides/_rels/slide17.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7.png"/><Relationship Id="rId4" Type="http://schemas.openxmlformats.org/officeDocument/2006/relationships/image" Target="../media/image11.png"/><Relationship Id="rId9" Type="http://schemas.openxmlformats.org/officeDocument/2006/relationships/image" Target="../media/image35.png"/><Relationship Id="rId5" Type="http://schemas.openxmlformats.org/officeDocument/2006/relationships/hyperlink" Target="https://play.stmath.com/ed/#/objective/14d8a5a7-81c4-4b72-a060-13943fdca611/11479bf2-d362-41e5-b33c-40c34befa6ba/games#game3" TargetMode="External"/><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hyperlink" Target="https://play.stmath.com/ed/#/objective/14d8a5a7-81c4-4b72-a060-13943fdca611/11479bf2-d362-41e5-b33c-40c34befa6ba/games#game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7.png"/><Relationship Id="rId4" Type="http://schemas.openxmlformats.org/officeDocument/2006/relationships/image" Target="../media/image40.png"/><Relationship Id="rId5"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7.png"/><Relationship Id="rId4"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7.png"/><Relationship Id="rId4" Type="http://schemas.openxmlformats.org/officeDocument/2006/relationships/image" Target="../media/image11.png"/><Relationship Id="rId9" Type="http://schemas.openxmlformats.org/officeDocument/2006/relationships/image" Target="../media/image39.png"/><Relationship Id="rId5" Type="http://schemas.openxmlformats.org/officeDocument/2006/relationships/hyperlink" Target="https://play.stmath.com/ed/#/objective/14d8a5a7-81c4-4b72-a060-13943fdca611/11479bf2-d362-41e5-b33c-40c34befa6ba/games#game4" TargetMode="External"/><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hyperlink" Target="https://play.stmath.com/ed/#/objective/14d8a5a7-81c4-4b72-a060-13943fdca611/11479bf2-d362-41e5-b33c-40c34befa6ba/games#game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7.png"/><Relationship Id="rId4" Type="http://schemas.openxmlformats.org/officeDocument/2006/relationships/image" Target="../media/image40.png"/><Relationship Id="rId5"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40.png"/><Relationship Id="rId5" Type="http://schemas.openxmlformats.org/officeDocument/2006/relationships/image" Target="../media/image22.png"/><Relationship Id="rId6" Type="http://schemas.openxmlformats.org/officeDocument/2006/relationships/image" Target="../media/image5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7.png"/><Relationship Id="rId4"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30.png"/></Relationships>
</file>

<file path=ppt/slides/_rels/slide24.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7.png"/><Relationship Id="rId4" Type="http://schemas.openxmlformats.org/officeDocument/2006/relationships/image" Target="../media/image11.png"/><Relationship Id="rId9" Type="http://schemas.openxmlformats.org/officeDocument/2006/relationships/image" Target="../media/image47.png"/><Relationship Id="rId5" Type="http://schemas.openxmlformats.org/officeDocument/2006/relationships/hyperlink" Target="https://play.stmath.com/ed/#/objective/14d8a5a7-81c4-4b72-a060-13943fdca611/11479bf2-d362-41e5-b33c-40c34befa6ba/games" TargetMode="External"/><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hyperlink" Target="https://play.stmath.com/ed/#/objective/14d8a5a7-81c4-4b72-a060-13943fdca611/11479bf2-d362-41e5-b33c-40c34befa6ba/games#game5"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7.png"/><Relationship Id="rId4" Type="http://schemas.openxmlformats.org/officeDocument/2006/relationships/image" Target="../media/image40.png"/><Relationship Id="rId5"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7.png"/><Relationship Id="rId4"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30.png"/></Relationships>
</file>

<file path=ppt/slides/_rels/slide27.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7.png"/><Relationship Id="rId4" Type="http://schemas.openxmlformats.org/officeDocument/2006/relationships/image" Target="../media/image11.png"/><Relationship Id="rId9" Type="http://schemas.openxmlformats.org/officeDocument/2006/relationships/image" Target="../media/image41.png"/><Relationship Id="rId5" Type="http://schemas.openxmlformats.org/officeDocument/2006/relationships/hyperlink" Target="https://play.stmath.com/ed/#/objective/14d8a5a7-81c4-4b72-a060-13943fdca611/11479bf2-d362-41e5-b33c-40c34befa6ba/games#game6" TargetMode="External"/><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hyperlink" Target="https://play.stmath.com/ed/#/objective/14d8a5a7-81c4-4b72-a060-13943fdca611/11479bf2-d362-41e5-b33c-40c34befa6ba/games#game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7.png"/><Relationship Id="rId4" Type="http://schemas.openxmlformats.org/officeDocument/2006/relationships/image" Target="../media/image40.png"/><Relationship Id="rId5"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42.png"/></Relationships>
</file>

<file path=ppt/slides/_rels/slide3.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s://play.stmath.com/raft/resources/sites/jiji_to_the_top/index.html#book5/cover" TargetMode="External"/><Relationship Id="rId9" Type="http://schemas.openxmlformats.org/officeDocument/2006/relationships/image" Target="../media/image24.png"/><Relationship Id="rId5" Type="http://schemas.openxmlformats.org/officeDocument/2006/relationships/hyperlink" Target="https://play.stmath.com/raft/resources/videos/jiji_to_the_top/index.html" TargetMode="External"/><Relationship Id="rId6" Type="http://schemas.openxmlformats.org/officeDocument/2006/relationships/hyperlink" Target="https://play.stmath.com/raft/resources/interactive_activities/guided_intro/index.html" TargetMode="External"/><Relationship Id="rId7" Type="http://schemas.openxmlformats.org/officeDocument/2006/relationships/hyperlink" Target="https://play.stmath.com/raft/resources/interactive_activities/guided_intro/index.html" TargetMode="External"/><Relationship Id="rId8"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30.png"/></Relationships>
</file>

<file path=ppt/slides/_rels/slide31.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2.png"/><Relationship Id="rId4" Type="http://schemas.openxmlformats.org/officeDocument/2006/relationships/image" Target="../media/image11.png"/><Relationship Id="rId9" Type="http://schemas.openxmlformats.org/officeDocument/2006/relationships/image" Target="../media/image44.png"/><Relationship Id="rId5" Type="http://schemas.openxmlformats.org/officeDocument/2006/relationships/hyperlink" Target="https://play.stmath.com/ed/#/objective/14d8a5a7-81c4-4b72-a060-13943fdca611/11479bf2-d362-41e5-b33c-40c34befa6ba/games#game7" TargetMode="External"/><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hyperlink" Target="https://play.stmath.com/ed/#/objective/14d8a5a7-81c4-4b72-a060-13943fdca611/11479bf2-d362-41e5-b33c-40c34befa6ba/games#game7"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30.png"/></Relationships>
</file>

<file path=ppt/slides/_rels/slide35.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42.png"/><Relationship Id="rId4" Type="http://schemas.openxmlformats.org/officeDocument/2006/relationships/image" Target="../media/image11.png"/><Relationship Id="rId9" Type="http://schemas.openxmlformats.org/officeDocument/2006/relationships/image" Target="../media/image46.png"/><Relationship Id="rId5" Type="http://schemas.openxmlformats.org/officeDocument/2006/relationships/hyperlink" Target="https://play.stmath.com/ed/#/objective/14d8a5a7-81c4-4b72-a060-13943fdca611/11479bf2-d362-41e5-b33c-40c34befa6ba/games#game7" TargetMode="External"/><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hyperlink" Target="https://play.stmath.com/ed/#/objective/14d8a5a7-81c4-4b72-a060-13943fdca611/11479bf2-d362-41e5-b33c-40c34befa6ba/games#game7"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30.png"/></Relationships>
</file>

<file path=ppt/slides/_rels/slide39.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42.png"/><Relationship Id="rId4" Type="http://schemas.openxmlformats.org/officeDocument/2006/relationships/image" Target="../media/image11.png"/><Relationship Id="rId9" Type="http://schemas.openxmlformats.org/officeDocument/2006/relationships/image" Target="../media/image50.png"/><Relationship Id="rId5" Type="http://schemas.openxmlformats.org/officeDocument/2006/relationships/hyperlink" Target="https://play.stmath.com/ed/#/objective/14d8a5a7-81c4-4b72-a060-13943fdca611/11479bf2-d362-41e5-b33c-40c34befa6ba/games#game8" TargetMode="External"/><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hyperlink" Target="https://play.stmath.com/ed/#/objective/14d8a5a7-81c4-4b72-a060-13943fdca611/11479bf2-d362-41e5-b33c-40c34befa6ba/games#game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21.png"/><Relationship Id="rId5" Type="http://schemas.openxmlformats.org/officeDocument/2006/relationships/hyperlink" Target="https://play.stmath.com/demo.html#/play/Slinky/k_slinky_stand_alone_macht_chat" TargetMode="External"/><Relationship Id="rId6" Type="http://schemas.openxmlformats.org/officeDocument/2006/relationships/image" Target="../media/image38.png"/><Relationship Id="rId7" Type="http://schemas.openxmlformats.org/officeDocument/2006/relationships/hyperlink" Target="https://play.stmath.com/demo.html#/play/Slinky/k_slinky_stand_alone_macht_chat" TargetMode="External"/><Relationship Id="rId8" Type="http://schemas.openxmlformats.org/officeDocument/2006/relationships/hyperlink" Target="https://play.stmath.com/demo.html#/play/Slinky/k_slinky_stand_alone_macht_cha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30.png"/></Relationships>
</file>

<file path=ppt/slides/_rels/slide42.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2.png"/><Relationship Id="rId4" Type="http://schemas.openxmlformats.org/officeDocument/2006/relationships/image" Target="../media/image11.png"/><Relationship Id="rId9" Type="http://schemas.openxmlformats.org/officeDocument/2006/relationships/image" Target="../media/image49.png"/><Relationship Id="rId5" Type="http://schemas.openxmlformats.org/officeDocument/2006/relationships/hyperlink" Target="https://play.stmath.com/ed/#/objective/14d8a5a7-81c4-4b72-a060-13943fdca611/11479bf2-d362-41e5-b33c-40c34befa6ba/games#game9" TargetMode="External"/><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hyperlink" Target="https://play.stmath.com/ed/#/objective/14d8a5a7-81c4-4b72-a060-13943fdca611/11479bf2-d362-41e5-b33c-40c34befa6ba/games#game9"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42.png"/><Relationship Id="rId4" Type="http://schemas.openxmlformats.org/officeDocument/2006/relationships/image" Target="../media/image56.png"/><Relationship Id="rId5"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 Id="rId3"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45.png"/><Relationship Id="rId4"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30.png"/></Relationships>
</file>

<file path=ppt/slides/_rels/slide46.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45.png"/><Relationship Id="rId4" Type="http://schemas.openxmlformats.org/officeDocument/2006/relationships/image" Target="../media/image11.png"/><Relationship Id="rId9" Type="http://schemas.openxmlformats.org/officeDocument/2006/relationships/image" Target="../media/image48.png"/><Relationship Id="rId5" Type="http://schemas.openxmlformats.org/officeDocument/2006/relationships/hyperlink" Target="https://play.stmath.com/ed/#/objective/14d8a5a7-81c4-4b72-a060-13943fdca611/11479bf2-d362-41e5-b33c-40c34befa6ba/games#game10" TargetMode="External"/><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hyperlink" Target="https://play.stmath.com/ed/#/objective/14d8a5a7-81c4-4b72-a060-13943fdca611/11479bf2-d362-41e5-b33c-40c34befa6ba/games#game10"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45.png"/><Relationship Id="rId4" Type="http://schemas.openxmlformats.org/officeDocument/2006/relationships/image" Target="../media/image56.png"/><Relationship Id="rId5"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45.png"/><Relationship Id="rId4"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30.png"/></Relationships>
</file>

<file path=ppt/slides/_rels/slide49.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45.png"/><Relationship Id="rId4" Type="http://schemas.openxmlformats.org/officeDocument/2006/relationships/image" Target="../media/image11.png"/><Relationship Id="rId9" Type="http://schemas.openxmlformats.org/officeDocument/2006/relationships/image" Target="../media/image52.png"/><Relationship Id="rId5" Type="http://schemas.openxmlformats.org/officeDocument/2006/relationships/hyperlink" Target="https://play.stmath.com/ed/#/objective/14d8a5a7-81c4-4b72-a060-13943fdca611/11479bf2-d362-41e5-b33c-40c34befa6ba/games#game10" TargetMode="External"/><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hyperlink" Target="https://play.stmath.com/ed/#/objective/14d8a5a7-81c4-4b72-a060-13943fdca611/11479bf2-d362-41e5-b33c-40c34befa6ba/games#game1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3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45.png"/><Relationship Id="rId4" Type="http://schemas.openxmlformats.org/officeDocument/2006/relationships/image" Target="../media/image56.png"/><Relationship Id="rId5" Type="http://schemas.openxmlformats.org/officeDocument/2006/relationships/image" Target="../media/image22.png"/><Relationship Id="rId6" Type="http://schemas.openxmlformats.org/officeDocument/2006/relationships/image" Target="../media/image6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45.png"/><Relationship Id="rId4"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30.png"/></Relationships>
</file>

<file path=ppt/slides/_rels/slide52.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45.png"/><Relationship Id="rId4" Type="http://schemas.openxmlformats.org/officeDocument/2006/relationships/image" Target="../media/image11.png"/><Relationship Id="rId9" Type="http://schemas.openxmlformats.org/officeDocument/2006/relationships/image" Target="../media/image54.png"/><Relationship Id="rId5" Type="http://schemas.openxmlformats.org/officeDocument/2006/relationships/hyperlink" Target="https://play.stmath.com/ed/#/objective/14d8a5a7-81c4-4b72-a060-13943fdca611/11479bf2-d362-41e5-b33c-40c34befa6ba/games#game11" TargetMode="External"/><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hyperlink" Target="https://play.stmath.com/ed/#/objective/14d8a5a7-81c4-4b72-a060-13943fdca611/11479bf2-d362-41e5-b33c-40c34befa6ba/games#game11"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45.png"/><Relationship Id="rId4" Type="http://schemas.openxmlformats.org/officeDocument/2006/relationships/image" Target="../media/image56.png"/><Relationship Id="rId5"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45.png"/><Relationship Id="rId4"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30.png"/></Relationships>
</file>

<file path=ppt/slides/_rels/slide55.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45.png"/><Relationship Id="rId4" Type="http://schemas.openxmlformats.org/officeDocument/2006/relationships/image" Target="../media/image11.png"/><Relationship Id="rId9" Type="http://schemas.openxmlformats.org/officeDocument/2006/relationships/image" Target="../media/image53.png"/><Relationship Id="rId5" Type="http://schemas.openxmlformats.org/officeDocument/2006/relationships/hyperlink" Target="https://play.stmath.com/ed/#/objective/14d8a5a7-81c4-4b72-a060-13943fdca611/11479bf2-d362-41e5-b33c-40c34befa6ba/games#game12" TargetMode="External"/><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hyperlink" Target="https://play.stmath.com/ed/#/objective/14d8a5a7-81c4-4b72-a060-13943fdca611/11479bf2-d362-41e5-b33c-40c34befa6ba/games#game12"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45.png"/><Relationship Id="rId4" Type="http://schemas.openxmlformats.org/officeDocument/2006/relationships/image" Target="../media/image56.png"/><Relationship Id="rId5" Type="http://schemas.openxmlformats.org/officeDocument/2006/relationships/image" Target="../media/image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7.xml"/><Relationship Id="rId3" Type="http://schemas.openxmlformats.org/officeDocument/2006/relationships/image" Target="../media/image5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55.png"/><Relationship Id="rId4"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30.png"/></Relationships>
</file>

<file path=ppt/slides/_rels/slide59.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55.png"/><Relationship Id="rId4" Type="http://schemas.openxmlformats.org/officeDocument/2006/relationships/image" Target="../media/image11.png"/><Relationship Id="rId9" Type="http://schemas.openxmlformats.org/officeDocument/2006/relationships/image" Target="../media/image67.png"/><Relationship Id="rId5" Type="http://schemas.openxmlformats.org/officeDocument/2006/relationships/hyperlink" Target="https://play.stmath.com/ed/#/objective/14d8a5a7-81c4-4b72-a060-13943fdca611/11479bf2-d362-41e5-b33c-40c34befa6ba/games#game13" TargetMode="External"/><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hyperlink" Target="https://play.stmath.com/ed/#/objective/14d8a5a7-81c4-4b72-a060-13943fdca611/11479bf2-d362-41e5-b33c-40c34befa6ba/games#game1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55.png"/><Relationship Id="rId4" Type="http://schemas.openxmlformats.org/officeDocument/2006/relationships/image" Target="../media/image68.png"/><Relationship Id="rId5" Type="http://schemas.openxmlformats.org/officeDocument/2006/relationships/image" Target="../media/image2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55.png"/><Relationship Id="rId4"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30.png"/></Relationships>
</file>

<file path=ppt/slides/_rels/slide62.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55.png"/><Relationship Id="rId4" Type="http://schemas.openxmlformats.org/officeDocument/2006/relationships/image" Target="../media/image11.png"/><Relationship Id="rId9" Type="http://schemas.openxmlformats.org/officeDocument/2006/relationships/image" Target="../media/image60.png"/><Relationship Id="rId5" Type="http://schemas.openxmlformats.org/officeDocument/2006/relationships/hyperlink" Target="https://play.stmath.com/ed/#/objective/14d8a5a7-81c4-4b72-a060-13943fdca611/11479bf2-d362-41e5-b33c-40c34befa6ba/games#game14" TargetMode="External"/><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hyperlink" Target="https://play.stmath.com/ed/#/objective/14d8a5a7-81c4-4b72-a060-13943fdca611/11479bf2-d362-41e5-b33c-40c34befa6ba/games#game14"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55.png"/><Relationship Id="rId4" Type="http://schemas.openxmlformats.org/officeDocument/2006/relationships/image" Target="../media/image68.png"/><Relationship Id="rId5" Type="http://schemas.openxmlformats.org/officeDocument/2006/relationships/image" Target="../media/image2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4.xml"/><Relationship Id="rId3" Type="http://schemas.openxmlformats.org/officeDocument/2006/relationships/image" Target="../media/image5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5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5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7.xml"/><Relationship Id="rId3" Type="http://schemas.openxmlformats.org/officeDocument/2006/relationships/image" Target="../media/image5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57.png"/><Relationship Id="rId4" Type="http://schemas.openxmlformats.org/officeDocument/2006/relationships/image" Target="../media/image7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74.png"/></Relationships>
</file>

<file path=ppt/slides/_rels/slide7.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25.png"/><Relationship Id="rId5" Type="http://schemas.openxmlformats.org/officeDocument/2006/relationships/hyperlink" Target="https://play.stmath.com/raft/ed/10.0.3/#/objective/c5605cbc-ce90-4d0d-ad5c-804967604d2d/67d2d175-8a1f-40d1-88f6-57a2dad06187/games#game2" TargetMode="External"/><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hyperlink" Target="https://play.stmath.com/raft/ed/10.0.3/#/objective/c5605cbc-ce90-4d0d-ad5c-804967604d2d/67d2d175-8a1f-40d1-88f6-57a2dad06187/games#game2"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7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7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57.png"/><Relationship Id="rId4" Type="http://schemas.openxmlformats.org/officeDocument/2006/relationships/image" Target="../media/image7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3.xml"/><Relationship Id="rId3" Type="http://schemas.openxmlformats.org/officeDocument/2006/relationships/image" Target="../media/image6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image" Target="../media/image69.png"/><Relationship Id="rId4" Type="http://schemas.openxmlformats.org/officeDocument/2006/relationships/image" Target="../media/image63.png"/><Relationship Id="rId5" Type="http://schemas.openxmlformats.org/officeDocument/2006/relationships/image" Target="../media/image7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6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6.xml"/><Relationship Id="rId3" Type="http://schemas.openxmlformats.org/officeDocument/2006/relationships/image" Target="../media/image5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 Id="rId3" Type="http://schemas.openxmlformats.org/officeDocument/2006/relationships/image" Target="../media/image7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4" name="Shape 84"/>
        <p:cNvGrpSpPr/>
        <p:nvPr/>
      </p:nvGrpSpPr>
      <p:grpSpPr>
        <a:xfrm>
          <a:off x="0" y="0"/>
          <a:ext cx="0" cy="0"/>
          <a:chOff x="0" y="0"/>
          <a:chExt cx="0" cy="0"/>
        </a:xfrm>
      </p:grpSpPr>
      <p:sp>
        <p:nvSpPr>
          <p:cNvPr id="85" name="Google Shape;85;p15"/>
          <p:cNvSpPr/>
          <p:nvPr/>
        </p:nvSpPr>
        <p:spPr>
          <a:xfrm>
            <a:off x="1130725" y="564450"/>
            <a:ext cx="6770100" cy="184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 name="Google Shape;86;p15"/>
          <p:cNvPicPr preferRelativeResize="0"/>
          <p:nvPr/>
        </p:nvPicPr>
        <p:blipFill>
          <a:blip r:embed="rId3">
            <a:alphaModFix/>
          </a:blip>
          <a:stretch>
            <a:fillRect/>
          </a:stretch>
        </p:blipFill>
        <p:spPr>
          <a:xfrm>
            <a:off x="369049" y="791067"/>
            <a:ext cx="8162724" cy="1992859"/>
          </a:xfrm>
          <a:prstGeom prst="rect">
            <a:avLst/>
          </a:prstGeom>
          <a:noFill/>
          <a:ln>
            <a:noFill/>
          </a:ln>
        </p:spPr>
      </p:pic>
      <p:sp>
        <p:nvSpPr>
          <p:cNvPr id="87" name="Google Shape;87;p15"/>
          <p:cNvSpPr txBox="1"/>
          <p:nvPr/>
        </p:nvSpPr>
        <p:spPr>
          <a:xfrm>
            <a:off x="2396025" y="2306875"/>
            <a:ext cx="6297900" cy="14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1D9FE6"/>
                </a:solidFill>
                <a:latin typeface="Ubuntu"/>
                <a:ea typeface="Ubuntu"/>
                <a:cs typeface="Ubuntu"/>
                <a:sym typeface="Ubuntu"/>
              </a:rPr>
              <a:t>Las diapositivas de </a:t>
            </a:r>
            <a:r>
              <a:rPr b="1" lang="en" sz="3200">
                <a:solidFill>
                  <a:srgbClr val="1D9FE6"/>
                </a:solidFill>
                <a:latin typeface="Ubuntu"/>
                <a:ea typeface="Ubuntu"/>
                <a:cs typeface="Ubuntu"/>
                <a:sym typeface="Ubuntu"/>
              </a:rPr>
              <a:t>Resolución</a:t>
            </a:r>
            <a:r>
              <a:rPr b="1" lang="en" sz="3200">
                <a:solidFill>
                  <a:srgbClr val="1D9FE6"/>
                </a:solidFill>
                <a:latin typeface="Ubuntu"/>
                <a:ea typeface="Ubuntu"/>
                <a:cs typeface="Ubuntu"/>
                <a:sym typeface="Ubuntu"/>
              </a:rPr>
              <a:t> de Problemas </a:t>
            </a:r>
            <a:r>
              <a:rPr b="1" lang="en" sz="3200">
                <a:solidFill>
                  <a:srgbClr val="1D9FE6"/>
                </a:solidFill>
                <a:latin typeface="Ubuntu"/>
                <a:ea typeface="Ubuntu"/>
                <a:cs typeface="Ubuntu"/>
                <a:sym typeface="Ubuntu"/>
              </a:rPr>
              <a:t> </a:t>
            </a:r>
            <a:endParaRPr b="1" sz="3200">
              <a:solidFill>
                <a:srgbClr val="1D9FE6"/>
              </a:solidFill>
              <a:latin typeface="Ubuntu"/>
              <a:ea typeface="Ubuntu"/>
              <a:cs typeface="Ubuntu"/>
              <a:sym typeface="Ubuntu"/>
            </a:endParaRPr>
          </a:p>
          <a:p>
            <a:pPr indent="0" lvl="0" marL="0" rtl="0" algn="l">
              <a:spcBef>
                <a:spcPts val="0"/>
              </a:spcBef>
              <a:spcAft>
                <a:spcPts val="0"/>
              </a:spcAft>
              <a:buNone/>
            </a:pPr>
            <a:r>
              <a:rPr b="1" lang="en" sz="2500">
                <a:solidFill>
                  <a:srgbClr val="4E5053"/>
                </a:solidFill>
                <a:latin typeface="Ubuntu"/>
                <a:ea typeface="Ubuntu"/>
                <a:cs typeface="Ubuntu"/>
                <a:sym typeface="Ubuntu"/>
              </a:rPr>
              <a:t>Grado 5</a:t>
            </a:r>
            <a:endParaRPr b="1" sz="2500">
              <a:solidFill>
                <a:srgbClr val="4E5053"/>
              </a:solidFill>
              <a:latin typeface="Ubuntu"/>
              <a:ea typeface="Ubuntu"/>
              <a:cs typeface="Ubuntu"/>
              <a:sym typeface="Ubuntu"/>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1 -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pic>
        <p:nvPicPr>
          <p:cNvPr id="251" name="Google Shape;251;p24"/>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252" name="Google Shape;252;p24"/>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Charla de rompecabezas</a:t>
            </a:r>
            <a:endParaRPr b="1" sz="2100">
              <a:solidFill>
                <a:schemeClr val="accent2"/>
              </a:solidFill>
              <a:latin typeface="Ubuntu"/>
              <a:ea typeface="Ubuntu"/>
              <a:cs typeface="Ubuntu"/>
              <a:sym typeface="Ubuntu"/>
            </a:endParaRPr>
          </a:p>
        </p:txBody>
      </p:sp>
      <p:pic>
        <p:nvPicPr>
          <p:cNvPr descr="E:\Новая папка (3)\вспомогательные\graphicriver-13574762-site2max-powerpoint\MockUp\mockup_png\Computer_4.png" id="253" name="Google Shape;253;p24"/>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pic>
        <p:nvPicPr>
          <p:cNvPr id="254" name="Google Shape;254;p24"/>
          <p:cNvPicPr preferRelativeResize="0"/>
          <p:nvPr/>
        </p:nvPicPr>
        <p:blipFill rotWithShape="1">
          <a:blip r:embed="rId5">
            <a:alphaModFix/>
          </a:blip>
          <a:srcRect b="1681" l="0" r="0" t="1690"/>
          <a:stretch/>
        </p:blipFill>
        <p:spPr>
          <a:xfrm>
            <a:off x="728974" y="1845708"/>
            <a:ext cx="3334625" cy="1812470"/>
          </a:xfrm>
          <a:prstGeom prst="rect">
            <a:avLst/>
          </a:prstGeom>
          <a:noFill/>
          <a:ln>
            <a:noFill/>
          </a:ln>
        </p:spPr>
      </p:pic>
      <p:grpSp>
        <p:nvGrpSpPr>
          <p:cNvPr id="255" name="Google Shape;255;p24"/>
          <p:cNvGrpSpPr/>
          <p:nvPr/>
        </p:nvGrpSpPr>
        <p:grpSpPr>
          <a:xfrm>
            <a:off x="1590104" y="4057131"/>
            <a:ext cx="173012" cy="169916"/>
            <a:chOff x="8586628" y="1443880"/>
            <a:chExt cx="281458" cy="281458"/>
          </a:xfrm>
        </p:grpSpPr>
        <p:sp>
          <p:nvSpPr>
            <p:cNvPr id="256" name="Google Shape;256;p24"/>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4"/>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4"/>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4"/>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4"/>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4"/>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4"/>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4"/>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4"/>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 name="Google Shape;265;p24"/>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Comparación de fracciones y decimales en una recta numérica</a:t>
            </a:r>
            <a:endParaRPr sz="1800">
              <a:solidFill>
                <a:schemeClr val="dk1"/>
              </a:solidFill>
              <a:latin typeface="Open Sans"/>
              <a:ea typeface="Open Sans"/>
              <a:cs typeface="Open Sans"/>
              <a:sym typeface="Open Sans"/>
            </a:endParaRPr>
          </a:p>
        </p:txBody>
      </p:sp>
      <p:sp>
        <p:nvSpPr>
          <p:cNvPr id="266" name="Google Shape;266;p24"/>
          <p:cNvSpPr txBox="1"/>
          <p:nvPr/>
        </p:nvSpPr>
        <p:spPr>
          <a:xfrm>
            <a:off x="4447275" y="2347325"/>
            <a:ext cx="4622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Complementary Fractions &gt; Nivel 1</a:t>
            </a:r>
            <a:endParaRPr sz="2000">
              <a:solidFill>
                <a:schemeClr val="dk1"/>
              </a:solidFill>
              <a:latin typeface="Open Sans"/>
              <a:ea typeface="Open Sans"/>
              <a:cs typeface="Open Sans"/>
              <a:sym typeface="Open Sans"/>
            </a:endParaRPr>
          </a:p>
        </p:txBody>
      </p:sp>
      <p:sp>
        <p:nvSpPr>
          <p:cNvPr id="267" name="Google Shape;267;p24"/>
          <p:cNvSpPr txBox="1"/>
          <p:nvPr/>
        </p:nvSpPr>
        <p:spPr>
          <a:xfrm>
            <a:off x="1754426" y="3957425"/>
            <a:ext cx="2033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6"/>
              </a:rPr>
              <a:t>Enlace de rompecabezas</a:t>
            </a:r>
            <a:endParaRPr sz="1200">
              <a:latin typeface="Ubuntu"/>
              <a:ea typeface="Ubuntu"/>
              <a:cs typeface="Ubuntu"/>
              <a:sym typeface="Ubuntu"/>
            </a:endParaRPr>
          </a:p>
        </p:txBody>
      </p:sp>
      <p:grpSp>
        <p:nvGrpSpPr>
          <p:cNvPr id="268" name="Google Shape;268;p24"/>
          <p:cNvGrpSpPr/>
          <p:nvPr/>
        </p:nvGrpSpPr>
        <p:grpSpPr>
          <a:xfrm>
            <a:off x="7709843" y="3629462"/>
            <a:ext cx="1138164" cy="1468500"/>
            <a:chOff x="7633097" y="3255132"/>
            <a:chExt cx="1510904" cy="1870224"/>
          </a:xfrm>
        </p:grpSpPr>
        <p:pic>
          <p:nvPicPr>
            <p:cNvPr id="269" name="Google Shape;269;p24"/>
            <p:cNvPicPr preferRelativeResize="0"/>
            <p:nvPr/>
          </p:nvPicPr>
          <p:blipFill>
            <a:blip r:embed="rId7">
              <a:alphaModFix/>
            </a:blip>
            <a:stretch>
              <a:fillRect/>
            </a:stretch>
          </p:blipFill>
          <p:spPr>
            <a:xfrm>
              <a:off x="7717350" y="3255132"/>
              <a:ext cx="1426651" cy="1870224"/>
            </a:xfrm>
            <a:prstGeom prst="rect">
              <a:avLst/>
            </a:prstGeom>
            <a:noFill/>
            <a:ln>
              <a:noFill/>
            </a:ln>
          </p:spPr>
        </p:pic>
        <p:pic>
          <p:nvPicPr>
            <p:cNvPr id="270" name="Google Shape;270;p24"/>
            <p:cNvPicPr preferRelativeResize="0"/>
            <p:nvPr/>
          </p:nvPicPr>
          <p:blipFill>
            <a:blip r:embed="rId8">
              <a:alphaModFix/>
            </a:blip>
            <a:stretch>
              <a:fillRect/>
            </a:stretch>
          </p:blipFill>
          <p:spPr>
            <a:xfrm rot="-1493955">
              <a:off x="7732861" y="3427538"/>
              <a:ext cx="233072" cy="525401"/>
            </a:xfrm>
            <a:prstGeom prst="rect">
              <a:avLst/>
            </a:prstGeom>
            <a:noFill/>
            <a:ln>
              <a:noFill/>
            </a:ln>
          </p:spPr>
        </p:pic>
      </p:grpSp>
      <p:sp>
        <p:nvSpPr>
          <p:cNvPr id="271" name="Google Shape;271;p24">
            <a:hlinkClick r:id="rId9"/>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4"/>
          <p:cNvSpPr txBox="1"/>
          <p:nvPr/>
        </p:nvSpPr>
        <p:spPr>
          <a:xfrm>
            <a:off x="4413313" y="1192838"/>
            <a:ext cx="4518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endParaRPr b="1" sz="1600">
              <a:solidFill>
                <a:schemeClr val="accent2"/>
              </a:solidFill>
              <a:latin typeface="Ubuntu"/>
              <a:ea typeface="Ubuntu"/>
              <a:cs typeface="Ubuntu"/>
              <a:sym typeface="Ubuntu"/>
            </a:endParaRPr>
          </a:p>
        </p:txBody>
      </p:sp>
      <p:sp>
        <p:nvSpPr>
          <p:cNvPr id="273" name="Google Shape;273;p24"/>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 name="Google Shape;274;p24"/>
          <p:cNvGrpSpPr/>
          <p:nvPr/>
        </p:nvGrpSpPr>
        <p:grpSpPr>
          <a:xfrm>
            <a:off x="4509208" y="1330103"/>
            <a:ext cx="227520" cy="248922"/>
            <a:chOff x="4469316" y="1236218"/>
            <a:chExt cx="360570" cy="400390"/>
          </a:xfrm>
        </p:grpSpPr>
        <p:sp>
          <p:nvSpPr>
            <p:cNvPr id="275" name="Google Shape;275;p24"/>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4"/>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24"/>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4"/>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4"/>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4"/>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4"/>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2" name="Google Shape;282;p24"/>
          <p:cNvGrpSpPr/>
          <p:nvPr/>
        </p:nvGrpSpPr>
        <p:grpSpPr>
          <a:xfrm>
            <a:off x="2859100" y="658076"/>
            <a:ext cx="1390125" cy="1117724"/>
            <a:chOff x="2859100" y="658076"/>
            <a:chExt cx="1390125" cy="1117724"/>
          </a:xfrm>
        </p:grpSpPr>
        <p:pic>
          <p:nvPicPr>
            <p:cNvPr id="283" name="Google Shape;283;p24"/>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284" name="Google Shape;284;p24"/>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1 -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pic>
        <p:nvPicPr>
          <p:cNvPr id="290" name="Google Shape;290;p25"/>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291" name="Google Shape;291;p25"/>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Resolución </a:t>
            </a:r>
            <a:endParaRPr b="1" sz="2100">
              <a:solidFill>
                <a:schemeClr val="accent2"/>
              </a:solidFill>
              <a:latin typeface="Ubuntu"/>
              <a:ea typeface="Ubuntu"/>
              <a:cs typeface="Ubuntu"/>
              <a:sym typeface="Ubuntu"/>
            </a:endParaRPr>
          </a:p>
          <a:p>
            <a:pPr indent="0" lvl="0" marL="0" rtl="0" algn="r">
              <a:spcBef>
                <a:spcPts val="0"/>
              </a:spcBef>
              <a:spcAft>
                <a:spcPts val="0"/>
              </a:spcAft>
              <a:buNone/>
            </a:pPr>
            <a:r>
              <a:rPr b="1" lang="en" sz="2100">
                <a:solidFill>
                  <a:schemeClr val="accent2"/>
                </a:solidFill>
                <a:latin typeface="Ubuntu"/>
                <a:ea typeface="Ubuntu"/>
                <a:cs typeface="Ubuntu"/>
                <a:sym typeface="Ubuntu"/>
              </a:rPr>
              <a:t>de problemas</a:t>
            </a:r>
            <a:endParaRPr b="1" sz="2100">
              <a:solidFill>
                <a:schemeClr val="accent2"/>
              </a:solidFill>
              <a:latin typeface="Ubuntu"/>
              <a:ea typeface="Ubuntu"/>
              <a:cs typeface="Ubuntu"/>
              <a:sym typeface="Ubuntu"/>
            </a:endParaRPr>
          </a:p>
        </p:txBody>
      </p:sp>
      <p:sp>
        <p:nvSpPr>
          <p:cNvPr id="292" name="Google Shape;292;p25"/>
          <p:cNvSpPr/>
          <p:nvPr/>
        </p:nvSpPr>
        <p:spPr>
          <a:xfrm>
            <a:off x="453250" y="1254525"/>
            <a:ext cx="8307000" cy="37167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2"/>
                </a:solidFill>
                <a:latin typeface="Ubuntu"/>
                <a:ea typeface="Ubuntu"/>
                <a:cs typeface="Ubuntu"/>
                <a:sym typeface="Ubuntu"/>
              </a:rPr>
              <a:t>Problema del día</a:t>
            </a:r>
            <a:endParaRPr b="1">
              <a:solidFill>
                <a:schemeClr val="accent2"/>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Trisha debía hacer los carteles para señalizar la distancia cada 1/4 de milla en una carrera de 2 millas. Ella marcó las distancias en decimales.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¿Qué números escribió Trisha en los carteles?</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293" name="Google Shape;293;p25"/>
          <p:cNvPicPr preferRelativeResize="0"/>
          <p:nvPr/>
        </p:nvPicPr>
        <p:blipFill>
          <a:blip r:embed="rId4">
            <a:alphaModFix/>
          </a:blip>
          <a:stretch>
            <a:fillRect/>
          </a:stretch>
        </p:blipFill>
        <p:spPr>
          <a:xfrm>
            <a:off x="5314925" y="492550"/>
            <a:ext cx="1249625" cy="1221275"/>
          </a:xfrm>
          <a:prstGeom prst="rect">
            <a:avLst/>
          </a:prstGeom>
          <a:noFill/>
          <a:ln>
            <a:noFill/>
          </a:ln>
        </p:spPr>
      </p:pic>
      <p:pic>
        <p:nvPicPr>
          <p:cNvPr id="294" name="Google Shape;294;p25"/>
          <p:cNvPicPr preferRelativeResize="0"/>
          <p:nvPr/>
        </p:nvPicPr>
        <p:blipFill>
          <a:blip r:embed="rId5">
            <a:alphaModFix/>
          </a:blip>
          <a:stretch>
            <a:fillRect/>
          </a:stretch>
        </p:blipFill>
        <p:spPr>
          <a:xfrm rot="-4958466">
            <a:off x="5091850" y="1237045"/>
            <a:ext cx="176914" cy="409624"/>
          </a:xfrm>
          <a:prstGeom prst="rect">
            <a:avLst/>
          </a:prstGeom>
          <a:noFill/>
          <a:ln>
            <a:noFill/>
          </a:ln>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1 -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pic>
        <p:nvPicPr>
          <p:cNvPr id="300" name="Google Shape;300;p26"/>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301" name="Google Shape;301;p2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Mi camino de razonamiento</a:t>
            </a:r>
            <a:endParaRPr b="1" sz="2100">
              <a:solidFill>
                <a:schemeClr val="accent2"/>
              </a:solidFill>
              <a:latin typeface="Ubuntu"/>
              <a:ea typeface="Ubuntu"/>
              <a:cs typeface="Ubuntu"/>
              <a:sym typeface="Ubuntu"/>
            </a:endParaRPr>
          </a:p>
        </p:txBody>
      </p:sp>
      <p:sp>
        <p:nvSpPr>
          <p:cNvPr id="302" name="Google Shape;302;p26"/>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la comparación de fracciones es...</a:t>
            </a:r>
            <a:endParaRPr b="1" sz="2000">
              <a:solidFill>
                <a:srgbClr val="FFFFFF"/>
              </a:solidFill>
              <a:latin typeface="Open Sans"/>
              <a:ea typeface="Open Sans"/>
              <a:cs typeface="Open Sans"/>
              <a:sym typeface="Open Sans"/>
            </a:endParaRPr>
          </a:p>
        </p:txBody>
      </p:sp>
      <p:sp>
        <p:nvSpPr>
          <p:cNvPr id="303" name="Google Shape;303;p26"/>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decimales es...</a:t>
            </a:r>
            <a:endParaRPr b="1" sz="2000">
              <a:solidFill>
                <a:srgbClr val="FFFFFF"/>
              </a:solidFill>
              <a:latin typeface="Open Sans"/>
              <a:ea typeface="Open Sans"/>
              <a:cs typeface="Open Sans"/>
              <a:sym typeface="Open Sans"/>
            </a:endParaRPr>
          </a:p>
        </p:txBody>
      </p:sp>
      <p:sp>
        <p:nvSpPr>
          <p:cNvPr id="304" name="Google Shape;304;p26"/>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cosa que aprendí es</a:t>
            </a:r>
            <a:r>
              <a:rPr b="1" lang="en" sz="1800">
                <a:solidFill>
                  <a:srgbClr val="FFFFFF"/>
                </a:solidFill>
                <a:latin typeface="Open Sans"/>
                <a:ea typeface="Open Sans"/>
                <a:cs typeface="Open Sans"/>
                <a:sym typeface="Open Sans"/>
              </a:rPr>
              <a:t> . . .</a:t>
            </a:r>
            <a:endParaRPr b="1" sz="1800">
              <a:solidFill>
                <a:srgbClr val="FFFFFF"/>
              </a:solidFill>
              <a:latin typeface="Open Sans"/>
              <a:ea typeface="Open Sans"/>
              <a:cs typeface="Open Sans"/>
              <a:sym typeface="Open Sans"/>
            </a:endParaRPr>
          </a:p>
        </p:txBody>
      </p:sp>
      <p:pic>
        <p:nvPicPr>
          <p:cNvPr id="305" name="Google Shape;305;p26"/>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306" name="Google Shape;306;p26"/>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sz="1800"/>
          </a:p>
        </p:txBody>
      </p:sp>
      <p:sp>
        <p:nvSpPr>
          <p:cNvPr id="307" name="Google Shape;307;p26"/>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r>
              <a:rPr b="1" lang="en" sz="1800">
                <a:solidFill>
                  <a:srgbClr val="FFFFFF"/>
                </a:solidFill>
                <a:latin typeface="Open Sans"/>
                <a:ea typeface="Open Sans"/>
                <a:cs typeface="Open Sans"/>
                <a:sym typeface="Open Sans"/>
              </a:rPr>
              <a:t>.</a:t>
            </a:r>
            <a:endParaRPr b="1" sz="1800">
              <a:solidFill>
                <a:srgbClr val="FFFFFF"/>
              </a:solidFill>
              <a:latin typeface="Open Sans"/>
              <a:ea typeface="Open Sans"/>
              <a:cs typeface="Open Sans"/>
              <a:sym typeface="Open Sans"/>
            </a:endParaRPr>
          </a:p>
        </p:txBody>
      </p:sp>
      <p:sp>
        <p:nvSpPr>
          <p:cNvPr id="308" name="Google Shape;308;p26"/>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309" name="Google Shape;309;p26"/>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pregunta que tengo es</a:t>
            </a:r>
            <a:r>
              <a:rPr b="1" lang="en" sz="1800">
                <a:solidFill>
                  <a:srgbClr val="FFFFFF"/>
                </a:solidFill>
                <a:latin typeface="Open Sans"/>
                <a:ea typeface="Open Sans"/>
                <a:cs typeface="Open Sans"/>
                <a:sym typeface="Open Sans"/>
              </a:rPr>
              <a:t> . . .</a:t>
            </a:r>
            <a:endParaRPr b="1" sz="1800">
              <a:solidFill>
                <a:srgbClr val="FFFFFF"/>
              </a:solidFill>
              <a:latin typeface="Open Sans"/>
              <a:ea typeface="Open Sans"/>
              <a:cs typeface="Open Sans"/>
              <a:sym typeface="Open Sans"/>
            </a:endParaRPr>
          </a:p>
        </p:txBody>
      </p:sp>
      <p:sp>
        <p:nvSpPr>
          <p:cNvPr id="310" name="Google Shape;310;p26"/>
          <p:cNvSpPr/>
          <p:nvPr/>
        </p:nvSpPr>
        <p:spPr>
          <a:xfrm>
            <a:off x="1176750" y="17740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311" name="Google Shape;311;p26"/>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312" name="Google Shape;312;p26"/>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313" name="Google Shape;313;p26"/>
          <p:cNvSpPr/>
          <p:nvPr/>
        </p:nvSpPr>
        <p:spPr>
          <a:xfrm>
            <a:off x="1945750" y="977775"/>
            <a:ext cx="3995700" cy="1041900"/>
          </a:xfrm>
          <a:prstGeom prst="roundRect">
            <a:avLst>
              <a:gd fmla="val 16667" name="adj"/>
            </a:avLst>
          </a:pr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rgbClr val="FFFFFF"/>
                </a:solidFill>
                <a:latin typeface="Open Sans"/>
                <a:ea typeface="Open Sans"/>
                <a:cs typeface="Open Sans"/>
                <a:sym typeface="Open Sans"/>
              </a:rPr>
              <a:t>Tema: Comparación de fracciones y decimales en una recta numérica</a:t>
            </a:r>
            <a:endParaRPr sz="1300"/>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1 -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pic>
        <p:nvPicPr>
          <p:cNvPr id="319" name="Google Shape;319;p27"/>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320" name="Google Shape;320;p2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Charla de rompecabezas</a:t>
            </a:r>
            <a:endParaRPr b="1" sz="2100">
              <a:solidFill>
                <a:schemeClr val="accent2"/>
              </a:solidFill>
              <a:latin typeface="Ubuntu"/>
              <a:ea typeface="Ubuntu"/>
              <a:cs typeface="Ubuntu"/>
              <a:sym typeface="Ubuntu"/>
            </a:endParaRPr>
          </a:p>
        </p:txBody>
      </p:sp>
      <p:pic>
        <p:nvPicPr>
          <p:cNvPr descr="E:\Новая папка (3)\вспомогательные\graphicriver-13574762-site2max-powerpoint\MockUp\mockup_png\Computer_4.png" id="321" name="Google Shape;321;p27"/>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322" name="Google Shape;322;p27"/>
          <p:cNvGrpSpPr/>
          <p:nvPr/>
        </p:nvGrpSpPr>
        <p:grpSpPr>
          <a:xfrm>
            <a:off x="1590104" y="4057131"/>
            <a:ext cx="173012" cy="169916"/>
            <a:chOff x="8586628" y="1443880"/>
            <a:chExt cx="281458" cy="281458"/>
          </a:xfrm>
        </p:grpSpPr>
        <p:sp>
          <p:nvSpPr>
            <p:cNvPr id="323" name="Google Shape;323;p27"/>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7"/>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7"/>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7"/>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7"/>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7"/>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7"/>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7"/>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7"/>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2" name="Google Shape;332;p27"/>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Comparación de fracciones y decimales en una recta numérica</a:t>
            </a:r>
            <a:endParaRPr sz="1800">
              <a:solidFill>
                <a:schemeClr val="dk1"/>
              </a:solidFill>
              <a:latin typeface="Open Sans"/>
              <a:ea typeface="Open Sans"/>
              <a:cs typeface="Open Sans"/>
              <a:sym typeface="Open Sans"/>
            </a:endParaRPr>
          </a:p>
        </p:txBody>
      </p:sp>
      <p:sp>
        <p:nvSpPr>
          <p:cNvPr id="333" name="Google Shape;333;p27"/>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Fraction Decimal Trap &gt; </a:t>
            </a:r>
            <a:r>
              <a:rPr lang="en" sz="1800">
                <a:solidFill>
                  <a:schemeClr val="dk1"/>
                </a:solidFill>
                <a:latin typeface="Open Sans"/>
                <a:ea typeface="Open Sans"/>
                <a:cs typeface="Open Sans"/>
                <a:sym typeface="Open Sans"/>
              </a:rPr>
              <a:t>Nivel </a:t>
            </a:r>
            <a:r>
              <a:rPr lang="en" sz="1800">
                <a:solidFill>
                  <a:schemeClr val="dk1"/>
                </a:solidFill>
                <a:latin typeface="Open Sans"/>
                <a:ea typeface="Open Sans"/>
                <a:cs typeface="Open Sans"/>
                <a:sym typeface="Open Sans"/>
              </a:rPr>
              <a:t>1</a:t>
            </a:r>
            <a:endParaRPr sz="2000">
              <a:solidFill>
                <a:schemeClr val="dk1"/>
              </a:solidFill>
              <a:latin typeface="Open Sans"/>
              <a:ea typeface="Open Sans"/>
              <a:cs typeface="Open Sans"/>
              <a:sym typeface="Open Sans"/>
            </a:endParaRPr>
          </a:p>
        </p:txBody>
      </p:sp>
      <p:sp>
        <p:nvSpPr>
          <p:cNvPr id="334" name="Google Shape;334;p27"/>
          <p:cNvSpPr txBox="1"/>
          <p:nvPr/>
        </p:nvSpPr>
        <p:spPr>
          <a:xfrm>
            <a:off x="1754419" y="3957425"/>
            <a:ext cx="1940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335" name="Google Shape;335;p27"/>
          <p:cNvGrpSpPr/>
          <p:nvPr/>
        </p:nvGrpSpPr>
        <p:grpSpPr>
          <a:xfrm>
            <a:off x="7709843" y="3629462"/>
            <a:ext cx="1138164" cy="1468500"/>
            <a:chOff x="7633097" y="3255132"/>
            <a:chExt cx="1510904" cy="1870224"/>
          </a:xfrm>
        </p:grpSpPr>
        <p:pic>
          <p:nvPicPr>
            <p:cNvPr id="336" name="Google Shape;336;p27"/>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337" name="Google Shape;337;p27"/>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338" name="Google Shape;338;p27">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7"/>
          <p:cNvSpPr txBox="1"/>
          <p:nvPr/>
        </p:nvSpPr>
        <p:spPr>
          <a:xfrm>
            <a:off x="4413313" y="1192838"/>
            <a:ext cx="4518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endParaRPr b="1" sz="1600">
              <a:solidFill>
                <a:schemeClr val="accent2"/>
              </a:solidFill>
              <a:latin typeface="Ubuntu"/>
              <a:ea typeface="Ubuntu"/>
              <a:cs typeface="Ubuntu"/>
              <a:sym typeface="Ubuntu"/>
            </a:endParaRPr>
          </a:p>
        </p:txBody>
      </p:sp>
      <p:sp>
        <p:nvSpPr>
          <p:cNvPr id="340" name="Google Shape;340;p27"/>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1" name="Google Shape;341;p27"/>
          <p:cNvGrpSpPr/>
          <p:nvPr/>
        </p:nvGrpSpPr>
        <p:grpSpPr>
          <a:xfrm>
            <a:off x="4509208" y="1330103"/>
            <a:ext cx="227520" cy="248922"/>
            <a:chOff x="4469316" y="1236218"/>
            <a:chExt cx="360570" cy="400390"/>
          </a:xfrm>
        </p:grpSpPr>
        <p:sp>
          <p:nvSpPr>
            <p:cNvPr id="342" name="Google Shape;342;p27"/>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27"/>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27"/>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27"/>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27"/>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27"/>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7"/>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49" name="Google Shape;349;p27"/>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350" name="Google Shape;350;p27"/>
          <p:cNvGrpSpPr/>
          <p:nvPr/>
        </p:nvGrpSpPr>
        <p:grpSpPr>
          <a:xfrm>
            <a:off x="2859100" y="658076"/>
            <a:ext cx="1390125" cy="1117724"/>
            <a:chOff x="2859100" y="658076"/>
            <a:chExt cx="1390125" cy="1117724"/>
          </a:xfrm>
        </p:grpSpPr>
        <p:pic>
          <p:nvPicPr>
            <p:cNvPr id="351" name="Google Shape;351;p27"/>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352" name="Google Shape;352;p27"/>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1 -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pic>
        <p:nvPicPr>
          <p:cNvPr id="358" name="Google Shape;358;p28"/>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359" name="Google Shape;359;p28"/>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Resolución </a:t>
            </a:r>
            <a:endParaRPr b="1" sz="2100">
              <a:solidFill>
                <a:schemeClr val="accent2"/>
              </a:solidFill>
              <a:latin typeface="Ubuntu"/>
              <a:ea typeface="Ubuntu"/>
              <a:cs typeface="Ubuntu"/>
              <a:sym typeface="Ubuntu"/>
            </a:endParaRPr>
          </a:p>
          <a:p>
            <a:pPr indent="0" lvl="0" marL="0" rtl="0" algn="r">
              <a:spcBef>
                <a:spcPts val="0"/>
              </a:spcBef>
              <a:spcAft>
                <a:spcPts val="0"/>
              </a:spcAft>
              <a:buNone/>
            </a:pPr>
            <a:r>
              <a:rPr b="1" lang="en" sz="2100">
                <a:solidFill>
                  <a:schemeClr val="accent2"/>
                </a:solidFill>
                <a:latin typeface="Ubuntu"/>
                <a:ea typeface="Ubuntu"/>
                <a:cs typeface="Ubuntu"/>
                <a:sym typeface="Ubuntu"/>
              </a:rPr>
              <a:t>de problemas</a:t>
            </a:r>
            <a:endParaRPr b="1" sz="2100">
              <a:solidFill>
                <a:schemeClr val="accent2"/>
              </a:solidFill>
              <a:latin typeface="Ubuntu"/>
              <a:ea typeface="Ubuntu"/>
              <a:cs typeface="Ubuntu"/>
              <a:sym typeface="Ubuntu"/>
            </a:endParaRPr>
          </a:p>
        </p:txBody>
      </p:sp>
      <p:sp>
        <p:nvSpPr>
          <p:cNvPr id="360" name="Google Shape;360;p28"/>
          <p:cNvSpPr/>
          <p:nvPr/>
        </p:nvSpPr>
        <p:spPr>
          <a:xfrm>
            <a:off x="453250" y="1254525"/>
            <a:ext cx="8307000" cy="37167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2"/>
                </a:solidFill>
                <a:latin typeface="Ubuntu"/>
                <a:ea typeface="Ubuntu"/>
                <a:cs typeface="Ubuntu"/>
                <a:sym typeface="Ubuntu"/>
              </a:rPr>
              <a:t>Problema del día</a:t>
            </a:r>
            <a:endParaRPr b="1">
              <a:solidFill>
                <a:schemeClr val="accent2"/>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El entrenador de Trisha le dio esta recta numérica para que anotara las distancias para la primera milla. Marca y nombra las distancias cada cuarto de milla que se muestran en sus carteles. En caso necesario, puedes dibujar la recta numérica más grande.</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361" name="Google Shape;361;p28"/>
          <p:cNvPicPr preferRelativeResize="0"/>
          <p:nvPr/>
        </p:nvPicPr>
        <p:blipFill>
          <a:blip r:embed="rId4">
            <a:alphaModFix/>
          </a:blip>
          <a:stretch>
            <a:fillRect/>
          </a:stretch>
        </p:blipFill>
        <p:spPr>
          <a:xfrm>
            <a:off x="5314925" y="492550"/>
            <a:ext cx="1249625" cy="1221275"/>
          </a:xfrm>
          <a:prstGeom prst="rect">
            <a:avLst/>
          </a:prstGeom>
          <a:noFill/>
          <a:ln>
            <a:noFill/>
          </a:ln>
        </p:spPr>
      </p:pic>
      <p:pic>
        <p:nvPicPr>
          <p:cNvPr id="362" name="Google Shape;362;p28"/>
          <p:cNvPicPr preferRelativeResize="0"/>
          <p:nvPr/>
        </p:nvPicPr>
        <p:blipFill>
          <a:blip r:embed="rId5">
            <a:alphaModFix/>
          </a:blip>
          <a:stretch>
            <a:fillRect/>
          </a:stretch>
        </p:blipFill>
        <p:spPr>
          <a:xfrm rot="-4958466">
            <a:off x="5091850" y="1237045"/>
            <a:ext cx="176914" cy="409624"/>
          </a:xfrm>
          <a:prstGeom prst="rect">
            <a:avLst/>
          </a:prstGeom>
          <a:noFill/>
          <a:ln>
            <a:noFill/>
          </a:ln>
        </p:spPr>
      </p:pic>
      <p:pic>
        <p:nvPicPr>
          <p:cNvPr id="363" name="Google Shape;363;p28"/>
          <p:cNvPicPr preferRelativeResize="0"/>
          <p:nvPr/>
        </p:nvPicPr>
        <p:blipFill>
          <a:blip r:embed="rId6">
            <a:alphaModFix/>
          </a:blip>
          <a:stretch>
            <a:fillRect/>
          </a:stretch>
        </p:blipFill>
        <p:spPr>
          <a:xfrm>
            <a:off x="1958450" y="4027188"/>
            <a:ext cx="5124450" cy="866775"/>
          </a:xfrm>
          <a:prstGeom prst="rect">
            <a:avLst/>
          </a:prstGeom>
          <a:noFill/>
          <a:ln cap="flat" cmpd="sng" w="9525">
            <a:solidFill>
              <a:schemeClr val="lt2"/>
            </a:solidFill>
            <a:prstDash val="solid"/>
            <a:round/>
            <a:headEnd len="sm" w="sm" type="none"/>
            <a:tailEnd len="sm" w="sm" type="none"/>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67" name="Shape 367"/>
        <p:cNvGrpSpPr/>
        <p:nvPr/>
      </p:nvGrpSpPr>
      <p:grpSpPr>
        <a:xfrm>
          <a:off x="0" y="0"/>
          <a:ext cx="0" cy="0"/>
          <a:chOff x="0" y="0"/>
          <a:chExt cx="0" cy="0"/>
        </a:xfrm>
      </p:grpSpPr>
      <p:sp>
        <p:nvSpPr>
          <p:cNvPr id="368" name="Google Shape;368;p29"/>
          <p:cNvSpPr/>
          <p:nvPr/>
        </p:nvSpPr>
        <p:spPr>
          <a:xfrm>
            <a:off x="4522841" y="1919164"/>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9" name="Google Shape;369;p29"/>
          <p:cNvSpPr txBox="1"/>
          <p:nvPr>
            <p:ph idx="1" type="body"/>
          </p:nvPr>
        </p:nvSpPr>
        <p:spPr>
          <a:xfrm>
            <a:off x="4883999" y="1920825"/>
            <a:ext cx="19137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Módulo</a:t>
            </a:r>
            <a:r>
              <a:rPr lang="en" sz="2400">
                <a:solidFill>
                  <a:schemeClr val="dk1"/>
                </a:solidFill>
                <a:latin typeface="Ubuntu Medium"/>
                <a:ea typeface="Ubuntu Medium"/>
                <a:cs typeface="Ubuntu Medium"/>
                <a:sym typeface="Ubuntu Medium"/>
              </a:rPr>
              <a:t> 2</a:t>
            </a:r>
            <a:endParaRPr sz="2400">
              <a:solidFill>
                <a:schemeClr val="dk1"/>
              </a:solidFill>
              <a:latin typeface="Ubuntu Medium"/>
              <a:ea typeface="Ubuntu Medium"/>
              <a:cs typeface="Ubuntu Medium"/>
              <a:sym typeface="Ubuntu Medium"/>
            </a:endParaRPr>
          </a:p>
        </p:txBody>
      </p:sp>
      <p:pic>
        <p:nvPicPr>
          <p:cNvPr id="370" name="Google Shape;370;p29"/>
          <p:cNvPicPr preferRelativeResize="0"/>
          <p:nvPr>
            <p:ph idx="2" type="pic"/>
          </p:nvPr>
        </p:nvPicPr>
        <p:blipFill rotWithShape="1">
          <a:blip r:embed="rId3">
            <a:alphaModFix/>
          </a:blip>
          <a:srcRect b="835" l="0" r="0" t="826"/>
          <a:stretch/>
        </p:blipFill>
        <p:spPr>
          <a:xfrm>
            <a:off x="2148825" y="905725"/>
            <a:ext cx="2679300" cy="2634900"/>
          </a:xfrm>
          <a:prstGeom prst="ellipse">
            <a:avLst/>
          </a:prstGeom>
          <a:noFill/>
          <a:ln>
            <a:noFill/>
          </a:ln>
          <a:effectLst>
            <a:outerShdw blurRad="177800" rotWithShape="0" algn="ctr" dir="5400000" dist="50800">
              <a:srgbClr val="000000">
                <a:alpha val="14000"/>
              </a:srgbClr>
            </a:outerShdw>
          </a:effectLst>
        </p:spPr>
      </p:pic>
      <p:sp>
        <p:nvSpPr>
          <p:cNvPr id="371" name="Google Shape;371;p29"/>
          <p:cNvSpPr txBox="1"/>
          <p:nvPr/>
        </p:nvSpPr>
        <p:spPr>
          <a:xfrm>
            <a:off x="714325" y="4036600"/>
            <a:ext cx="7715400" cy="646500"/>
          </a:xfrm>
          <a:prstGeom prst="rect">
            <a:avLst/>
          </a:prstGeom>
          <a:solidFill>
            <a:schemeClr val="accent3"/>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¡No puedo esperar a ver lo que hacemos!</a:t>
            </a:r>
            <a:endParaRPr sz="3000">
              <a:solidFill>
                <a:schemeClr val="lt2"/>
              </a:solidFill>
              <a:latin typeface="Ubuntu Medium"/>
              <a:ea typeface="Ubuntu Medium"/>
              <a:cs typeface="Ubuntu Medium"/>
              <a:sym typeface="Ubuntu Medium"/>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75" name="Shape 375"/>
        <p:cNvGrpSpPr/>
        <p:nvPr/>
      </p:nvGrpSpPr>
      <p:grpSpPr>
        <a:xfrm>
          <a:off x="0" y="0"/>
          <a:ext cx="0" cy="0"/>
          <a:chOff x="0" y="0"/>
          <a:chExt cx="0" cy="0"/>
        </a:xfrm>
      </p:grpSpPr>
      <p:sp>
        <p:nvSpPr>
          <p:cNvPr id="376" name="Google Shape;376;p3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377" name="Google Shape;377;p3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Mi camino de razonamiento</a:t>
            </a:r>
            <a:endParaRPr b="1" sz="2100">
              <a:solidFill>
                <a:schemeClr val="accent3"/>
              </a:solidFill>
              <a:latin typeface="Ubuntu"/>
              <a:ea typeface="Ubuntu"/>
              <a:cs typeface="Ubuntu"/>
              <a:sym typeface="Ubuntu"/>
            </a:endParaRPr>
          </a:p>
        </p:txBody>
      </p:sp>
      <p:pic>
        <p:nvPicPr>
          <p:cNvPr id="378" name="Google Shape;378;p30"/>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379" name="Google Shape;379;p30"/>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sumar fracciones es...</a:t>
            </a:r>
            <a:endParaRPr b="1" sz="2000">
              <a:solidFill>
                <a:srgbClr val="FFFFFF"/>
              </a:solidFill>
              <a:latin typeface="Open Sans"/>
              <a:ea typeface="Open Sans"/>
              <a:cs typeface="Open Sans"/>
              <a:sym typeface="Open Sans"/>
            </a:endParaRPr>
          </a:p>
        </p:txBody>
      </p:sp>
      <p:sp>
        <p:nvSpPr>
          <p:cNvPr id="380" name="Google Shape;380;p30"/>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restar fracciones es...</a:t>
            </a:r>
            <a:endParaRPr b="1" sz="2000">
              <a:solidFill>
                <a:srgbClr val="FFFFFF"/>
              </a:solidFill>
              <a:latin typeface="Open Sans"/>
              <a:ea typeface="Open Sans"/>
              <a:cs typeface="Open Sans"/>
              <a:sym typeface="Open Sans"/>
            </a:endParaRPr>
          </a:p>
        </p:txBody>
      </p:sp>
      <p:sp>
        <p:nvSpPr>
          <p:cNvPr id="381" name="Google Shape;381;p30"/>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cosa que aprendí es</a:t>
            </a:r>
            <a:r>
              <a:rPr b="1" lang="en" sz="1800">
                <a:solidFill>
                  <a:srgbClr val="FFFFFF"/>
                </a:solidFill>
                <a:latin typeface="Open Sans"/>
                <a:ea typeface="Open Sans"/>
                <a:cs typeface="Open Sans"/>
                <a:sym typeface="Open Sans"/>
              </a:rPr>
              <a:t> . . .</a:t>
            </a:r>
            <a:endParaRPr b="1" sz="1800">
              <a:solidFill>
                <a:srgbClr val="FFFFFF"/>
              </a:solidFill>
              <a:latin typeface="Open Sans"/>
              <a:ea typeface="Open Sans"/>
              <a:cs typeface="Open Sans"/>
              <a:sym typeface="Open Sans"/>
            </a:endParaRPr>
          </a:p>
        </p:txBody>
      </p:sp>
      <p:pic>
        <p:nvPicPr>
          <p:cNvPr id="382" name="Google Shape;382;p30"/>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383" name="Google Shape;383;p30"/>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sz="1200"/>
          </a:p>
        </p:txBody>
      </p:sp>
      <p:sp>
        <p:nvSpPr>
          <p:cNvPr id="384" name="Google Shape;384;p30"/>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r>
              <a:rPr b="1" lang="en" sz="1800">
                <a:solidFill>
                  <a:srgbClr val="FFFFFF"/>
                </a:solidFill>
                <a:latin typeface="Open Sans"/>
                <a:ea typeface="Open Sans"/>
                <a:cs typeface="Open Sans"/>
                <a:sym typeface="Open Sans"/>
              </a:rPr>
              <a:t>.</a:t>
            </a:r>
            <a:endParaRPr b="1" sz="1800">
              <a:solidFill>
                <a:srgbClr val="FFFFFF"/>
              </a:solidFill>
              <a:latin typeface="Open Sans"/>
              <a:ea typeface="Open Sans"/>
              <a:cs typeface="Open Sans"/>
              <a:sym typeface="Open Sans"/>
            </a:endParaRPr>
          </a:p>
        </p:txBody>
      </p:sp>
      <p:sp>
        <p:nvSpPr>
          <p:cNvPr id="385" name="Google Shape;385;p30"/>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386" name="Google Shape;386;p30"/>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pregunta que tengo es</a:t>
            </a:r>
            <a:r>
              <a:rPr b="1" lang="en" sz="1800">
                <a:solidFill>
                  <a:srgbClr val="FFFFFF"/>
                </a:solidFill>
                <a:latin typeface="Open Sans"/>
                <a:ea typeface="Open Sans"/>
                <a:cs typeface="Open Sans"/>
                <a:sym typeface="Open Sans"/>
              </a:rPr>
              <a:t> . . .</a:t>
            </a:r>
            <a:endParaRPr b="1" sz="1800">
              <a:solidFill>
                <a:srgbClr val="FFFFFF"/>
              </a:solidFill>
              <a:latin typeface="Open Sans"/>
              <a:ea typeface="Open Sans"/>
              <a:cs typeface="Open Sans"/>
              <a:sym typeface="Open Sans"/>
            </a:endParaRPr>
          </a:p>
        </p:txBody>
      </p:sp>
      <p:sp>
        <p:nvSpPr>
          <p:cNvPr id="387" name="Google Shape;387;p30"/>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388" name="Google Shape;388;p30"/>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389" name="Google Shape;389;p30"/>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390" name="Google Shape;390;p30"/>
          <p:cNvSpPr/>
          <p:nvPr/>
        </p:nvSpPr>
        <p:spPr>
          <a:xfrm>
            <a:off x="1940938" y="1311975"/>
            <a:ext cx="4044900" cy="6273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Tema: Sumar y restar fracciones con denominadores diferentes</a:t>
            </a:r>
            <a:endParaRPr b="1" sz="18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94" name="Shape 394"/>
        <p:cNvGrpSpPr/>
        <p:nvPr/>
      </p:nvGrpSpPr>
      <p:grpSpPr>
        <a:xfrm>
          <a:off x="0" y="0"/>
          <a:ext cx="0" cy="0"/>
          <a:chOff x="0" y="0"/>
          <a:chExt cx="0" cy="0"/>
        </a:xfrm>
      </p:grpSpPr>
      <p:sp>
        <p:nvSpPr>
          <p:cNvPr id="395" name="Google Shape;395;p3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396" name="Google Shape;396;p31"/>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Charla de rompecabezas</a:t>
            </a:r>
            <a:endParaRPr b="1" sz="2100">
              <a:solidFill>
                <a:schemeClr val="accent3"/>
              </a:solidFill>
              <a:latin typeface="Ubuntu"/>
              <a:ea typeface="Ubuntu"/>
              <a:cs typeface="Ubuntu"/>
              <a:sym typeface="Ubuntu"/>
            </a:endParaRPr>
          </a:p>
        </p:txBody>
      </p:sp>
      <p:pic>
        <p:nvPicPr>
          <p:cNvPr id="397" name="Google Shape;397;p31"/>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398" name="Google Shape;398;p31"/>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399" name="Google Shape;399;p31"/>
          <p:cNvGrpSpPr/>
          <p:nvPr/>
        </p:nvGrpSpPr>
        <p:grpSpPr>
          <a:xfrm>
            <a:off x="1590104" y="4057131"/>
            <a:ext cx="173012" cy="169916"/>
            <a:chOff x="8586628" y="1443880"/>
            <a:chExt cx="281458" cy="281458"/>
          </a:xfrm>
        </p:grpSpPr>
        <p:sp>
          <p:nvSpPr>
            <p:cNvPr id="400" name="Google Shape;400;p31"/>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1"/>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1"/>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1"/>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9" name="Google Shape;409;p31"/>
          <p:cNvSpPr txBox="1"/>
          <p:nvPr/>
        </p:nvSpPr>
        <p:spPr>
          <a:xfrm>
            <a:off x="4447263" y="32402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Sumar y restar fracciones con denominadores diferentes</a:t>
            </a:r>
            <a:endParaRPr sz="1800">
              <a:solidFill>
                <a:schemeClr val="dk1"/>
              </a:solidFill>
              <a:latin typeface="Open Sans"/>
              <a:ea typeface="Open Sans"/>
              <a:cs typeface="Open Sans"/>
              <a:sym typeface="Open Sans"/>
            </a:endParaRPr>
          </a:p>
        </p:txBody>
      </p:sp>
      <p:sp>
        <p:nvSpPr>
          <p:cNvPr id="410" name="Google Shape;410;p31"/>
          <p:cNvSpPr txBox="1"/>
          <p:nvPr/>
        </p:nvSpPr>
        <p:spPr>
          <a:xfrm>
            <a:off x="4447275" y="2347325"/>
            <a:ext cx="459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Estimate Fractions on a Number Line &gt; Nivel 1</a:t>
            </a:r>
            <a:endParaRPr sz="2000">
              <a:solidFill>
                <a:schemeClr val="dk1"/>
              </a:solidFill>
              <a:latin typeface="Open Sans"/>
              <a:ea typeface="Open Sans"/>
              <a:cs typeface="Open Sans"/>
              <a:sym typeface="Open Sans"/>
            </a:endParaRPr>
          </a:p>
        </p:txBody>
      </p:sp>
      <p:sp>
        <p:nvSpPr>
          <p:cNvPr id="411" name="Google Shape;411;p31"/>
          <p:cNvSpPr txBox="1"/>
          <p:nvPr/>
        </p:nvSpPr>
        <p:spPr>
          <a:xfrm>
            <a:off x="1754425" y="3957425"/>
            <a:ext cx="1988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412" name="Google Shape;412;p31"/>
          <p:cNvGrpSpPr/>
          <p:nvPr/>
        </p:nvGrpSpPr>
        <p:grpSpPr>
          <a:xfrm>
            <a:off x="7709843" y="3629462"/>
            <a:ext cx="1138164" cy="1468500"/>
            <a:chOff x="7633097" y="3255132"/>
            <a:chExt cx="1510904" cy="1870224"/>
          </a:xfrm>
        </p:grpSpPr>
        <p:pic>
          <p:nvPicPr>
            <p:cNvPr id="413" name="Google Shape;413;p31"/>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414" name="Google Shape;414;p31"/>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415" name="Google Shape;415;p31">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txBox="1"/>
          <p:nvPr/>
        </p:nvSpPr>
        <p:spPr>
          <a:xfrm>
            <a:off x="4413313" y="1192838"/>
            <a:ext cx="4518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endParaRPr b="1" sz="1600">
              <a:solidFill>
                <a:schemeClr val="accent2"/>
              </a:solidFill>
              <a:latin typeface="Ubuntu"/>
              <a:ea typeface="Ubuntu"/>
              <a:cs typeface="Ubuntu"/>
              <a:sym typeface="Ubuntu"/>
            </a:endParaRPr>
          </a:p>
        </p:txBody>
      </p:sp>
      <p:sp>
        <p:nvSpPr>
          <p:cNvPr id="417" name="Google Shape;417;p31"/>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8" name="Google Shape;418;p31"/>
          <p:cNvGrpSpPr/>
          <p:nvPr/>
        </p:nvGrpSpPr>
        <p:grpSpPr>
          <a:xfrm>
            <a:off x="4509208" y="1330103"/>
            <a:ext cx="227520" cy="248922"/>
            <a:chOff x="4469316" y="1236218"/>
            <a:chExt cx="360570" cy="400390"/>
          </a:xfrm>
        </p:grpSpPr>
        <p:sp>
          <p:nvSpPr>
            <p:cNvPr id="419" name="Google Shape;419;p31"/>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31"/>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31"/>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31"/>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31"/>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31"/>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31"/>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26" name="Google Shape;426;p31"/>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427" name="Google Shape;427;p31"/>
          <p:cNvGrpSpPr/>
          <p:nvPr/>
        </p:nvGrpSpPr>
        <p:grpSpPr>
          <a:xfrm>
            <a:off x="2859100" y="658076"/>
            <a:ext cx="1390125" cy="1117724"/>
            <a:chOff x="2859100" y="658076"/>
            <a:chExt cx="1390125" cy="1117724"/>
          </a:xfrm>
        </p:grpSpPr>
        <p:pic>
          <p:nvPicPr>
            <p:cNvPr id="428" name="Google Shape;428;p31"/>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429" name="Google Shape;429;p31"/>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33" name="Shape 433"/>
        <p:cNvGrpSpPr/>
        <p:nvPr/>
      </p:nvGrpSpPr>
      <p:grpSpPr>
        <a:xfrm>
          <a:off x="0" y="0"/>
          <a:ext cx="0" cy="0"/>
          <a:chOff x="0" y="0"/>
          <a:chExt cx="0" cy="0"/>
        </a:xfrm>
      </p:grpSpPr>
      <p:sp>
        <p:nvSpPr>
          <p:cNvPr id="434" name="Google Shape;434;p32"/>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435" name="Google Shape;435;p32"/>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Resolución </a:t>
            </a:r>
            <a:endParaRPr b="1" sz="2100">
              <a:solidFill>
                <a:schemeClr val="accent3"/>
              </a:solidFill>
              <a:latin typeface="Ubuntu"/>
              <a:ea typeface="Ubuntu"/>
              <a:cs typeface="Ubuntu"/>
              <a:sym typeface="Ubuntu"/>
            </a:endParaRPr>
          </a:p>
          <a:p>
            <a:pPr indent="0" lvl="0" marL="0" rtl="0" algn="r">
              <a:spcBef>
                <a:spcPts val="0"/>
              </a:spcBef>
              <a:spcAft>
                <a:spcPts val="0"/>
              </a:spcAft>
              <a:buNone/>
            </a:pPr>
            <a:r>
              <a:rPr b="1" lang="en" sz="2100">
                <a:solidFill>
                  <a:schemeClr val="accent3"/>
                </a:solidFill>
                <a:latin typeface="Ubuntu"/>
                <a:ea typeface="Ubuntu"/>
                <a:cs typeface="Ubuntu"/>
                <a:sym typeface="Ubuntu"/>
              </a:rPr>
              <a:t>de problemas</a:t>
            </a:r>
            <a:endParaRPr b="1" sz="2100">
              <a:solidFill>
                <a:schemeClr val="accent3"/>
              </a:solidFill>
              <a:latin typeface="Ubuntu"/>
              <a:ea typeface="Ubuntu"/>
              <a:cs typeface="Ubuntu"/>
              <a:sym typeface="Ubuntu"/>
            </a:endParaRPr>
          </a:p>
        </p:txBody>
      </p:sp>
      <p:pic>
        <p:nvPicPr>
          <p:cNvPr id="436" name="Google Shape;436;p32"/>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437" name="Google Shape;437;p32"/>
          <p:cNvSpPr/>
          <p:nvPr/>
        </p:nvSpPr>
        <p:spPr>
          <a:xfrm>
            <a:off x="453250" y="1254525"/>
            <a:ext cx="8307000" cy="3716700"/>
          </a:xfrm>
          <a:prstGeom prst="roundRect">
            <a:avLst>
              <a:gd fmla="val 16667" name="adj"/>
            </a:avLst>
          </a:prstGeom>
          <a:solidFill>
            <a:srgbClr val="FFFFFE"/>
          </a:solidFill>
          <a:ln cap="flat" cmpd="sng" w="3810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3"/>
                </a:solidFill>
                <a:latin typeface="Ubuntu"/>
                <a:ea typeface="Ubuntu"/>
                <a:cs typeface="Ubuntu"/>
                <a:sym typeface="Ubuntu"/>
              </a:rPr>
              <a:t>Problema del día</a:t>
            </a:r>
            <a:endParaRPr b="1">
              <a:solidFill>
                <a:schemeClr val="accent3"/>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Dibuja una recta numérica. Coloque las siguientes fracciones: 3/6, 7/8, 11/12, 8/6, 1/8, 3/4, 25/12, 6/3, 6/12, 6/5, 3/5, y 14/8 en la recta numérica.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Selecciona tres de las fracciones que colocaste en la recta numérica y explica cómo has determinado dónde colocar estas fracciones. Desafíate a ti mismo.</a:t>
            </a:r>
            <a:endParaRPr sz="2300">
              <a:solidFill>
                <a:schemeClr val="dk1"/>
              </a:solidFill>
              <a:latin typeface="Ubuntu Medium"/>
              <a:ea typeface="Ubuntu Medium"/>
              <a:cs typeface="Ubuntu Medium"/>
              <a:sym typeface="Ubuntu Medium"/>
            </a:endParaRPr>
          </a:p>
        </p:txBody>
      </p:sp>
      <p:pic>
        <p:nvPicPr>
          <p:cNvPr id="438" name="Google Shape;438;p32"/>
          <p:cNvPicPr preferRelativeResize="0"/>
          <p:nvPr/>
        </p:nvPicPr>
        <p:blipFill rotWithShape="1">
          <a:blip r:embed="rId4">
            <a:alphaModFix/>
          </a:blip>
          <a:srcRect b="0" l="2821" r="2821" t="0"/>
          <a:stretch/>
        </p:blipFill>
        <p:spPr>
          <a:xfrm>
            <a:off x="5275325" y="571700"/>
            <a:ext cx="1197550" cy="1170375"/>
          </a:xfrm>
          <a:prstGeom prst="rect">
            <a:avLst/>
          </a:prstGeom>
          <a:noFill/>
          <a:ln>
            <a:noFill/>
          </a:ln>
        </p:spPr>
      </p:pic>
      <p:pic>
        <p:nvPicPr>
          <p:cNvPr id="439" name="Google Shape;439;p32"/>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43" name="Shape 443"/>
        <p:cNvGrpSpPr/>
        <p:nvPr/>
      </p:nvGrpSpPr>
      <p:grpSpPr>
        <a:xfrm>
          <a:off x="0" y="0"/>
          <a:ext cx="0" cy="0"/>
          <a:chOff x="0" y="0"/>
          <a:chExt cx="0" cy="0"/>
        </a:xfrm>
      </p:grpSpPr>
      <p:sp>
        <p:nvSpPr>
          <p:cNvPr id="444" name="Google Shape;444;p3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445" name="Google Shape;445;p3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Mi camino de razonamiento</a:t>
            </a:r>
            <a:endParaRPr b="1" sz="2100">
              <a:solidFill>
                <a:schemeClr val="accent3"/>
              </a:solidFill>
              <a:latin typeface="Ubuntu"/>
              <a:ea typeface="Ubuntu"/>
              <a:cs typeface="Ubuntu"/>
              <a:sym typeface="Ubuntu"/>
            </a:endParaRPr>
          </a:p>
        </p:txBody>
      </p:sp>
      <p:pic>
        <p:nvPicPr>
          <p:cNvPr id="446" name="Google Shape;446;p33"/>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447" name="Google Shape;447;p33"/>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448" name="Google Shape;448;p33"/>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cosa que aprendí es</a:t>
            </a:r>
            <a:r>
              <a:rPr b="1" lang="en" sz="1800">
                <a:solidFill>
                  <a:srgbClr val="FFFFFF"/>
                </a:solidFill>
                <a:latin typeface="Open Sans"/>
                <a:ea typeface="Open Sans"/>
                <a:cs typeface="Open Sans"/>
                <a:sym typeface="Open Sans"/>
              </a:rPr>
              <a:t> . . .</a:t>
            </a:r>
            <a:endParaRPr b="1" sz="1800">
              <a:solidFill>
                <a:srgbClr val="FFFFFF"/>
              </a:solidFill>
              <a:latin typeface="Open Sans"/>
              <a:ea typeface="Open Sans"/>
              <a:cs typeface="Open Sans"/>
              <a:sym typeface="Open Sans"/>
            </a:endParaRPr>
          </a:p>
        </p:txBody>
      </p:sp>
      <p:pic>
        <p:nvPicPr>
          <p:cNvPr id="449" name="Google Shape;449;p33"/>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450" name="Google Shape;450;p33"/>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sz="1800"/>
          </a:p>
        </p:txBody>
      </p:sp>
      <p:sp>
        <p:nvSpPr>
          <p:cNvPr id="451" name="Google Shape;451;p33"/>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r>
              <a:rPr b="1" lang="en" sz="1800">
                <a:solidFill>
                  <a:srgbClr val="FFFFFF"/>
                </a:solidFill>
                <a:latin typeface="Open Sans"/>
                <a:ea typeface="Open Sans"/>
                <a:cs typeface="Open Sans"/>
                <a:sym typeface="Open Sans"/>
              </a:rPr>
              <a:t>.</a:t>
            </a:r>
            <a:endParaRPr b="1" sz="1800">
              <a:solidFill>
                <a:srgbClr val="FFFFFF"/>
              </a:solidFill>
              <a:latin typeface="Open Sans"/>
              <a:ea typeface="Open Sans"/>
              <a:cs typeface="Open Sans"/>
              <a:sym typeface="Open Sans"/>
            </a:endParaRPr>
          </a:p>
        </p:txBody>
      </p:sp>
      <p:sp>
        <p:nvSpPr>
          <p:cNvPr id="452" name="Google Shape;452;p33"/>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453" name="Google Shape;453;p33"/>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pregunta que tengo es</a:t>
            </a:r>
            <a:r>
              <a:rPr b="1" lang="en" sz="1800">
                <a:solidFill>
                  <a:srgbClr val="FFFFFF"/>
                </a:solidFill>
                <a:latin typeface="Open Sans"/>
                <a:ea typeface="Open Sans"/>
                <a:cs typeface="Open Sans"/>
                <a:sym typeface="Open Sans"/>
              </a:rPr>
              <a:t> . . .</a:t>
            </a:r>
            <a:endParaRPr b="1" sz="1800">
              <a:solidFill>
                <a:srgbClr val="FFFFFF"/>
              </a:solidFill>
              <a:latin typeface="Open Sans"/>
              <a:ea typeface="Open Sans"/>
              <a:cs typeface="Open Sans"/>
              <a:sym typeface="Open Sans"/>
            </a:endParaRPr>
          </a:p>
        </p:txBody>
      </p:sp>
      <p:sp>
        <p:nvSpPr>
          <p:cNvPr id="454" name="Google Shape;454;p33"/>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455" name="Google Shape;455;p33"/>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456" name="Google Shape;456;p33"/>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457" name="Google Shape;457;p33"/>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sumar fracciones es</a:t>
            </a:r>
            <a:r>
              <a:rPr b="1" lang="en" sz="2000">
                <a:solidFill>
                  <a:srgbClr val="FFFFFF"/>
                </a:solidFill>
                <a:latin typeface="Open Sans"/>
                <a:ea typeface="Open Sans"/>
                <a:cs typeface="Open Sans"/>
                <a:sym typeface="Open Sans"/>
              </a:rPr>
              <a:t>…</a:t>
            </a:r>
            <a:endParaRPr b="1" sz="2000">
              <a:solidFill>
                <a:srgbClr val="FFFFFF"/>
              </a:solidFill>
              <a:latin typeface="Open Sans"/>
              <a:ea typeface="Open Sans"/>
              <a:cs typeface="Open Sans"/>
              <a:sym typeface="Open Sans"/>
            </a:endParaRPr>
          </a:p>
        </p:txBody>
      </p:sp>
      <p:sp>
        <p:nvSpPr>
          <p:cNvPr id="458" name="Google Shape;458;p33"/>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2"/>
                </a:solidFill>
                <a:latin typeface="Open Sans"/>
                <a:ea typeface="Open Sans"/>
                <a:cs typeface="Open Sans"/>
                <a:sym typeface="Open Sans"/>
              </a:rPr>
              <a:t>Lo que sé sobre restar fracciones es</a:t>
            </a:r>
            <a:r>
              <a:rPr b="1" lang="en" sz="2000">
                <a:solidFill>
                  <a:srgbClr val="FFFFFF"/>
                </a:solidFill>
                <a:latin typeface="Open Sans"/>
                <a:ea typeface="Open Sans"/>
                <a:cs typeface="Open Sans"/>
                <a:sym typeface="Open Sans"/>
              </a:rPr>
              <a:t>…</a:t>
            </a:r>
            <a:endParaRPr b="1" sz="2000">
              <a:solidFill>
                <a:srgbClr val="FFFFFF"/>
              </a:solidFill>
              <a:latin typeface="Open Sans"/>
              <a:ea typeface="Open Sans"/>
              <a:cs typeface="Open Sans"/>
              <a:sym typeface="Open Sans"/>
            </a:endParaRPr>
          </a:p>
        </p:txBody>
      </p:sp>
      <p:sp>
        <p:nvSpPr>
          <p:cNvPr id="459" name="Google Shape;459;p33"/>
          <p:cNvSpPr/>
          <p:nvPr/>
        </p:nvSpPr>
        <p:spPr>
          <a:xfrm>
            <a:off x="1940938" y="1311975"/>
            <a:ext cx="4044900" cy="6273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Tema: Sumar y restar fracciones con denominadores diferentes</a:t>
            </a:r>
            <a:endParaRPr b="1" sz="18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p:nvPr/>
        </p:nvSpPr>
        <p:spPr>
          <a:xfrm>
            <a:off x="4519741" y="1952589"/>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 name="Google Shape;93;p16"/>
          <p:cNvSpPr txBox="1"/>
          <p:nvPr>
            <p:ph idx="1" type="body"/>
          </p:nvPr>
        </p:nvSpPr>
        <p:spPr>
          <a:xfrm>
            <a:off x="4770618" y="1954141"/>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Módulo</a:t>
            </a:r>
            <a:r>
              <a:rPr lang="en" sz="2400">
                <a:solidFill>
                  <a:schemeClr val="dk1"/>
                </a:solidFill>
                <a:latin typeface="Ubuntu Medium"/>
                <a:ea typeface="Ubuntu Medium"/>
                <a:cs typeface="Ubuntu Medium"/>
                <a:sym typeface="Ubuntu Medium"/>
              </a:rPr>
              <a:t> 1</a:t>
            </a:r>
            <a:endParaRPr sz="2400">
              <a:solidFill>
                <a:schemeClr val="dk1"/>
              </a:solidFill>
              <a:latin typeface="Ubuntu Medium"/>
              <a:ea typeface="Ubuntu Medium"/>
              <a:cs typeface="Ubuntu Medium"/>
              <a:sym typeface="Ubuntu Medium"/>
            </a:endParaRPr>
          </a:p>
        </p:txBody>
      </p:sp>
      <p:pic>
        <p:nvPicPr>
          <p:cNvPr id="94" name="Google Shape;94;p16"/>
          <p:cNvPicPr preferRelativeResize="0"/>
          <p:nvPr>
            <p:ph idx="2" type="pic"/>
          </p:nvPr>
        </p:nvPicPr>
        <p:blipFill rotWithShape="1">
          <a:blip r:embed="rId3">
            <a:alphaModFix/>
          </a:blip>
          <a:srcRect b="961" l="0" r="0" t="951"/>
          <a:stretch/>
        </p:blipFill>
        <p:spPr>
          <a:xfrm>
            <a:off x="2158850" y="902150"/>
            <a:ext cx="2682900" cy="2631600"/>
          </a:xfrm>
          <a:prstGeom prst="ellipse">
            <a:avLst/>
          </a:prstGeom>
          <a:noFill/>
          <a:ln>
            <a:noFill/>
          </a:ln>
          <a:effectLst>
            <a:outerShdw blurRad="177800" rotWithShape="0" algn="ctr" dir="5400000" dist="50800">
              <a:srgbClr val="000000">
                <a:alpha val="14000"/>
              </a:srgbClr>
            </a:outerShdw>
          </a:effectLst>
        </p:spPr>
      </p:pic>
      <p:sp>
        <p:nvSpPr>
          <p:cNvPr id="95" name="Google Shape;95;p16"/>
          <p:cNvSpPr txBox="1"/>
          <p:nvPr/>
        </p:nvSpPr>
        <p:spPr>
          <a:xfrm>
            <a:off x="772650" y="4052550"/>
            <a:ext cx="7598700" cy="646500"/>
          </a:xfrm>
          <a:prstGeom prst="rect">
            <a:avLst/>
          </a:prstGeom>
          <a:solidFill>
            <a:schemeClr val="accent2"/>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¡Comencemos con la diversión!</a:t>
            </a:r>
            <a:endParaRPr sz="300">
              <a:solidFill>
                <a:schemeClr val="lt2"/>
              </a:solidFill>
            </a:endParaRP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63" name="Shape 463"/>
        <p:cNvGrpSpPr/>
        <p:nvPr/>
      </p:nvGrpSpPr>
      <p:grpSpPr>
        <a:xfrm>
          <a:off x="0" y="0"/>
          <a:ext cx="0" cy="0"/>
          <a:chOff x="0" y="0"/>
          <a:chExt cx="0" cy="0"/>
        </a:xfrm>
      </p:grpSpPr>
      <p:sp>
        <p:nvSpPr>
          <p:cNvPr id="464" name="Google Shape;464;p3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465" name="Google Shape;465;p34"/>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Charla de rompecabezas</a:t>
            </a:r>
            <a:endParaRPr b="1" sz="2100">
              <a:solidFill>
                <a:schemeClr val="accent3"/>
              </a:solidFill>
              <a:latin typeface="Ubuntu"/>
              <a:ea typeface="Ubuntu"/>
              <a:cs typeface="Ubuntu"/>
              <a:sym typeface="Ubuntu"/>
            </a:endParaRPr>
          </a:p>
        </p:txBody>
      </p:sp>
      <p:pic>
        <p:nvPicPr>
          <p:cNvPr id="466" name="Google Shape;466;p34"/>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467" name="Google Shape;467;p34"/>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468" name="Google Shape;468;p34"/>
          <p:cNvGrpSpPr/>
          <p:nvPr/>
        </p:nvGrpSpPr>
        <p:grpSpPr>
          <a:xfrm>
            <a:off x="1590104" y="4057131"/>
            <a:ext cx="173012" cy="169916"/>
            <a:chOff x="8586628" y="1443880"/>
            <a:chExt cx="281458" cy="281458"/>
          </a:xfrm>
        </p:grpSpPr>
        <p:sp>
          <p:nvSpPr>
            <p:cNvPr id="469" name="Google Shape;469;p34"/>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4"/>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4"/>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4"/>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4"/>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4"/>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4"/>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4"/>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4"/>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8" name="Google Shape;478;p34"/>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Sumar y restar fracciones con denominadores diferentes</a:t>
            </a:r>
            <a:endParaRPr sz="1800">
              <a:solidFill>
                <a:schemeClr val="dk1"/>
              </a:solidFill>
              <a:latin typeface="Open Sans"/>
              <a:ea typeface="Open Sans"/>
              <a:cs typeface="Open Sans"/>
              <a:sym typeface="Open Sans"/>
            </a:endParaRPr>
          </a:p>
        </p:txBody>
      </p:sp>
      <p:sp>
        <p:nvSpPr>
          <p:cNvPr id="479" name="Google Shape;479;p34"/>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Number Line Equivalence &gt; Nivel </a:t>
            </a:r>
            <a:r>
              <a:rPr lang="en" sz="1800">
                <a:solidFill>
                  <a:schemeClr val="dk1"/>
                </a:solidFill>
                <a:latin typeface="Open Sans"/>
                <a:ea typeface="Open Sans"/>
                <a:cs typeface="Open Sans"/>
                <a:sym typeface="Open Sans"/>
              </a:rPr>
              <a:t>1</a:t>
            </a:r>
            <a:endParaRPr sz="2000">
              <a:solidFill>
                <a:schemeClr val="dk1"/>
              </a:solidFill>
              <a:latin typeface="Open Sans"/>
              <a:ea typeface="Open Sans"/>
              <a:cs typeface="Open Sans"/>
              <a:sym typeface="Open Sans"/>
            </a:endParaRPr>
          </a:p>
        </p:txBody>
      </p:sp>
      <p:sp>
        <p:nvSpPr>
          <p:cNvPr id="480" name="Google Shape;480;p34"/>
          <p:cNvSpPr txBox="1"/>
          <p:nvPr/>
        </p:nvSpPr>
        <p:spPr>
          <a:xfrm>
            <a:off x="1754419" y="3957425"/>
            <a:ext cx="1902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481" name="Google Shape;481;p34"/>
          <p:cNvGrpSpPr/>
          <p:nvPr/>
        </p:nvGrpSpPr>
        <p:grpSpPr>
          <a:xfrm>
            <a:off x="7709843" y="3629462"/>
            <a:ext cx="1138164" cy="1468500"/>
            <a:chOff x="7633097" y="3255132"/>
            <a:chExt cx="1510904" cy="1870224"/>
          </a:xfrm>
        </p:grpSpPr>
        <p:pic>
          <p:nvPicPr>
            <p:cNvPr id="482" name="Google Shape;482;p34"/>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483" name="Google Shape;483;p34"/>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484" name="Google Shape;484;p34">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4"/>
          <p:cNvSpPr txBox="1"/>
          <p:nvPr/>
        </p:nvSpPr>
        <p:spPr>
          <a:xfrm>
            <a:off x="4413313" y="1192838"/>
            <a:ext cx="4518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endParaRPr b="1" sz="1600">
              <a:solidFill>
                <a:schemeClr val="accent2"/>
              </a:solidFill>
              <a:latin typeface="Ubuntu"/>
              <a:ea typeface="Ubuntu"/>
              <a:cs typeface="Ubuntu"/>
              <a:sym typeface="Ubuntu"/>
            </a:endParaRPr>
          </a:p>
        </p:txBody>
      </p:sp>
      <p:sp>
        <p:nvSpPr>
          <p:cNvPr id="486" name="Google Shape;486;p34"/>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7" name="Google Shape;487;p34"/>
          <p:cNvGrpSpPr/>
          <p:nvPr/>
        </p:nvGrpSpPr>
        <p:grpSpPr>
          <a:xfrm>
            <a:off x="4509208" y="1330103"/>
            <a:ext cx="227520" cy="248922"/>
            <a:chOff x="4469316" y="1236218"/>
            <a:chExt cx="360570" cy="400390"/>
          </a:xfrm>
        </p:grpSpPr>
        <p:sp>
          <p:nvSpPr>
            <p:cNvPr id="488" name="Google Shape;488;p34"/>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34"/>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34"/>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34"/>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34"/>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34"/>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34"/>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95" name="Google Shape;495;p34"/>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496" name="Google Shape;496;p34"/>
          <p:cNvGrpSpPr/>
          <p:nvPr/>
        </p:nvGrpSpPr>
        <p:grpSpPr>
          <a:xfrm>
            <a:off x="2859100" y="658076"/>
            <a:ext cx="1390125" cy="1117724"/>
            <a:chOff x="2859100" y="658076"/>
            <a:chExt cx="1390125" cy="1117724"/>
          </a:xfrm>
        </p:grpSpPr>
        <p:pic>
          <p:nvPicPr>
            <p:cNvPr id="497" name="Google Shape;497;p34"/>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498" name="Google Shape;498;p34"/>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02" name="Shape 502"/>
        <p:cNvGrpSpPr/>
        <p:nvPr/>
      </p:nvGrpSpPr>
      <p:grpSpPr>
        <a:xfrm>
          <a:off x="0" y="0"/>
          <a:ext cx="0" cy="0"/>
          <a:chOff x="0" y="0"/>
          <a:chExt cx="0" cy="0"/>
        </a:xfrm>
      </p:grpSpPr>
      <p:sp>
        <p:nvSpPr>
          <p:cNvPr id="503" name="Google Shape;503;p3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504" name="Google Shape;504;p35"/>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Resolución </a:t>
            </a:r>
            <a:endParaRPr b="1" sz="2100">
              <a:solidFill>
                <a:schemeClr val="accent3"/>
              </a:solidFill>
              <a:latin typeface="Ubuntu"/>
              <a:ea typeface="Ubuntu"/>
              <a:cs typeface="Ubuntu"/>
              <a:sym typeface="Ubuntu"/>
            </a:endParaRPr>
          </a:p>
          <a:p>
            <a:pPr indent="0" lvl="0" marL="0" rtl="0" algn="r">
              <a:spcBef>
                <a:spcPts val="0"/>
              </a:spcBef>
              <a:spcAft>
                <a:spcPts val="0"/>
              </a:spcAft>
              <a:buNone/>
            </a:pPr>
            <a:r>
              <a:rPr b="1" lang="en" sz="2100">
                <a:solidFill>
                  <a:schemeClr val="accent3"/>
                </a:solidFill>
                <a:latin typeface="Ubuntu"/>
                <a:ea typeface="Ubuntu"/>
                <a:cs typeface="Ubuntu"/>
                <a:sym typeface="Ubuntu"/>
              </a:rPr>
              <a:t>de problemas</a:t>
            </a:r>
            <a:endParaRPr b="1" sz="2100">
              <a:solidFill>
                <a:schemeClr val="accent3"/>
              </a:solidFill>
              <a:latin typeface="Ubuntu"/>
              <a:ea typeface="Ubuntu"/>
              <a:cs typeface="Ubuntu"/>
              <a:sym typeface="Ubuntu"/>
            </a:endParaRPr>
          </a:p>
        </p:txBody>
      </p:sp>
      <p:pic>
        <p:nvPicPr>
          <p:cNvPr id="505" name="Google Shape;505;p35"/>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506" name="Google Shape;506;p35"/>
          <p:cNvSpPr/>
          <p:nvPr/>
        </p:nvSpPr>
        <p:spPr>
          <a:xfrm>
            <a:off x="453250" y="1254525"/>
            <a:ext cx="8307000" cy="3716700"/>
          </a:xfrm>
          <a:prstGeom prst="roundRect">
            <a:avLst>
              <a:gd fmla="val 16667" name="adj"/>
            </a:avLst>
          </a:prstGeom>
          <a:solidFill>
            <a:srgbClr val="FFFFFE"/>
          </a:solidFill>
          <a:ln cap="flat" cmpd="sng" w="3810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3"/>
                </a:solidFill>
                <a:latin typeface="Ubuntu"/>
                <a:ea typeface="Ubuntu"/>
                <a:cs typeface="Ubuntu"/>
                <a:sym typeface="Ubuntu"/>
              </a:rPr>
              <a:t>Problema del día</a:t>
            </a:r>
            <a:endParaRPr b="1">
              <a:solidFill>
                <a:schemeClr val="accent3"/>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Usa las barras debajo para sumar las fracciones convirtiéndolas en fracciones equivalentes con el mismo denominador.</a:t>
            </a:r>
            <a:r>
              <a:rPr lang="en" sz="2300">
                <a:solidFill>
                  <a:schemeClr val="dk1"/>
                </a:solidFill>
                <a:latin typeface="Ubuntu Medium"/>
                <a:ea typeface="Ubuntu Medium"/>
                <a:cs typeface="Ubuntu Medium"/>
                <a:sym typeface="Ubuntu Medium"/>
              </a:rPr>
              <a:t> 1/4 + 1/3 = ?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Haz lo mismo con el problema número 2. 2/3 + 1/6 =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i="1" lang="en" sz="2300">
                <a:solidFill>
                  <a:schemeClr val="dk1"/>
                </a:solidFill>
                <a:latin typeface="Ubuntu Medium"/>
                <a:ea typeface="Ubuntu Medium"/>
                <a:cs typeface="Ubuntu Medium"/>
                <a:sym typeface="Ubuntu Medium"/>
              </a:rPr>
              <a:t>(siguiente diapositiva)</a:t>
            </a:r>
            <a:endParaRPr i="1" sz="2300">
              <a:solidFill>
                <a:schemeClr val="dk1"/>
              </a:solidFill>
              <a:latin typeface="Ubuntu Medium"/>
              <a:ea typeface="Ubuntu Medium"/>
              <a:cs typeface="Ubuntu Medium"/>
              <a:sym typeface="Ubuntu Medium"/>
            </a:endParaRPr>
          </a:p>
        </p:txBody>
      </p:sp>
      <p:pic>
        <p:nvPicPr>
          <p:cNvPr id="507" name="Google Shape;507;p35"/>
          <p:cNvPicPr preferRelativeResize="0"/>
          <p:nvPr/>
        </p:nvPicPr>
        <p:blipFill rotWithShape="1">
          <a:blip r:embed="rId4">
            <a:alphaModFix/>
          </a:blip>
          <a:srcRect b="0" l="2821" r="2821" t="0"/>
          <a:stretch/>
        </p:blipFill>
        <p:spPr>
          <a:xfrm>
            <a:off x="5275325" y="571700"/>
            <a:ext cx="1197550" cy="1170375"/>
          </a:xfrm>
          <a:prstGeom prst="rect">
            <a:avLst/>
          </a:prstGeom>
          <a:noFill/>
          <a:ln>
            <a:noFill/>
          </a:ln>
        </p:spPr>
      </p:pic>
      <p:pic>
        <p:nvPicPr>
          <p:cNvPr id="508" name="Google Shape;508;p35"/>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12" name="Shape 512"/>
        <p:cNvGrpSpPr/>
        <p:nvPr/>
      </p:nvGrpSpPr>
      <p:grpSpPr>
        <a:xfrm>
          <a:off x="0" y="0"/>
          <a:ext cx="0" cy="0"/>
          <a:chOff x="0" y="0"/>
          <a:chExt cx="0" cy="0"/>
        </a:xfrm>
      </p:grpSpPr>
      <p:sp>
        <p:nvSpPr>
          <p:cNvPr id="513" name="Google Shape;513;p3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514" name="Google Shape;514;p36"/>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Resolución </a:t>
            </a:r>
            <a:endParaRPr b="1" sz="2100">
              <a:solidFill>
                <a:schemeClr val="accent3"/>
              </a:solidFill>
              <a:latin typeface="Ubuntu"/>
              <a:ea typeface="Ubuntu"/>
              <a:cs typeface="Ubuntu"/>
              <a:sym typeface="Ubuntu"/>
            </a:endParaRPr>
          </a:p>
          <a:p>
            <a:pPr indent="0" lvl="0" marL="0" rtl="0" algn="r">
              <a:spcBef>
                <a:spcPts val="0"/>
              </a:spcBef>
              <a:spcAft>
                <a:spcPts val="0"/>
              </a:spcAft>
              <a:buNone/>
            </a:pPr>
            <a:r>
              <a:rPr b="1" lang="en" sz="2100">
                <a:solidFill>
                  <a:schemeClr val="accent3"/>
                </a:solidFill>
                <a:latin typeface="Ubuntu"/>
                <a:ea typeface="Ubuntu"/>
                <a:cs typeface="Ubuntu"/>
                <a:sym typeface="Ubuntu"/>
              </a:rPr>
              <a:t>de problemas</a:t>
            </a:r>
            <a:endParaRPr b="1" sz="2100">
              <a:solidFill>
                <a:schemeClr val="accent3"/>
              </a:solidFill>
              <a:latin typeface="Ubuntu"/>
              <a:ea typeface="Ubuntu"/>
              <a:cs typeface="Ubuntu"/>
              <a:sym typeface="Ubuntu"/>
            </a:endParaRPr>
          </a:p>
        </p:txBody>
      </p:sp>
      <p:pic>
        <p:nvPicPr>
          <p:cNvPr id="515" name="Google Shape;515;p36"/>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516" name="Google Shape;516;p36"/>
          <p:cNvSpPr/>
          <p:nvPr/>
        </p:nvSpPr>
        <p:spPr>
          <a:xfrm>
            <a:off x="453250" y="1254525"/>
            <a:ext cx="8307000" cy="3716700"/>
          </a:xfrm>
          <a:prstGeom prst="roundRect">
            <a:avLst>
              <a:gd fmla="val 16667" name="adj"/>
            </a:avLst>
          </a:prstGeom>
          <a:solidFill>
            <a:srgbClr val="FFFFFE"/>
          </a:solidFill>
          <a:ln cap="flat" cmpd="sng" w="3810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3"/>
                </a:solidFill>
                <a:latin typeface="Ubuntu"/>
                <a:ea typeface="Ubuntu"/>
                <a:cs typeface="Ubuntu"/>
                <a:sym typeface="Ubuntu"/>
              </a:rPr>
              <a:t>Problema del día</a:t>
            </a:r>
            <a:endParaRPr b="1">
              <a:solidFill>
                <a:schemeClr val="accent3"/>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p:txBody>
      </p:sp>
      <p:pic>
        <p:nvPicPr>
          <p:cNvPr id="517" name="Google Shape;517;p36"/>
          <p:cNvPicPr preferRelativeResize="0"/>
          <p:nvPr/>
        </p:nvPicPr>
        <p:blipFill rotWithShape="1">
          <a:blip r:embed="rId4">
            <a:alphaModFix/>
          </a:blip>
          <a:srcRect b="0" l="2821" r="2821" t="0"/>
          <a:stretch/>
        </p:blipFill>
        <p:spPr>
          <a:xfrm>
            <a:off x="5275325" y="571700"/>
            <a:ext cx="1197550" cy="1170375"/>
          </a:xfrm>
          <a:prstGeom prst="rect">
            <a:avLst/>
          </a:prstGeom>
          <a:noFill/>
          <a:ln>
            <a:noFill/>
          </a:ln>
        </p:spPr>
      </p:pic>
      <p:pic>
        <p:nvPicPr>
          <p:cNvPr id="518" name="Google Shape;518;p36"/>
          <p:cNvPicPr preferRelativeResize="0"/>
          <p:nvPr/>
        </p:nvPicPr>
        <p:blipFill>
          <a:blip r:embed="rId5">
            <a:alphaModFix/>
          </a:blip>
          <a:stretch>
            <a:fillRect/>
          </a:stretch>
        </p:blipFill>
        <p:spPr>
          <a:xfrm rot="-4958466">
            <a:off x="5091850" y="1214395"/>
            <a:ext cx="176914" cy="409624"/>
          </a:xfrm>
          <a:prstGeom prst="rect">
            <a:avLst/>
          </a:prstGeom>
          <a:noFill/>
          <a:ln>
            <a:noFill/>
          </a:ln>
        </p:spPr>
      </p:pic>
      <p:pic>
        <p:nvPicPr>
          <p:cNvPr id="519" name="Google Shape;519;p36"/>
          <p:cNvPicPr preferRelativeResize="0"/>
          <p:nvPr/>
        </p:nvPicPr>
        <p:blipFill rotWithShape="1">
          <a:blip r:embed="rId6">
            <a:alphaModFix/>
          </a:blip>
          <a:srcRect b="0" l="0" r="0" t="15895"/>
          <a:stretch/>
        </p:blipFill>
        <p:spPr>
          <a:xfrm>
            <a:off x="498175" y="2495875"/>
            <a:ext cx="8217149" cy="1933100"/>
          </a:xfrm>
          <a:prstGeom prst="rect">
            <a:avLst/>
          </a:prstGeom>
          <a:noFill/>
          <a:ln>
            <a:noFill/>
          </a:ln>
        </p:spPr>
      </p:pic>
      <p:sp>
        <p:nvSpPr>
          <p:cNvPr id="520" name="Google Shape;520;p36"/>
          <p:cNvSpPr txBox="1"/>
          <p:nvPr/>
        </p:nvSpPr>
        <p:spPr>
          <a:xfrm>
            <a:off x="1392350" y="2222775"/>
            <a:ext cx="2230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Ubuntu"/>
                <a:ea typeface="Ubuntu"/>
                <a:cs typeface="Ubuntu"/>
                <a:sym typeface="Ubuntu"/>
              </a:rPr>
              <a:t>Problema 1</a:t>
            </a:r>
            <a:endParaRPr b="1">
              <a:latin typeface="Ubuntu"/>
              <a:ea typeface="Ubuntu"/>
              <a:cs typeface="Ubuntu"/>
              <a:sym typeface="Ubuntu"/>
            </a:endParaRPr>
          </a:p>
        </p:txBody>
      </p:sp>
      <p:sp>
        <p:nvSpPr>
          <p:cNvPr id="521" name="Google Shape;521;p36"/>
          <p:cNvSpPr txBox="1"/>
          <p:nvPr/>
        </p:nvSpPr>
        <p:spPr>
          <a:xfrm>
            <a:off x="5595825" y="2222775"/>
            <a:ext cx="2230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Ubuntu"/>
                <a:ea typeface="Ubuntu"/>
                <a:cs typeface="Ubuntu"/>
                <a:sym typeface="Ubuntu"/>
              </a:rPr>
              <a:t>Problema 2</a:t>
            </a:r>
            <a:endParaRPr b="1">
              <a:latin typeface="Ubuntu"/>
              <a:ea typeface="Ubuntu"/>
              <a:cs typeface="Ubuntu"/>
              <a:sym typeface="Ubuntu"/>
            </a:endParaRPr>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25" name="Shape 525"/>
        <p:cNvGrpSpPr/>
        <p:nvPr/>
      </p:nvGrpSpPr>
      <p:grpSpPr>
        <a:xfrm>
          <a:off x="0" y="0"/>
          <a:ext cx="0" cy="0"/>
          <a:chOff x="0" y="0"/>
          <a:chExt cx="0" cy="0"/>
        </a:xfrm>
      </p:grpSpPr>
      <p:sp>
        <p:nvSpPr>
          <p:cNvPr id="526" name="Google Shape;526;p3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sp>
        <p:nvSpPr>
          <p:cNvPr id="527" name="Google Shape;527;p3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Mi camino de razonamiento</a:t>
            </a:r>
            <a:endParaRPr b="1" sz="2100">
              <a:solidFill>
                <a:schemeClr val="accent3"/>
              </a:solidFill>
              <a:latin typeface="Ubuntu"/>
              <a:ea typeface="Ubuntu"/>
              <a:cs typeface="Ubuntu"/>
              <a:sym typeface="Ubuntu"/>
            </a:endParaRPr>
          </a:p>
        </p:txBody>
      </p:sp>
      <p:pic>
        <p:nvPicPr>
          <p:cNvPr id="528" name="Google Shape;528;p37"/>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529" name="Google Shape;529;p37"/>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530" name="Google Shape;530;p37"/>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cosa que aprendí es</a:t>
            </a:r>
            <a:r>
              <a:rPr b="1" lang="en" sz="1800">
                <a:solidFill>
                  <a:srgbClr val="FFFFFF"/>
                </a:solidFill>
                <a:latin typeface="Open Sans"/>
                <a:ea typeface="Open Sans"/>
                <a:cs typeface="Open Sans"/>
                <a:sym typeface="Open Sans"/>
              </a:rPr>
              <a:t> . . .</a:t>
            </a:r>
            <a:endParaRPr b="1" sz="1800">
              <a:solidFill>
                <a:srgbClr val="FFFFFF"/>
              </a:solidFill>
              <a:latin typeface="Open Sans"/>
              <a:ea typeface="Open Sans"/>
              <a:cs typeface="Open Sans"/>
              <a:sym typeface="Open Sans"/>
            </a:endParaRPr>
          </a:p>
        </p:txBody>
      </p:sp>
      <p:pic>
        <p:nvPicPr>
          <p:cNvPr id="531" name="Google Shape;531;p37"/>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532" name="Google Shape;532;p37"/>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sz="1200"/>
          </a:p>
        </p:txBody>
      </p:sp>
      <p:sp>
        <p:nvSpPr>
          <p:cNvPr id="533" name="Google Shape;533;p37"/>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r>
              <a:rPr b="1" lang="en" sz="1800">
                <a:solidFill>
                  <a:srgbClr val="FFFFFF"/>
                </a:solidFill>
                <a:latin typeface="Open Sans"/>
                <a:ea typeface="Open Sans"/>
                <a:cs typeface="Open Sans"/>
                <a:sym typeface="Open Sans"/>
              </a:rPr>
              <a:t>.</a:t>
            </a:r>
            <a:endParaRPr b="1" sz="1800">
              <a:solidFill>
                <a:srgbClr val="FFFFFF"/>
              </a:solidFill>
              <a:latin typeface="Open Sans"/>
              <a:ea typeface="Open Sans"/>
              <a:cs typeface="Open Sans"/>
              <a:sym typeface="Open Sans"/>
            </a:endParaRPr>
          </a:p>
        </p:txBody>
      </p:sp>
      <p:sp>
        <p:nvSpPr>
          <p:cNvPr id="534" name="Google Shape;534;p37"/>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535" name="Google Shape;535;p37"/>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pregunta que tengo es</a:t>
            </a:r>
            <a:r>
              <a:rPr b="1" lang="en" sz="1800">
                <a:solidFill>
                  <a:srgbClr val="FFFFFF"/>
                </a:solidFill>
                <a:latin typeface="Open Sans"/>
                <a:ea typeface="Open Sans"/>
                <a:cs typeface="Open Sans"/>
                <a:sym typeface="Open Sans"/>
              </a:rPr>
              <a:t> . . .</a:t>
            </a:r>
            <a:endParaRPr b="1" sz="1800">
              <a:solidFill>
                <a:srgbClr val="FFFFFF"/>
              </a:solidFill>
              <a:latin typeface="Open Sans"/>
              <a:ea typeface="Open Sans"/>
              <a:cs typeface="Open Sans"/>
              <a:sym typeface="Open Sans"/>
            </a:endParaRPr>
          </a:p>
        </p:txBody>
      </p:sp>
      <p:sp>
        <p:nvSpPr>
          <p:cNvPr id="536" name="Google Shape;536;p37"/>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537" name="Google Shape;537;p37"/>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538" name="Google Shape;538;p37"/>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539" name="Google Shape;539;p37"/>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2"/>
                </a:solidFill>
                <a:latin typeface="Open Sans"/>
                <a:ea typeface="Open Sans"/>
                <a:cs typeface="Open Sans"/>
                <a:sym typeface="Open Sans"/>
              </a:rPr>
              <a:t>Lo que sé sobre restar fracciones es…</a:t>
            </a:r>
            <a:endParaRPr b="1" sz="2000">
              <a:solidFill>
                <a:srgbClr val="FFFFFF"/>
              </a:solidFill>
              <a:latin typeface="Open Sans"/>
              <a:ea typeface="Open Sans"/>
              <a:cs typeface="Open Sans"/>
              <a:sym typeface="Open Sans"/>
            </a:endParaRPr>
          </a:p>
        </p:txBody>
      </p:sp>
      <p:sp>
        <p:nvSpPr>
          <p:cNvPr id="540" name="Google Shape;540;p37"/>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2"/>
                </a:solidFill>
                <a:latin typeface="Open Sans"/>
                <a:ea typeface="Open Sans"/>
                <a:cs typeface="Open Sans"/>
                <a:sym typeface="Open Sans"/>
              </a:rPr>
              <a:t>Lo que sé sobre sumar fracciones es…</a:t>
            </a:r>
            <a:endParaRPr b="1" sz="2000">
              <a:solidFill>
                <a:srgbClr val="FFFFFF"/>
              </a:solidFill>
              <a:latin typeface="Open Sans"/>
              <a:ea typeface="Open Sans"/>
              <a:cs typeface="Open Sans"/>
              <a:sym typeface="Open Sans"/>
            </a:endParaRPr>
          </a:p>
        </p:txBody>
      </p:sp>
      <p:sp>
        <p:nvSpPr>
          <p:cNvPr id="541" name="Google Shape;541;p37"/>
          <p:cNvSpPr/>
          <p:nvPr/>
        </p:nvSpPr>
        <p:spPr>
          <a:xfrm>
            <a:off x="1940938" y="1311975"/>
            <a:ext cx="4044900" cy="6273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Tema: Sumar y restar fracciones con denominadores diferentes</a:t>
            </a:r>
            <a:endParaRPr b="1" sz="18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45" name="Shape 545"/>
        <p:cNvGrpSpPr/>
        <p:nvPr/>
      </p:nvGrpSpPr>
      <p:grpSpPr>
        <a:xfrm>
          <a:off x="0" y="0"/>
          <a:ext cx="0" cy="0"/>
          <a:chOff x="0" y="0"/>
          <a:chExt cx="0" cy="0"/>
        </a:xfrm>
      </p:grpSpPr>
      <p:sp>
        <p:nvSpPr>
          <p:cNvPr id="546" name="Google Shape;546;p3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sp>
        <p:nvSpPr>
          <p:cNvPr id="547" name="Google Shape;547;p38"/>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Charla de rompecabezas</a:t>
            </a:r>
            <a:endParaRPr b="1" sz="2100">
              <a:solidFill>
                <a:schemeClr val="accent3"/>
              </a:solidFill>
              <a:latin typeface="Ubuntu"/>
              <a:ea typeface="Ubuntu"/>
              <a:cs typeface="Ubuntu"/>
              <a:sym typeface="Ubuntu"/>
            </a:endParaRPr>
          </a:p>
        </p:txBody>
      </p:sp>
      <p:pic>
        <p:nvPicPr>
          <p:cNvPr id="548" name="Google Shape;548;p38"/>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549" name="Google Shape;549;p38"/>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550" name="Google Shape;550;p38"/>
          <p:cNvGrpSpPr/>
          <p:nvPr/>
        </p:nvGrpSpPr>
        <p:grpSpPr>
          <a:xfrm>
            <a:off x="1590104" y="4057131"/>
            <a:ext cx="173012" cy="169916"/>
            <a:chOff x="8586628" y="1443880"/>
            <a:chExt cx="281458" cy="281458"/>
          </a:xfrm>
        </p:grpSpPr>
        <p:sp>
          <p:nvSpPr>
            <p:cNvPr id="551" name="Google Shape;551;p38"/>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8"/>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8"/>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8"/>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8"/>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8"/>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8"/>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8"/>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8"/>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0" name="Google Shape;560;p38"/>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Sumar y restar fracciones con denominadores diferentes</a:t>
            </a:r>
            <a:endParaRPr sz="1800">
              <a:solidFill>
                <a:schemeClr val="dk1"/>
              </a:solidFill>
              <a:latin typeface="Open Sans"/>
              <a:ea typeface="Open Sans"/>
              <a:cs typeface="Open Sans"/>
              <a:sym typeface="Open Sans"/>
            </a:endParaRPr>
          </a:p>
        </p:txBody>
      </p:sp>
      <p:sp>
        <p:nvSpPr>
          <p:cNvPr id="561" name="Google Shape;561;p38"/>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Pie Monster &gt; Nivel 1</a:t>
            </a:r>
            <a:endParaRPr sz="2000">
              <a:solidFill>
                <a:schemeClr val="dk1"/>
              </a:solidFill>
              <a:latin typeface="Open Sans"/>
              <a:ea typeface="Open Sans"/>
              <a:cs typeface="Open Sans"/>
              <a:sym typeface="Open Sans"/>
            </a:endParaRPr>
          </a:p>
        </p:txBody>
      </p:sp>
      <p:sp>
        <p:nvSpPr>
          <p:cNvPr id="562" name="Google Shape;562;p38"/>
          <p:cNvSpPr txBox="1"/>
          <p:nvPr/>
        </p:nvSpPr>
        <p:spPr>
          <a:xfrm>
            <a:off x="1754426" y="3957425"/>
            <a:ext cx="20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563" name="Google Shape;563;p38"/>
          <p:cNvGrpSpPr/>
          <p:nvPr/>
        </p:nvGrpSpPr>
        <p:grpSpPr>
          <a:xfrm>
            <a:off x="7709843" y="3629462"/>
            <a:ext cx="1138164" cy="1468500"/>
            <a:chOff x="7633097" y="3255132"/>
            <a:chExt cx="1510904" cy="1870224"/>
          </a:xfrm>
        </p:grpSpPr>
        <p:pic>
          <p:nvPicPr>
            <p:cNvPr id="564" name="Google Shape;564;p38"/>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565" name="Google Shape;565;p38"/>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566" name="Google Shape;566;p38">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8"/>
          <p:cNvSpPr txBox="1"/>
          <p:nvPr/>
        </p:nvSpPr>
        <p:spPr>
          <a:xfrm>
            <a:off x="4413313" y="1192838"/>
            <a:ext cx="4518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endParaRPr b="1" sz="1600">
              <a:solidFill>
                <a:schemeClr val="accent2"/>
              </a:solidFill>
              <a:latin typeface="Ubuntu"/>
              <a:ea typeface="Ubuntu"/>
              <a:cs typeface="Ubuntu"/>
              <a:sym typeface="Ubuntu"/>
            </a:endParaRPr>
          </a:p>
        </p:txBody>
      </p:sp>
      <p:sp>
        <p:nvSpPr>
          <p:cNvPr id="568" name="Google Shape;568;p38"/>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9" name="Google Shape;569;p38"/>
          <p:cNvGrpSpPr/>
          <p:nvPr/>
        </p:nvGrpSpPr>
        <p:grpSpPr>
          <a:xfrm>
            <a:off x="4509208" y="1330103"/>
            <a:ext cx="227520" cy="248922"/>
            <a:chOff x="4469316" y="1236218"/>
            <a:chExt cx="360570" cy="400390"/>
          </a:xfrm>
        </p:grpSpPr>
        <p:sp>
          <p:nvSpPr>
            <p:cNvPr id="570" name="Google Shape;570;p38"/>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38"/>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38"/>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38"/>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38"/>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38"/>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38"/>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77" name="Google Shape;577;p38"/>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578" name="Google Shape;578;p38"/>
          <p:cNvGrpSpPr/>
          <p:nvPr/>
        </p:nvGrpSpPr>
        <p:grpSpPr>
          <a:xfrm>
            <a:off x="2859100" y="658076"/>
            <a:ext cx="1390125" cy="1117724"/>
            <a:chOff x="2859100" y="658076"/>
            <a:chExt cx="1390125" cy="1117724"/>
          </a:xfrm>
        </p:grpSpPr>
        <p:pic>
          <p:nvPicPr>
            <p:cNvPr id="579" name="Google Shape;579;p38"/>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580" name="Google Shape;580;p38"/>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84" name="Shape 584"/>
        <p:cNvGrpSpPr/>
        <p:nvPr/>
      </p:nvGrpSpPr>
      <p:grpSpPr>
        <a:xfrm>
          <a:off x="0" y="0"/>
          <a:ext cx="0" cy="0"/>
          <a:chOff x="0" y="0"/>
          <a:chExt cx="0" cy="0"/>
        </a:xfrm>
      </p:grpSpPr>
      <p:sp>
        <p:nvSpPr>
          <p:cNvPr id="585" name="Google Shape;585;p3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sp>
        <p:nvSpPr>
          <p:cNvPr id="586" name="Google Shape;586;p39"/>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Resolución </a:t>
            </a:r>
            <a:endParaRPr b="1" sz="2100">
              <a:solidFill>
                <a:schemeClr val="accent3"/>
              </a:solidFill>
              <a:latin typeface="Ubuntu"/>
              <a:ea typeface="Ubuntu"/>
              <a:cs typeface="Ubuntu"/>
              <a:sym typeface="Ubuntu"/>
            </a:endParaRPr>
          </a:p>
          <a:p>
            <a:pPr indent="0" lvl="0" marL="0" rtl="0" algn="r">
              <a:spcBef>
                <a:spcPts val="0"/>
              </a:spcBef>
              <a:spcAft>
                <a:spcPts val="0"/>
              </a:spcAft>
              <a:buNone/>
            </a:pPr>
            <a:r>
              <a:rPr b="1" lang="en" sz="2100">
                <a:solidFill>
                  <a:schemeClr val="accent3"/>
                </a:solidFill>
                <a:latin typeface="Ubuntu"/>
                <a:ea typeface="Ubuntu"/>
                <a:cs typeface="Ubuntu"/>
                <a:sym typeface="Ubuntu"/>
              </a:rPr>
              <a:t>de problemas</a:t>
            </a:r>
            <a:endParaRPr b="1" sz="2100">
              <a:solidFill>
                <a:schemeClr val="accent3"/>
              </a:solidFill>
              <a:latin typeface="Ubuntu"/>
              <a:ea typeface="Ubuntu"/>
              <a:cs typeface="Ubuntu"/>
              <a:sym typeface="Ubuntu"/>
            </a:endParaRPr>
          </a:p>
        </p:txBody>
      </p:sp>
      <p:pic>
        <p:nvPicPr>
          <p:cNvPr id="587" name="Google Shape;587;p39"/>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588" name="Google Shape;588;p39"/>
          <p:cNvSpPr/>
          <p:nvPr/>
        </p:nvSpPr>
        <p:spPr>
          <a:xfrm>
            <a:off x="453250" y="1254525"/>
            <a:ext cx="8307000" cy="3716700"/>
          </a:xfrm>
          <a:prstGeom prst="roundRect">
            <a:avLst>
              <a:gd fmla="val 16667" name="adj"/>
            </a:avLst>
          </a:prstGeom>
          <a:solidFill>
            <a:srgbClr val="FFFFFE"/>
          </a:solidFill>
          <a:ln cap="flat" cmpd="sng" w="3810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3"/>
                </a:solidFill>
                <a:latin typeface="Ubuntu"/>
                <a:ea typeface="Ubuntu"/>
                <a:cs typeface="Ubuntu"/>
                <a:sym typeface="Ubuntu"/>
              </a:rPr>
              <a:t>Problema del día</a:t>
            </a:r>
            <a:endParaRPr b="1">
              <a:solidFill>
                <a:schemeClr val="accent3"/>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Darla quiere hacer 2 galones de ponche para llevar al pícnic escolar. Encontró una receta que lleva 3/4 galones de ponche de frutas, 2 cuartos galones de jugo de naranja, 3/8 cuartos galones de refresco de lima y 1/2 galón de agua.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Si hace esta receta, ¿tendrá tanto ponche como desea? Justifica tu solución.</a:t>
            </a:r>
            <a:endParaRPr sz="2300">
              <a:solidFill>
                <a:schemeClr val="dk1"/>
              </a:solidFill>
              <a:latin typeface="Ubuntu Medium"/>
              <a:ea typeface="Ubuntu Medium"/>
              <a:cs typeface="Ubuntu Medium"/>
              <a:sym typeface="Ubuntu Medium"/>
            </a:endParaRPr>
          </a:p>
        </p:txBody>
      </p:sp>
      <p:pic>
        <p:nvPicPr>
          <p:cNvPr id="589" name="Google Shape;589;p39"/>
          <p:cNvPicPr preferRelativeResize="0"/>
          <p:nvPr/>
        </p:nvPicPr>
        <p:blipFill rotWithShape="1">
          <a:blip r:embed="rId4">
            <a:alphaModFix/>
          </a:blip>
          <a:srcRect b="0" l="2821" r="2821" t="0"/>
          <a:stretch/>
        </p:blipFill>
        <p:spPr>
          <a:xfrm>
            <a:off x="5275325" y="571700"/>
            <a:ext cx="1197550" cy="1170375"/>
          </a:xfrm>
          <a:prstGeom prst="rect">
            <a:avLst/>
          </a:prstGeom>
          <a:noFill/>
          <a:ln>
            <a:noFill/>
          </a:ln>
        </p:spPr>
      </p:pic>
      <p:pic>
        <p:nvPicPr>
          <p:cNvPr id="590" name="Google Shape;590;p39"/>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94" name="Shape 594"/>
        <p:cNvGrpSpPr/>
        <p:nvPr/>
      </p:nvGrpSpPr>
      <p:grpSpPr>
        <a:xfrm>
          <a:off x="0" y="0"/>
          <a:ext cx="0" cy="0"/>
          <a:chOff x="0" y="0"/>
          <a:chExt cx="0" cy="0"/>
        </a:xfrm>
      </p:grpSpPr>
      <p:sp>
        <p:nvSpPr>
          <p:cNvPr id="595" name="Google Shape;595;p4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sp>
        <p:nvSpPr>
          <p:cNvPr id="596" name="Google Shape;596;p4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Mi camino de razonamiento</a:t>
            </a:r>
            <a:endParaRPr b="1" sz="2100">
              <a:solidFill>
                <a:schemeClr val="accent3"/>
              </a:solidFill>
              <a:latin typeface="Ubuntu"/>
              <a:ea typeface="Ubuntu"/>
              <a:cs typeface="Ubuntu"/>
              <a:sym typeface="Ubuntu"/>
            </a:endParaRPr>
          </a:p>
        </p:txBody>
      </p:sp>
      <p:pic>
        <p:nvPicPr>
          <p:cNvPr id="597" name="Google Shape;597;p40"/>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598" name="Google Shape;598;p40"/>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599" name="Google Shape;599;p40"/>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cosa que aprendí es . . .</a:t>
            </a:r>
            <a:endParaRPr b="1" sz="1800">
              <a:solidFill>
                <a:srgbClr val="FFFFFF"/>
              </a:solidFill>
              <a:latin typeface="Open Sans"/>
              <a:ea typeface="Open Sans"/>
              <a:cs typeface="Open Sans"/>
              <a:sym typeface="Open Sans"/>
            </a:endParaRPr>
          </a:p>
        </p:txBody>
      </p:sp>
      <p:pic>
        <p:nvPicPr>
          <p:cNvPr id="600" name="Google Shape;600;p40"/>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601" name="Google Shape;601;p40"/>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sz="1200"/>
          </a:p>
        </p:txBody>
      </p:sp>
      <p:sp>
        <p:nvSpPr>
          <p:cNvPr id="602" name="Google Shape;602;p40"/>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1800">
              <a:solidFill>
                <a:srgbClr val="FFFFFF"/>
              </a:solidFill>
              <a:latin typeface="Open Sans"/>
              <a:ea typeface="Open Sans"/>
              <a:cs typeface="Open Sans"/>
              <a:sym typeface="Open Sans"/>
            </a:endParaRPr>
          </a:p>
        </p:txBody>
      </p:sp>
      <p:sp>
        <p:nvSpPr>
          <p:cNvPr id="603" name="Google Shape;603;p40"/>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604" name="Google Shape;604;p40"/>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pregunta que tengo es . . .</a:t>
            </a:r>
            <a:endParaRPr b="1" sz="1800">
              <a:solidFill>
                <a:srgbClr val="FFFFFF"/>
              </a:solidFill>
              <a:latin typeface="Open Sans"/>
              <a:ea typeface="Open Sans"/>
              <a:cs typeface="Open Sans"/>
              <a:sym typeface="Open Sans"/>
            </a:endParaRPr>
          </a:p>
        </p:txBody>
      </p:sp>
      <p:sp>
        <p:nvSpPr>
          <p:cNvPr id="605" name="Google Shape;605;p40"/>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606" name="Google Shape;606;p40"/>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607" name="Google Shape;607;p40"/>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608" name="Google Shape;608;p40"/>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2"/>
                </a:solidFill>
                <a:latin typeface="Open Sans"/>
                <a:ea typeface="Open Sans"/>
                <a:cs typeface="Open Sans"/>
                <a:sym typeface="Open Sans"/>
              </a:rPr>
              <a:t>Lo que sé sobre restar fracciones es…</a:t>
            </a:r>
            <a:endParaRPr b="1" sz="2000">
              <a:solidFill>
                <a:srgbClr val="FFFFFF"/>
              </a:solidFill>
              <a:latin typeface="Open Sans"/>
              <a:ea typeface="Open Sans"/>
              <a:cs typeface="Open Sans"/>
              <a:sym typeface="Open Sans"/>
            </a:endParaRPr>
          </a:p>
        </p:txBody>
      </p:sp>
      <p:sp>
        <p:nvSpPr>
          <p:cNvPr id="609" name="Google Shape;609;p40"/>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2"/>
                </a:solidFill>
                <a:latin typeface="Open Sans"/>
                <a:ea typeface="Open Sans"/>
                <a:cs typeface="Open Sans"/>
                <a:sym typeface="Open Sans"/>
              </a:rPr>
              <a:t>Lo que sé sobre sumar fracciones es…</a:t>
            </a:r>
            <a:endParaRPr b="1" sz="2000">
              <a:solidFill>
                <a:srgbClr val="FFFFFF"/>
              </a:solidFill>
              <a:latin typeface="Open Sans"/>
              <a:ea typeface="Open Sans"/>
              <a:cs typeface="Open Sans"/>
              <a:sym typeface="Open Sans"/>
            </a:endParaRPr>
          </a:p>
        </p:txBody>
      </p:sp>
      <p:sp>
        <p:nvSpPr>
          <p:cNvPr id="610" name="Google Shape;610;p40"/>
          <p:cNvSpPr/>
          <p:nvPr/>
        </p:nvSpPr>
        <p:spPr>
          <a:xfrm>
            <a:off x="1940938" y="1311975"/>
            <a:ext cx="4044900" cy="6273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Tema: Sumar y restar fracciones con denominadores diferentes</a:t>
            </a:r>
            <a:endParaRPr b="1" sz="18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614" name="Shape 614"/>
        <p:cNvGrpSpPr/>
        <p:nvPr/>
      </p:nvGrpSpPr>
      <p:grpSpPr>
        <a:xfrm>
          <a:off x="0" y="0"/>
          <a:ext cx="0" cy="0"/>
          <a:chOff x="0" y="0"/>
          <a:chExt cx="0" cy="0"/>
        </a:xfrm>
      </p:grpSpPr>
      <p:sp>
        <p:nvSpPr>
          <p:cNvPr id="615" name="Google Shape;615;p4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sp>
        <p:nvSpPr>
          <p:cNvPr id="616" name="Google Shape;616;p41"/>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Charla de rompecabezas</a:t>
            </a:r>
            <a:endParaRPr b="1" sz="2100">
              <a:solidFill>
                <a:schemeClr val="accent3"/>
              </a:solidFill>
              <a:latin typeface="Ubuntu"/>
              <a:ea typeface="Ubuntu"/>
              <a:cs typeface="Ubuntu"/>
              <a:sym typeface="Ubuntu"/>
            </a:endParaRPr>
          </a:p>
        </p:txBody>
      </p:sp>
      <p:pic>
        <p:nvPicPr>
          <p:cNvPr id="617" name="Google Shape;617;p41"/>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618" name="Google Shape;618;p41"/>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619" name="Google Shape;619;p41"/>
          <p:cNvGrpSpPr/>
          <p:nvPr/>
        </p:nvGrpSpPr>
        <p:grpSpPr>
          <a:xfrm>
            <a:off x="1590104" y="4057131"/>
            <a:ext cx="173012" cy="169916"/>
            <a:chOff x="8586628" y="1443880"/>
            <a:chExt cx="281458" cy="281458"/>
          </a:xfrm>
        </p:grpSpPr>
        <p:sp>
          <p:nvSpPr>
            <p:cNvPr id="620" name="Google Shape;620;p41"/>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1"/>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1"/>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1"/>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1"/>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1"/>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1"/>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1"/>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1"/>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9" name="Google Shape;629;p41"/>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Sumar y restar fracciones con denominadores diferentes</a:t>
            </a:r>
            <a:endParaRPr sz="1800">
              <a:solidFill>
                <a:schemeClr val="dk1"/>
              </a:solidFill>
              <a:latin typeface="Open Sans"/>
              <a:ea typeface="Open Sans"/>
              <a:cs typeface="Open Sans"/>
              <a:sym typeface="Open Sans"/>
            </a:endParaRPr>
          </a:p>
        </p:txBody>
      </p:sp>
      <p:sp>
        <p:nvSpPr>
          <p:cNvPr id="630" name="Google Shape;630;p41"/>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Scale Fraction Visual &gt; Nivel 1</a:t>
            </a:r>
            <a:endParaRPr sz="2000">
              <a:solidFill>
                <a:schemeClr val="dk1"/>
              </a:solidFill>
              <a:latin typeface="Open Sans"/>
              <a:ea typeface="Open Sans"/>
              <a:cs typeface="Open Sans"/>
              <a:sym typeface="Open Sans"/>
            </a:endParaRPr>
          </a:p>
        </p:txBody>
      </p:sp>
      <p:sp>
        <p:nvSpPr>
          <p:cNvPr id="631" name="Google Shape;631;p41"/>
          <p:cNvSpPr txBox="1"/>
          <p:nvPr/>
        </p:nvSpPr>
        <p:spPr>
          <a:xfrm>
            <a:off x="1754426" y="3957425"/>
            <a:ext cx="2023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632" name="Google Shape;632;p41"/>
          <p:cNvGrpSpPr/>
          <p:nvPr/>
        </p:nvGrpSpPr>
        <p:grpSpPr>
          <a:xfrm>
            <a:off x="7709843" y="3629462"/>
            <a:ext cx="1138164" cy="1468500"/>
            <a:chOff x="7633097" y="3255132"/>
            <a:chExt cx="1510904" cy="1870224"/>
          </a:xfrm>
        </p:grpSpPr>
        <p:pic>
          <p:nvPicPr>
            <p:cNvPr id="633" name="Google Shape;633;p41"/>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634" name="Google Shape;634;p41"/>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635" name="Google Shape;635;p41">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1"/>
          <p:cNvSpPr txBox="1"/>
          <p:nvPr/>
        </p:nvSpPr>
        <p:spPr>
          <a:xfrm>
            <a:off x="4413313" y="1192838"/>
            <a:ext cx="4518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endParaRPr b="1" sz="1600">
              <a:solidFill>
                <a:schemeClr val="accent2"/>
              </a:solidFill>
              <a:latin typeface="Ubuntu"/>
              <a:ea typeface="Ubuntu"/>
              <a:cs typeface="Ubuntu"/>
              <a:sym typeface="Ubuntu"/>
            </a:endParaRPr>
          </a:p>
        </p:txBody>
      </p:sp>
      <p:sp>
        <p:nvSpPr>
          <p:cNvPr id="637" name="Google Shape;637;p41"/>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8" name="Google Shape;638;p41"/>
          <p:cNvGrpSpPr/>
          <p:nvPr/>
        </p:nvGrpSpPr>
        <p:grpSpPr>
          <a:xfrm>
            <a:off x="4509208" y="1330103"/>
            <a:ext cx="227520" cy="248922"/>
            <a:chOff x="4469316" y="1236218"/>
            <a:chExt cx="360570" cy="400390"/>
          </a:xfrm>
        </p:grpSpPr>
        <p:sp>
          <p:nvSpPr>
            <p:cNvPr id="639" name="Google Shape;639;p41"/>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41"/>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41"/>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41"/>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41"/>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41"/>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41"/>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46" name="Google Shape;646;p41"/>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647" name="Google Shape;647;p41"/>
          <p:cNvGrpSpPr/>
          <p:nvPr/>
        </p:nvGrpSpPr>
        <p:grpSpPr>
          <a:xfrm>
            <a:off x="2859100" y="658076"/>
            <a:ext cx="1390125" cy="1117724"/>
            <a:chOff x="2859100" y="658076"/>
            <a:chExt cx="1390125" cy="1117724"/>
          </a:xfrm>
        </p:grpSpPr>
        <p:pic>
          <p:nvPicPr>
            <p:cNvPr id="648" name="Google Shape;648;p41"/>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649" name="Google Shape;649;p41"/>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653" name="Shape 653"/>
        <p:cNvGrpSpPr/>
        <p:nvPr/>
      </p:nvGrpSpPr>
      <p:grpSpPr>
        <a:xfrm>
          <a:off x="0" y="0"/>
          <a:ext cx="0" cy="0"/>
          <a:chOff x="0" y="0"/>
          <a:chExt cx="0" cy="0"/>
        </a:xfrm>
      </p:grpSpPr>
      <p:sp>
        <p:nvSpPr>
          <p:cNvPr id="654" name="Google Shape;654;p42"/>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2 -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sp>
        <p:nvSpPr>
          <p:cNvPr id="655" name="Google Shape;655;p42"/>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Resolución </a:t>
            </a:r>
            <a:endParaRPr b="1" sz="2100">
              <a:solidFill>
                <a:schemeClr val="accent3"/>
              </a:solidFill>
              <a:latin typeface="Ubuntu"/>
              <a:ea typeface="Ubuntu"/>
              <a:cs typeface="Ubuntu"/>
              <a:sym typeface="Ubuntu"/>
            </a:endParaRPr>
          </a:p>
          <a:p>
            <a:pPr indent="0" lvl="0" marL="0" rtl="0" algn="r">
              <a:spcBef>
                <a:spcPts val="0"/>
              </a:spcBef>
              <a:spcAft>
                <a:spcPts val="0"/>
              </a:spcAft>
              <a:buNone/>
            </a:pPr>
            <a:r>
              <a:rPr b="1" lang="en" sz="2100">
                <a:solidFill>
                  <a:schemeClr val="accent3"/>
                </a:solidFill>
                <a:latin typeface="Ubuntu"/>
                <a:ea typeface="Ubuntu"/>
                <a:cs typeface="Ubuntu"/>
                <a:sym typeface="Ubuntu"/>
              </a:rPr>
              <a:t>de problemas</a:t>
            </a:r>
            <a:endParaRPr b="1" sz="2100">
              <a:solidFill>
                <a:schemeClr val="accent3"/>
              </a:solidFill>
              <a:latin typeface="Ubuntu"/>
              <a:ea typeface="Ubuntu"/>
              <a:cs typeface="Ubuntu"/>
              <a:sym typeface="Ubuntu"/>
            </a:endParaRPr>
          </a:p>
        </p:txBody>
      </p:sp>
      <p:pic>
        <p:nvPicPr>
          <p:cNvPr id="656" name="Google Shape;656;p42"/>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657" name="Google Shape;657;p42"/>
          <p:cNvSpPr/>
          <p:nvPr/>
        </p:nvSpPr>
        <p:spPr>
          <a:xfrm>
            <a:off x="453250" y="1254525"/>
            <a:ext cx="8307000" cy="3716700"/>
          </a:xfrm>
          <a:prstGeom prst="roundRect">
            <a:avLst>
              <a:gd fmla="val 16667" name="adj"/>
            </a:avLst>
          </a:prstGeom>
          <a:solidFill>
            <a:srgbClr val="FFFFFE"/>
          </a:solidFill>
          <a:ln cap="flat" cmpd="sng" w="3810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3"/>
                </a:solidFill>
                <a:latin typeface="Ubuntu"/>
                <a:ea typeface="Ubuntu"/>
                <a:cs typeface="Ubuntu"/>
                <a:sym typeface="Ubuntu"/>
              </a:rPr>
              <a:t>Problema del día</a:t>
            </a:r>
            <a:endParaRPr b="1">
              <a:solidFill>
                <a:schemeClr val="accent3"/>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Kevin llenó 4 vasos con diferentes cantidades de agua para poder hacer sonidos cuando frotara el dedo por el borde. La copa A tenía 5/8 tazas de agua, la copa B, 3/4 tazas, la copa C, held 3/6 tazas y la copa D, 2/6 tazas.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¿Cuánta agua usó Kevin? ¿Cuánta agua puede poner en un quinto vaso si tenía 3 tazas de agua?</a:t>
            </a:r>
            <a:endParaRPr sz="2300">
              <a:solidFill>
                <a:schemeClr val="dk1"/>
              </a:solidFill>
              <a:latin typeface="Ubuntu Medium"/>
              <a:ea typeface="Ubuntu Medium"/>
              <a:cs typeface="Ubuntu Medium"/>
              <a:sym typeface="Ubuntu Medium"/>
            </a:endParaRPr>
          </a:p>
        </p:txBody>
      </p:sp>
      <p:pic>
        <p:nvPicPr>
          <p:cNvPr id="658" name="Google Shape;658;p42"/>
          <p:cNvPicPr preferRelativeResize="0"/>
          <p:nvPr/>
        </p:nvPicPr>
        <p:blipFill rotWithShape="1">
          <a:blip r:embed="rId4">
            <a:alphaModFix/>
          </a:blip>
          <a:srcRect b="0" l="2821" r="2821" t="0"/>
          <a:stretch/>
        </p:blipFill>
        <p:spPr>
          <a:xfrm>
            <a:off x="5275325" y="571700"/>
            <a:ext cx="1197550" cy="1170375"/>
          </a:xfrm>
          <a:prstGeom prst="rect">
            <a:avLst/>
          </a:prstGeom>
          <a:noFill/>
          <a:ln>
            <a:noFill/>
          </a:ln>
        </p:spPr>
      </p:pic>
      <p:pic>
        <p:nvPicPr>
          <p:cNvPr id="659" name="Google Shape;659;p42"/>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63" name="Shape 663"/>
        <p:cNvGrpSpPr/>
        <p:nvPr/>
      </p:nvGrpSpPr>
      <p:grpSpPr>
        <a:xfrm>
          <a:off x="0" y="0"/>
          <a:ext cx="0" cy="0"/>
          <a:chOff x="0" y="0"/>
          <a:chExt cx="0" cy="0"/>
        </a:xfrm>
      </p:grpSpPr>
      <p:sp>
        <p:nvSpPr>
          <p:cNvPr id="664" name="Google Shape;664;p43"/>
          <p:cNvSpPr/>
          <p:nvPr/>
        </p:nvSpPr>
        <p:spPr>
          <a:xfrm>
            <a:off x="4511591" y="1918164"/>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5" name="Google Shape;665;p43"/>
          <p:cNvSpPr txBox="1"/>
          <p:nvPr>
            <p:ph idx="1" type="body"/>
          </p:nvPr>
        </p:nvSpPr>
        <p:spPr>
          <a:xfrm>
            <a:off x="4717218" y="1918166"/>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Módulo</a:t>
            </a:r>
            <a:r>
              <a:rPr lang="en" sz="2400">
                <a:solidFill>
                  <a:schemeClr val="dk1"/>
                </a:solidFill>
                <a:latin typeface="Ubuntu Medium"/>
                <a:ea typeface="Ubuntu Medium"/>
                <a:cs typeface="Ubuntu Medium"/>
                <a:sym typeface="Ubuntu Medium"/>
              </a:rPr>
              <a:t> 3</a:t>
            </a:r>
            <a:endParaRPr sz="2400">
              <a:solidFill>
                <a:schemeClr val="dk1"/>
              </a:solidFill>
              <a:latin typeface="Ubuntu Medium"/>
              <a:ea typeface="Ubuntu Medium"/>
              <a:cs typeface="Ubuntu Medium"/>
              <a:sym typeface="Ubuntu Medium"/>
            </a:endParaRPr>
          </a:p>
        </p:txBody>
      </p:sp>
      <p:pic>
        <p:nvPicPr>
          <p:cNvPr id="666" name="Google Shape;666;p43"/>
          <p:cNvPicPr preferRelativeResize="0"/>
          <p:nvPr>
            <p:ph idx="2" type="pic"/>
          </p:nvPr>
        </p:nvPicPr>
        <p:blipFill rotWithShape="1">
          <a:blip r:embed="rId3">
            <a:alphaModFix/>
          </a:blip>
          <a:srcRect b="845" l="0" r="0" t="835"/>
          <a:stretch/>
        </p:blipFill>
        <p:spPr>
          <a:xfrm>
            <a:off x="2145000" y="900700"/>
            <a:ext cx="2679900" cy="2634900"/>
          </a:xfrm>
          <a:prstGeom prst="ellipse">
            <a:avLst/>
          </a:prstGeom>
          <a:noFill/>
          <a:ln>
            <a:noFill/>
          </a:ln>
          <a:effectLst>
            <a:outerShdw blurRad="177800" rotWithShape="0" algn="ctr" dir="5400000" dist="50800">
              <a:srgbClr val="000000">
                <a:alpha val="14000"/>
              </a:srgbClr>
            </a:outerShdw>
          </a:effectLst>
        </p:spPr>
      </p:pic>
      <p:sp>
        <p:nvSpPr>
          <p:cNvPr id="667" name="Google Shape;667;p43"/>
          <p:cNvSpPr txBox="1"/>
          <p:nvPr/>
        </p:nvSpPr>
        <p:spPr>
          <a:xfrm>
            <a:off x="696075" y="4054250"/>
            <a:ext cx="7729500" cy="631200"/>
          </a:xfrm>
          <a:prstGeom prst="rect">
            <a:avLst/>
          </a:prstGeom>
          <a:solidFill>
            <a:schemeClr val="accent5"/>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900">
                <a:solidFill>
                  <a:schemeClr val="lt2"/>
                </a:solidFill>
                <a:latin typeface="Ubuntu Medium"/>
                <a:ea typeface="Ubuntu Medium"/>
                <a:cs typeface="Ubuntu Medium"/>
                <a:sym typeface="Ubuntu Medium"/>
              </a:rPr>
              <a:t>¡Aprender matemáticas sin preocupaciones!</a:t>
            </a:r>
            <a:endParaRPr sz="2900">
              <a:solidFill>
                <a:schemeClr val="lt2"/>
              </a:solidFill>
              <a:latin typeface="Ubuntu Medium"/>
              <a:ea typeface="Ubuntu Medium"/>
              <a:cs typeface="Ubuntu Medium"/>
              <a:sym typeface="Ubuntu Medium"/>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1 -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pic>
        <p:nvPicPr>
          <p:cNvPr id="101" name="Google Shape;101;p17"/>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02" name="Google Shape;102;p17"/>
          <p:cNvSpPr txBox="1"/>
          <p:nvPr/>
        </p:nvSpPr>
        <p:spPr>
          <a:xfrm>
            <a:off x="10093575" y="1989750"/>
            <a:ext cx="137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4"/>
              </a:rPr>
              <a:t>Read the book</a:t>
            </a:r>
            <a:endParaRPr sz="1200">
              <a:latin typeface="Ubuntu"/>
              <a:ea typeface="Ubuntu"/>
              <a:cs typeface="Ubuntu"/>
              <a:sym typeface="Ubuntu"/>
            </a:endParaRPr>
          </a:p>
        </p:txBody>
      </p:sp>
      <p:sp>
        <p:nvSpPr>
          <p:cNvPr id="103" name="Google Shape;103;p17"/>
          <p:cNvSpPr txBox="1"/>
          <p:nvPr/>
        </p:nvSpPr>
        <p:spPr>
          <a:xfrm>
            <a:off x="10093575" y="2467938"/>
            <a:ext cx="137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Watch the video</a:t>
            </a:r>
            <a:endParaRPr sz="1200">
              <a:latin typeface="Ubuntu"/>
              <a:ea typeface="Ubuntu"/>
              <a:cs typeface="Ubuntu"/>
              <a:sym typeface="Ubuntu"/>
            </a:endParaRPr>
          </a:p>
        </p:txBody>
      </p:sp>
      <p:grpSp>
        <p:nvGrpSpPr>
          <p:cNvPr id="104" name="Google Shape;104;p17"/>
          <p:cNvGrpSpPr/>
          <p:nvPr/>
        </p:nvGrpSpPr>
        <p:grpSpPr>
          <a:xfrm>
            <a:off x="736625" y="290000"/>
            <a:ext cx="8278734" cy="5143500"/>
            <a:chOff x="736625" y="290000"/>
            <a:chExt cx="8278734" cy="5143500"/>
          </a:xfrm>
        </p:grpSpPr>
        <p:sp>
          <p:nvSpPr>
            <p:cNvPr id="105" name="Google Shape;105;p17"/>
            <p:cNvSpPr/>
            <p:nvPr/>
          </p:nvSpPr>
          <p:spPr>
            <a:xfrm>
              <a:off x="1202475" y="2761050"/>
              <a:ext cx="2412900" cy="6918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txBox="1"/>
            <p:nvPr/>
          </p:nvSpPr>
          <p:spPr>
            <a:xfrm>
              <a:off x="736625" y="1580225"/>
              <a:ext cx="46191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700">
                  <a:latin typeface="Ubuntu Medium"/>
                  <a:ea typeface="Ubuntu Medium"/>
                  <a:cs typeface="Ubuntu Medium"/>
                  <a:sym typeface="Ubuntu Medium"/>
                </a:rPr>
                <a:t>¿Nuevo en ST Math?</a:t>
              </a:r>
              <a:endParaRPr sz="3700">
                <a:latin typeface="Ubuntu Medium"/>
                <a:ea typeface="Ubuntu Medium"/>
                <a:cs typeface="Ubuntu Medium"/>
                <a:sym typeface="Ubuntu Medium"/>
              </a:endParaRPr>
            </a:p>
          </p:txBody>
        </p:sp>
        <p:sp>
          <p:nvSpPr>
            <p:cNvPr id="107" name="Google Shape;107;p17">
              <a:hlinkClick r:id="rId6"/>
            </p:cNvPr>
            <p:cNvSpPr txBox="1"/>
            <p:nvPr/>
          </p:nvSpPr>
          <p:spPr>
            <a:xfrm>
              <a:off x="1333775" y="2735700"/>
              <a:ext cx="2245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2"/>
                  </a:solidFill>
                  <a:latin typeface="Ubuntu Medium"/>
                  <a:ea typeface="Ubuntu Medium"/>
                  <a:cs typeface="Ubuntu Medium"/>
                  <a:sym typeface="Ubuntu Medium"/>
                </a:rPr>
                <a:t>Introducción guiada</a:t>
              </a:r>
              <a:endParaRPr sz="1800">
                <a:solidFill>
                  <a:schemeClr val="lt2"/>
                </a:solidFill>
                <a:latin typeface="Ubuntu Medium"/>
                <a:ea typeface="Ubuntu Medium"/>
                <a:cs typeface="Ubuntu Medium"/>
                <a:sym typeface="Ubuntu Medium"/>
              </a:endParaRPr>
            </a:p>
          </p:txBody>
        </p:sp>
        <p:sp>
          <p:nvSpPr>
            <p:cNvPr id="108" name="Google Shape;108;p17">
              <a:hlinkClick r:id="rId7"/>
            </p:cNvPr>
            <p:cNvSpPr/>
            <p:nvPr/>
          </p:nvSpPr>
          <p:spPr>
            <a:xfrm rot="5400000">
              <a:off x="3093400" y="3028050"/>
              <a:ext cx="315600" cy="197100"/>
            </a:xfrm>
            <a:prstGeom prst="triangle">
              <a:avLst>
                <a:gd fmla="val 48432"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9" name="Google Shape;109;p17"/>
            <p:cNvPicPr preferRelativeResize="0"/>
            <p:nvPr/>
          </p:nvPicPr>
          <p:blipFill>
            <a:blip r:embed="rId8">
              <a:alphaModFix/>
            </a:blip>
            <a:stretch>
              <a:fillRect/>
            </a:stretch>
          </p:blipFill>
          <p:spPr>
            <a:xfrm>
              <a:off x="3105125" y="3866150"/>
              <a:ext cx="724476" cy="599974"/>
            </a:xfrm>
            <a:prstGeom prst="rect">
              <a:avLst/>
            </a:prstGeom>
            <a:noFill/>
            <a:ln>
              <a:noFill/>
            </a:ln>
          </p:spPr>
        </p:pic>
        <p:pic>
          <p:nvPicPr>
            <p:cNvPr id="110" name="Google Shape;110;p17"/>
            <p:cNvPicPr preferRelativeResize="0"/>
            <p:nvPr/>
          </p:nvPicPr>
          <p:blipFill>
            <a:blip r:embed="rId9">
              <a:alphaModFix/>
            </a:blip>
            <a:stretch>
              <a:fillRect/>
            </a:stretch>
          </p:blipFill>
          <p:spPr>
            <a:xfrm flipH="1">
              <a:off x="3152646" y="4451733"/>
              <a:ext cx="724475" cy="691763"/>
            </a:xfrm>
            <a:prstGeom prst="rect">
              <a:avLst/>
            </a:prstGeom>
            <a:noFill/>
            <a:ln>
              <a:noFill/>
            </a:ln>
          </p:spPr>
        </p:pic>
        <p:pic>
          <p:nvPicPr>
            <p:cNvPr id="111" name="Google Shape;111;p17"/>
            <p:cNvPicPr preferRelativeResize="0"/>
            <p:nvPr/>
          </p:nvPicPr>
          <p:blipFill>
            <a:blip r:embed="rId10">
              <a:alphaModFix/>
            </a:blip>
            <a:stretch>
              <a:fillRect/>
            </a:stretch>
          </p:blipFill>
          <p:spPr>
            <a:xfrm>
              <a:off x="3230300" y="3121825"/>
              <a:ext cx="783275" cy="780175"/>
            </a:xfrm>
            <a:prstGeom prst="rect">
              <a:avLst/>
            </a:prstGeom>
            <a:noFill/>
            <a:ln>
              <a:noFill/>
            </a:ln>
          </p:spPr>
        </p:pic>
        <p:pic>
          <p:nvPicPr>
            <p:cNvPr id="112" name="Google Shape;112;p17"/>
            <p:cNvPicPr preferRelativeResize="0"/>
            <p:nvPr/>
          </p:nvPicPr>
          <p:blipFill>
            <a:blip r:embed="rId11">
              <a:alphaModFix/>
            </a:blip>
            <a:stretch>
              <a:fillRect/>
            </a:stretch>
          </p:blipFill>
          <p:spPr>
            <a:xfrm>
              <a:off x="5091791" y="290000"/>
              <a:ext cx="3923567" cy="5143500"/>
            </a:xfrm>
            <a:prstGeom prst="rect">
              <a:avLst/>
            </a:prstGeom>
            <a:noFill/>
            <a:ln>
              <a:noFill/>
            </a:ln>
          </p:spPr>
        </p:pic>
      </p:grpSp>
      <p:sp>
        <p:nvSpPr>
          <p:cNvPr id="113" name="Google Shape;113;p1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¿Quién es JiJi?</a:t>
            </a:r>
            <a:endParaRPr b="1" sz="2100">
              <a:solidFill>
                <a:schemeClr val="accent2"/>
              </a:solidFill>
              <a:latin typeface="Ubuntu"/>
              <a:ea typeface="Ubuntu"/>
              <a:cs typeface="Ubuntu"/>
              <a:sym typeface="Ubuntu"/>
            </a:endParaRPr>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71" name="Shape 671"/>
        <p:cNvGrpSpPr/>
        <p:nvPr/>
      </p:nvGrpSpPr>
      <p:grpSpPr>
        <a:xfrm>
          <a:off x="0" y="0"/>
          <a:ext cx="0" cy="0"/>
          <a:chOff x="0" y="0"/>
          <a:chExt cx="0" cy="0"/>
        </a:xfrm>
      </p:grpSpPr>
      <p:sp>
        <p:nvSpPr>
          <p:cNvPr id="672" name="Google Shape;672;p4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673" name="Google Shape;673;p44"/>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Mi camino de razonamiento</a:t>
            </a:r>
            <a:endParaRPr b="1" sz="2100">
              <a:solidFill>
                <a:schemeClr val="accent5"/>
              </a:solidFill>
              <a:latin typeface="Ubuntu"/>
              <a:ea typeface="Ubuntu"/>
              <a:cs typeface="Ubuntu"/>
              <a:sym typeface="Ubuntu"/>
            </a:endParaRPr>
          </a:p>
        </p:txBody>
      </p:sp>
      <p:pic>
        <p:nvPicPr>
          <p:cNvPr id="674" name="Google Shape;674;p44"/>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675" name="Google Shape;675;p44"/>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multiplicar fracciones es…</a:t>
            </a:r>
            <a:endParaRPr b="1" sz="2000">
              <a:solidFill>
                <a:srgbClr val="FFFFFF"/>
              </a:solidFill>
              <a:latin typeface="Open Sans"/>
              <a:ea typeface="Open Sans"/>
              <a:cs typeface="Open Sans"/>
              <a:sym typeface="Open Sans"/>
            </a:endParaRPr>
          </a:p>
        </p:txBody>
      </p:sp>
      <p:sp>
        <p:nvSpPr>
          <p:cNvPr id="676" name="Google Shape;676;p44"/>
          <p:cNvSpPr/>
          <p:nvPr/>
        </p:nvSpPr>
        <p:spPr>
          <a:xfrm>
            <a:off x="1896525" y="2664600"/>
            <a:ext cx="6533400" cy="6219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multiplicar un número entero por una fracción es…</a:t>
            </a:r>
            <a:endParaRPr b="1" sz="2000">
              <a:solidFill>
                <a:srgbClr val="FFFFFF"/>
              </a:solidFill>
              <a:latin typeface="Open Sans"/>
              <a:ea typeface="Open Sans"/>
              <a:cs typeface="Open Sans"/>
              <a:sym typeface="Open Sans"/>
            </a:endParaRPr>
          </a:p>
        </p:txBody>
      </p:sp>
      <p:sp>
        <p:nvSpPr>
          <p:cNvPr id="677" name="Google Shape;677;p44"/>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cosa que aprendí es</a:t>
            </a:r>
            <a:r>
              <a:rPr b="1" lang="en" sz="1800">
                <a:solidFill>
                  <a:srgbClr val="FFFFFF"/>
                </a:solidFill>
                <a:latin typeface="Open Sans"/>
                <a:ea typeface="Open Sans"/>
                <a:cs typeface="Open Sans"/>
                <a:sym typeface="Open Sans"/>
              </a:rPr>
              <a:t> . . .</a:t>
            </a:r>
            <a:endParaRPr b="1" sz="1800">
              <a:solidFill>
                <a:srgbClr val="FFFFFF"/>
              </a:solidFill>
              <a:latin typeface="Open Sans"/>
              <a:ea typeface="Open Sans"/>
              <a:cs typeface="Open Sans"/>
              <a:sym typeface="Open Sans"/>
            </a:endParaRPr>
          </a:p>
        </p:txBody>
      </p:sp>
      <p:pic>
        <p:nvPicPr>
          <p:cNvPr id="678" name="Google Shape;678;p44"/>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679" name="Google Shape;679;p44"/>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sz="1800"/>
          </a:p>
        </p:txBody>
      </p:sp>
      <p:sp>
        <p:nvSpPr>
          <p:cNvPr id="680" name="Google Shape;680;p44"/>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r>
              <a:rPr b="1" lang="en" sz="1800">
                <a:solidFill>
                  <a:srgbClr val="FFFFFF"/>
                </a:solidFill>
                <a:latin typeface="Open Sans"/>
                <a:ea typeface="Open Sans"/>
                <a:cs typeface="Open Sans"/>
                <a:sym typeface="Open Sans"/>
              </a:rPr>
              <a:t>.</a:t>
            </a:r>
            <a:endParaRPr b="1" sz="1800">
              <a:solidFill>
                <a:srgbClr val="FFFFFF"/>
              </a:solidFill>
              <a:latin typeface="Open Sans"/>
              <a:ea typeface="Open Sans"/>
              <a:cs typeface="Open Sans"/>
              <a:sym typeface="Open Sans"/>
            </a:endParaRPr>
          </a:p>
        </p:txBody>
      </p:sp>
      <p:sp>
        <p:nvSpPr>
          <p:cNvPr id="681" name="Google Shape;681;p44"/>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682" name="Google Shape;682;p44"/>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pregunta que tengo es</a:t>
            </a:r>
            <a:r>
              <a:rPr b="1" lang="en" sz="1800">
                <a:solidFill>
                  <a:srgbClr val="FFFFFF"/>
                </a:solidFill>
                <a:latin typeface="Open Sans"/>
                <a:ea typeface="Open Sans"/>
                <a:cs typeface="Open Sans"/>
                <a:sym typeface="Open Sans"/>
              </a:rPr>
              <a:t> . . .</a:t>
            </a:r>
            <a:endParaRPr b="1" sz="1800">
              <a:solidFill>
                <a:srgbClr val="FFFFFF"/>
              </a:solidFill>
              <a:latin typeface="Open Sans"/>
              <a:ea typeface="Open Sans"/>
              <a:cs typeface="Open Sans"/>
              <a:sym typeface="Open Sans"/>
            </a:endParaRPr>
          </a:p>
        </p:txBody>
      </p:sp>
      <p:sp>
        <p:nvSpPr>
          <p:cNvPr id="683" name="Google Shape;683;p44"/>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684" name="Google Shape;684;p44"/>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685" name="Google Shape;685;p44"/>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686" name="Google Shape;686;p44"/>
          <p:cNvSpPr/>
          <p:nvPr/>
        </p:nvSpPr>
        <p:spPr>
          <a:xfrm>
            <a:off x="1947375" y="1015813"/>
            <a:ext cx="4032000" cy="948600"/>
          </a:xfrm>
          <a:prstGeom prst="roundRect">
            <a:avLst>
              <a:gd fmla="val 7949" name="adj"/>
            </a:avLst>
          </a:prstGeom>
          <a:solidFill>
            <a:srgbClr val="0063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Open Sans"/>
                <a:ea typeface="Open Sans"/>
                <a:cs typeface="Open Sans"/>
                <a:sym typeface="Open Sans"/>
              </a:rPr>
              <a:t>Tema: Resolver problemas que involucra multiplicar una fracción o un número entero por una fracción</a:t>
            </a:r>
            <a:endParaRPr b="1" sz="16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90" name="Shape 690"/>
        <p:cNvGrpSpPr/>
        <p:nvPr/>
      </p:nvGrpSpPr>
      <p:grpSpPr>
        <a:xfrm>
          <a:off x="0" y="0"/>
          <a:ext cx="0" cy="0"/>
          <a:chOff x="0" y="0"/>
          <a:chExt cx="0" cy="0"/>
        </a:xfrm>
      </p:grpSpPr>
      <p:sp>
        <p:nvSpPr>
          <p:cNvPr id="691" name="Google Shape;691;p4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692" name="Google Shape;692;p45"/>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Charla de rompecabezas</a:t>
            </a:r>
            <a:endParaRPr b="1" sz="2100">
              <a:solidFill>
                <a:schemeClr val="accent5"/>
              </a:solidFill>
              <a:latin typeface="Ubuntu"/>
              <a:ea typeface="Ubuntu"/>
              <a:cs typeface="Ubuntu"/>
              <a:sym typeface="Ubuntu"/>
            </a:endParaRPr>
          </a:p>
        </p:txBody>
      </p:sp>
      <p:pic>
        <p:nvPicPr>
          <p:cNvPr id="693" name="Google Shape;693;p45"/>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694" name="Google Shape;694;p45"/>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695" name="Google Shape;695;p45"/>
          <p:cNvGrpSpPr/>
          <p:nvPr/>
        </p:nvGrpSpPr>
        <p:grpSpPr>
          <a:xfrm>
            <a:off x="1590104" y="4057131"/>
            <a:ext cx="173012" cy="169916"/>
            <a:chOff x="8586628" y="1443880"/>
            <a:chExt cx="281458" cy="281458"/>
          </a:xfrm>
        </p:grpSpPr>
        <p:sp>
          <p:nvSpPr>
            <p:cNvPr id="696" name="Google Shape;696;p45"/>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5"/>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5"/>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5"/>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5"/>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5"/>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45"/>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5"/>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5"/>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5" name="Google Shape;705;p45"/>
          <p:cNvSpPr txBox="1"/>
          <p:nvPr/>
        </p:nvSpPr>
        <p:spPr>
          <a:xfrm>
            <a:off x="4447263" y="3240275"/>
            <a:ext cx="3926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Resolver problemas que implican multiplicar una fracción o un número entero por una </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fracción</a:t>
            </a:r>
            <a:endParaRPr sz="1800">
              <a:solidFill>
                <a:schemeClr val="dk1"/>
              </a:solidFill>
              <a:latin typeface="Open Sans"/>
              <a:ea typeface="Open Sans"/>
              <a:cs typeface="Open Sans"/>
              <a:sym typeface="Open Sans"/>
            </a:endParaRPr>
          </a:p>
        </p:txBody>
      </p:sp>
      <p:sp>
        <p:nvSpPr>
          <p:cNvPr id="706" name="Google Shape;706;p45"/>
          <p:cNvSpPr txBox="1"/>
          <p:nvPr/>
        </p:nvSpPr>
        <p:spPr>
          <a:xfrm>
            <a:off x="4447263" y="2347313"/>
            <a:ext cx="459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Unit Multiplication on the Number Line &gt; Nivel 1</a:t>
            </a:r>
            <a:endParaRPr sz="2000">
              <a:solidFill>
                <a:schemeClr val="dk1"/>
              </a:solidFill>
              <a:latin typeface="Open Sans"/>
              <a:ea typeface="Open Sans"/>
              <a:cs typeface="Open Sans"/>
              <a:sym typeface="Open Sans"/>
            </a:endParaRPr>
          </a:p>
        </p:txBody>
      </p:sp>
      <p:sp>
        <p:nvSpPr>
          <p:cNvPr id="707" name="Google Shape;707;p45"/>
          <p:cNvSpPr txBox="1"/>
          <p:nvPr/>
        </p:nvSpPr>
        <p:spPr>
          <a:xfrm>
            <a:off x="1754419" y="3957425"/>
            <a:ext cx="1902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708" name="Google Shape;708;p45"/>
          <p:cNvGrpSpPr/>
          <p:nvPr/>
        </p:nvGrpSpPr>
        <p:grpSpPr>
          <a:xfrm>
            <a:off x="7709843" y="3629462"/>
            <a:ext cx="1138164" cy="1468500"/>
            <a:chOff x="7633097" y="3255132"/>
            <a:chExt cx="1510904" cy="1870224"/>
          </a:xfrm>
        </p:grpSpPr>
        <p:pic>
          <p:nvPicPr>
            <p:cNvPr id="709" name="Google Shape;709;p45"/>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710" name="Google Shape;710;p45"/>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711" name="Google Shape;711;p45">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5"/>
          <p:cNvSpPr txBox="1"/>
          <p:nvPr/>
        </p:nvSpPr>
        <p:spPr>
          <a:xfrm>
            <a:off x="4413313" y="1192838"/>
            <a:ext cx="45186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endParaRPr b="1" sz="2900">
              <a:solidFill>
                <a:schemeClr val="accent4"/>
              </a:solidFill>
              <a:latin typeface="Open Sans"/>
              <a:ea typeface="Open Sans"/>
              <a:cs typeface="Open Sans"/>
              <a:sym typeface="Open Sans"/>
            </a:endParaRPr>
          </a:p>
          <a:p>
            <a:pPr indent="0" lvl="0" marL="0" rtl="0" algn="l">
              <a:spcBef>
                <a:spcPts val="0"/>
              </a:spcBef>
              <a:spcAft>
                <a:spcPts val="0"/>
              </a:spcAft>
              <a:buNone/>
            </a:pPr>
            <a:r>
              <a:t/>
            </a:r>
            <a:endParaRPr b="1" sz="1600">
              <a:solidFill>
                <a:schemeClr val="accent2"/>
              </a:solidFill>
              <a:latin typeface="Ubuntu"/>
              <a:ea typeface="Ubuntu"/>
              <a:cs typeface="Ubuntu"/>
              <a:sym typeface="Ubuntu"/>
            </a:endParaRPr>
          </a:p>
        </p:txBody>
      </p:sp>
      <p:sp>
        <p:nvSpPr>
          <p:cNvPr id="713" name="Google Shape;713;p45"/>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4" name="Google Shape;714;p45"/>
          <p:cNvGrpSpPr/>
          <p:nvPr/>
        </p:nvGrpSpPr>
        <p:grpSpPr>
          <a:xfrm>
            <a:off x="4509208" y="1330103"/>
            <a:ext cx="227520" cy="248922"/>
            <a:chOff x="4469316" y="1236218"/>
            <a:chExt cx="360570" cy="400390"/>
          </a:xfrm>
        </p:grpSpPr>
        <p:sp>
          <p:nvSpPr>
            <p:cNvPr id="715" name="Google Shape;715;p45"/>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45"/>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45"/>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45"/>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45"/>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45"/>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45"/>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22" name="Google Shape;722;p45"/>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723" name="Google Shape;723;p45"/>
          <p:cNvGrpSpPr/>
          <p:nvPr/>
        </p:nvGrpSpPr>
        <p:grpSpPr>
          <a:xfrm>
            <a:off x="2859100" y="658076"/>
            <a:ext cx="1390125" cy="1117724"/>
            <a:chOff x="2859100" y="658076"/>
            <a:chExt cx="1390125" cy="1117724"/>
          </a:xfrm>
        </p:grpSpPr>
        <p:pic>
          <p:nvPicPr>
            <p:cNvPr id="724" name="Google Shape;724;p45"/>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725" name="Google Shape;725;p45"/>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29" name="Shape 729"/>
        <p:cNvGrpSpPr/>
        <p:nvPr/>
      </p:nvGrpSpPr>
      <p:grpSpPr>
        <a:xfrm>
          <a:off x="0" y="0"/>
          <a:ext cx="0" cy="0"/>
          <a:chOff x="0" y="0"/>
          <a:chExt cx="0" cy="0"/>
        </a:xfrm>
      </p:grpSpPr>
      <p:sp>
        <p:nvSpPr>
          <p:cNvPr id="730" name="Google Shape;730;p4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731" name="Google Shape;731;p46"/>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Resolución </a:t>
            </a:r>
            <a:endParaRPr b="1" sz="2100">
              <a:solidFill>
                <a:schemeClr val="accent5"/>
              </a:solidFill>
              <a:latin typeface="Ubuntu"/>
              <a:ea typeface="Ubuntu"/>
              <a:cs typeface="Ubuntu"/>
              <a:sym typeface="Ubuntu"/>
            </a:endParaRPr>
          </a:p>
          <a:p>
            <a:pPr indent="0" lvl="0" marL="0" rtl="0" algn="r">
              <a:spcBef>
                <a:spcPts val="0"/>
              </a:spcBef>
              <a:spcAft>
                <a:spcPts val="0"/>
              </a:spcAft>
              <a:buNone/>
            </a:pPr>
            <a:r>
              <a:rPr b="1" lang="en" sz="2100">
                <a:solidFill>
                  <a:schemeClr val="accent5"/>
                </a:solidFill>
                <a:latin typeface="Ubuntu"/>
                <a:ea typeface="Ubuntu"/>
                <a:cs typeface="Ubuntu"/>
                <a:sym typeface="Ubuntu"/>
              </a:rPr>
              <a:t>de problemas</a:t>
            </a:r>
            <a:endParaRPr b="1" sz="2100">
              <a:solidFill>
                <a:schemeClr val="accent5"/>
              </a:solidFill>
              <a:latin typeface="Ubuntu"/>
              <a:ea typeface="Ubuntu"/>
              <a:cs typeface="Ubuntu"/>
              <a:sym typeface="Ubuntu"/>
            </a:endParaRPr>
          </a:p>
        </p:txBody>
      </p:sp>
      <p:pic>
        <p:nvPicPr>
          <p:cNvPr id="732" name="Google Shape;732;p46"/>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733" name="Google Shape;733;p46"/>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Problema del día</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Compañero A: En la tienda de cintas Jones, las cintas se venden en varios tamaños. Rebecca compró dos piezas de cinta roja para hacer lazos para el cabello. Ella eligió la cinta roja de un cajón de piezas de 3/4 pies de largo. ¿Cuánta cinta compró? Compara tu problema con el problema de tu compañero.</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i="1" lang="en" sz="2300">
                <a:solidFill>
                  <a:schemeClr val="dk1"/>
                </a:solidFill>
                <a:latin typeface="Ubuntu Medium"/>
                <a:ea typeface="Ubuntu Medium"/>
                <a:cs typeface="Ubuntu Medium"/>
                <a:sym typeface="Ubuntu Medium"/>
              </a:rPr>
              <a:t>(siguiente diapositiva)</a:t>
            </a:r>
            <a:endParaRPr i="1" sz="2300">
              <a:solidFill>
                <a:schemeClr val="dk1"/>
              </a:solidFill>
              <a:latin typeface="Ubuntu Medium"/>
              <a:ea typeface="Ubuntu Medium"/>
              <a:cs typeface="Ubuntu Medium"/>
              <a:sym typeface="Ubuntu Medium"/>
            </a:endParaRPr>
          </a:p>
        </p:txBody>
      </p:sp>
      <p:pic>
        <p:nvPicPr>
          <p:cNvPr id="734" name="Google Shape;734;p46"/>
          <p:cNvPicPr preferRelativeResize="0"/>
          <p:nvPr/>
        </p:nvPicPr>
        <p:blipFill rotWithShape="1">
          <a:blip r:embed="rId4">
            <a:alphaModFix/>
          </a:blip>
          <a:srcRect b="0" l="0" r="0" t="0"/>
          <a:stretch/>
        </p:blipFill>
        <p:spPr>
          <a:xfrm>
            <a:off x="5253975" y="594350"/>
            <a:ext cx="1200100" cy="1068525"/>
          </a:xfrm>
          <a:prstGeom prst="rect">
            <a:avLst/>
          </a:prstGeom>
          <a:noFill/>
          <a:ln>
            <a:noFill/>
          </a:ln>
        </p:spPr>
      </p:pic>
      <p:pic>
        <p:nvPicPr>
          <p:cNvPr id="735" name="Google Shape;735;p46"/>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39" name="Shape 739"/>
        <p:cNvGrpSpPr/>
        <p:nvPr/>
      </p:nvGrpSpPr>
      <p:grpSpPr>
        <a:xfrm>
          <a:off x="0" y="0"/>
          <a:ext cx="0" cy="0"/>
          <a:chOff x="0" y="0"/>
          <a:chExt cx="0" cy="0"/>
        </a:xfrm>
      </p:grpSpPr>
      <p:sp>
        <p:nvSpPr>
          <p:cNvPr id="740" name="Google Shape;740;p4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741" name="Google Shape;741;p47"/>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Resolución </a:t>
            </a:r>
            <a:endParaRPr b="1" sz="2100">
              <a:solidFill>
                <a:schemeClr val="accent5"/>
              </a:solidFill>
              <a:latin typeface="Ubuntu"/>
              <a:ea typeface="Ubuntu"/>
              <a:cs typeface="Ubuntu"/>
              <a:sym typeface="Ubuntu"/>
            </a:endParaRPr>
          </a:p>
          <a:p>
            <a:pPr indent="0" lvl="0" marL="0" rtl="0" algn="r">
              <a:spcBef>
                <a:spcPts val="0"/>
              </a:spcBef>
              <a:spcAft>
                <a:spcPts val="0"/>
              </a:spcAft>
              <a:buNone/>
            </a:pPr>
            <a:r>
              <a:rPr b="1" lang="en" sz="2100">
                <a:solidFill>
                  <a:schemeClr val="accent5"/>
                </a:solidFill>
                <a:latin typeface="Ubuntu"/>
                <a:ea typeface="Ubuntu"/>
                <a:cs typeface="Ubuntu"/>
                <a:sym typeface="Ubuntu"/>
              </a:rPr>
              <a:t>de problemas</a:t>
            </a:r>
            <a:endParaRPr b="1" sz="2100">
              <a:solidFill>
                <a:schemeClr val="accent5"/>
              </a:solidFill>
              <a:latin typeface="Ubuntu"/>
              <a:ea typeface="Ubuntu"/>
              <a:cs typeface="Ubuntu"/>
              <a:sym typeface="Ubuntu"/>
            </a:endParaRPr>
          </a:p>
        </p:txBody>
      </p:sp>
      <p:pic>
        <p:nvPicPr>
          <p:cNvPr id="742" name="Google Shape;742;p47"/>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743" name="Google Shape;743;p47"/>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Problema del día</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Partner B: En la tienda de cintas Jones, las cintas se venden en varias longitudes. Chris compró una pieza de cinta de 2 pies de largo. Chris compró</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una pieza de cinta de 2 pies de largo. Usó 3/4 de la cinta.</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¿Cuánta cinta usó? Compara tu</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problema con el problema de tu compañero.</a:t>
            </a:r>
            <a:endParaRPr sz="2300">
              <a:solidFill>
                <a:schemeClr val="dk1"/>
              </a:solidFill>
              <a:latin typeface="Ubuntu Medium"/>
              <a:ea typeface="Ubuntu Medium"/>
              <a:cs typeface="Ubuntu Medium"/>
              <a:sym typeface="Ubuntu Medium"/>
            </a:endParaRPr>
          </a:p>
        </p:txBody>
      </p:sp>
      <p:pic>
        <p:nvPicPr>
          <p:cNvPr id="744" name="Google Shape;744;p47"/>
          <p:cNvPicPr preferRelativeResize="0"/>
          <p:nvPr/>
        </p:nvPicPr>
        <p:blipFill rotWithShape="1">
          <a:blip r:embed="rId4">
            <a:alphaModFix/>
          </a:blip>
          <a:srcRect b="0" l="0" r="0" t="0"/>
          <a:stretch/>
        </p:blipFill>
        <p:spPr>
          <a:xfrm>
            <a:off x="5253975" y="594350"/>
            <a:ext cx="1200100" cy="1068525"/>
          </a:xfrm>
          <a:prstGeom prst="rect">
            <a:avLst/>
          </a:prstGeom>
          <a:noFill/>
          <a:ln>
            <a:noFill/>
          </a:ln>
        </p:spPr>
      </p:pic>
      <p:pic>
        <p:nvPicPr>
          <p:cNvPr id="745" name="Google Shape;745;p47"/>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49" name="Shape 749"/>
        <p:cNvGrpSpPr/>
        <p:nvPr/>
      </p:nvGrpSpPr>
      <p:grpSpPr>
        <a:xfrm>
          <a:off x="0" y="0"/>
          <a:ext cx="0" cy="0"/>
          <a:chOff x="0" y="0"/>
          <a:chExt cx="0" cy="0"/>
        </a:xfrm>
      </p:grpSpPr>
      <p:sp>
        <p:nvSpPr>
          <p:cNvPr id="750" name="Google Shape;750;p4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751" name="Google Shape;751;p48"/>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Mi camino de razonamiento</a:t>
            </a:r>
            <a:endParaRPr b="1" sz="2100">
              <a:solidFill>
                <a:schemeClr val="accent5"/>
              </a:solidFill>
              <a:latin typeface="Ubuntu"/>
              <a:ea typeface="Ubuntu"/>
              <a:cs typeface="Ubuntu"/>
              <a:sym typeface="Ubuntu"/>
            </a:endParaRPr>
          </a:p>
        </p:txBody>
      </p:sp>
      <p:pic>
        <p:nvPicPr>
          <p:cNvPr id="752" name="Google Shape;752;p48"/>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753" name="Google Shape;753;p48"/>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multiplicar fracciones es…</a:t>
            </a:r>
            <a:endParaRPr b="1" sz="2000">
              <a:solidFill>
                <a:srgbClr val="FFFFFF"/>
              </a:solidFill>
              <a:latin typeface="Open Sans"/>
              <a:ea typeface="Open Sans"/>
              <a:cs typeface="Open Sans"/>
              <a:sym typeface="Open Sans"/>
            </a:endParaRPr>
          </a:p>
        </p:txBody>
      </p:sp>
      <p:sp>
        <p:nvSpPr>
          <p:cNvPr id="754" name="Google Shape;754;p48"/>
          <p:cNvSpPr/>
          <p:nvPr/>
        </p:nvSpPr>
        <p:spPr>
          <a:xfrm>
            <a:off x="1896525" y="2664600"/>
            <a:ext cx="6533400" cy="6219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multiplicar un número entero por una fracción es…</a:t>
            </a:r>
            <a:endParaRPr b="1" sz="2000">
              <a:solidFill>
                <a:srgbClr val="FFFFFF"/>
              </a:solidFill>
              <a:latin typeface="Open Sans"/>
              <a:ea typeface="Open Sans"/>
              <a:cs typeface="Open Sans"/>
              <a:sym typeface="Open Sans"/>
            </a:endParaRPr>
          </a:p>
        </p:txBody>
      </p:sp>
      <p:sp>
        <p:nvSpPr>
          <p:cNvPr id="755" name="Google Shape;755;p48"/>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cosa que aprendí es . . .</a:t>
            </a:r>
            <a:endParaRPr b="1" sz="1800">
              <a:solidFill>
                <a:srgbClr val="FFFFFF"/>
              </a:solidFill>
              <a:latin typeface="Open Sans"/>
              <a:ea typeface="Open Sans"/>
              <a:cs typeface="Open Sans"/>
              <a:sym typeface="Open Sans"/>
            </a:endParaRPr>
          </a:p>
        </p:txBody>
      </p:sp>
      <p:pic>
        <p:nvPicPr>
          <p:cNvPr id="756" name="Google Shape;756;p48"/>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757" name="Google Shape;757;p48"/>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sz="1800"/>
          </a:p>
        </p:txBody>
      </p:sp>
      <p:sp>
        <p:nvSpPr>
          <p:cNvPr id="758" name="Google Shape;758;p48"/>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1800">
              <a:solidFill>
                <a:srgbClr val="FFFFFF"/>
              </a:solidFill>
              <a:latin typeface="Open Sans"/>
              <a:ea typeface="Open Sans"/>
              <a:cs typeface="Open Sans"/>
              <a:sym typeface="Open Sans"/>
            </a:endParaRPr>
          </a:p>
        </p:txBody>
      </p:sp>
      <p:sp>
        <p:nvSpPr>
          <p:cNvPr id="759" name="Google Shape;759;p48"/>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760" name="Google Shape;760;p48"/>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pregunta que tengo es . . .</a:t>
            </a:r>
            <a:endParaRPr b="1" sz="1800">
              <a:solidFill>
                <a:srgbClr val="FFFFFF"/>
              </a:solidFill>
              <a:latin typeface="Open Sans"/>
              <a:ea typeface="Open Sans"/>
              <a:cs typeface="Open Sans"/>
              <a:sym typeface="Open Sans"/>
            </a:endParaRPr>
          </a:p>
        </p:txBody>
      </p:sp>
      <p:sp>
        <p:nvSpPr>
          <p:cNvPr id="761" name="Google Shape;761;p48"/>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762" name="Google Shape;762;p48"/>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763" name="Google Shape;763;p48"/>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764" name="Google Shape;764;p48"/>
          <p:cNvSpPr/>
          <p:nvPr/>
        </p:nvSpPr>
        <p:spPr>
          <a:xfrm>
            <a:off x="1947375" y="1015813"/>
            <a:ext cx="4032000" cy="948600"/>
          </a:xfrm>
          <a:prstGeom prst="roundRect">
            <a:avLst>
              <a:gd fmla="val 7949" name="adj"/>
            </a:avLst>
          </a:prstGeom>
          <a:solidFill>
            <a:srgbClr val="0063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Open Sans"/>
                <a:ea typeface="Open Sans"/>
                <a:cs typeface="Open Sans"/>
                <a:sym typeface="Open Sans"/>
              </a:rPr>
              <a:t>Tema: Resolver problemas que involucra multiplicar una fracción o un número entero por una fracción</a:t>
            </a:r>
            <a:endParaRPr b="1" sz="16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68" name="Shape 768"/>
        <p:cNvGrpSpPr/>
        <p:nvPr/>
      </p:nvGrpSpPr>
      <p:grpSpPr>
        <a:xfrm>
          <a:off x="0" y="0"/>
          <a:ext cx="0" cy="0"/>
          <a:chOff x="0" y="0"/>
          <a:chExt cx="0" cy="0"/>
        </a:xfrm>
      </p:grpSpPr>
      <p:sp>
        <p:nvSpPr>
          <p:cNvPr id="769" name="Google Shape;769;p4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770" name="Google Shape;770;p4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Charla de rompecabezas</a:t>
            </a:r>
            <a:endParaRPr b="1" sz="2100">
              <a:solidFill>
                <a:schemeClr val="accent5"/>
              </a:solidFill>
              <a:latin typeface="Ubuntu"/>
              <a:ea typeface="Ubuntu"/>
              <a:cs typeface="Ubuntu"/>
              <a:sym typeface="Ubuntu"/>
            </a:endParaRPr>
          </a:p>
        </p:txBody>
      </p:sp>
      <p:pic>
        <p:nvPicPr>
          <p:cNvPr id="771" name="Google Shape;771;p49"/>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772" name="Google Shape;772;p49"/>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773" name="Google Shape;773;p49"/>
          <p:cNvGrpSpPr/>
          <p:nvPr/>
        </p:nvGrpSpPr>
        <p:grpSpPr>
          <a:xfrm>
            <a:off x="1590104" y="4057131"/>
            <a:ext cx="173012" cy="169916"/>
            <a:chOff x="8586628" y="1443880"/>
            <a:chExt cx="281458" cy="281458"/>
          </a:xfrm>
        </p:grpSpPr>
        <p:sp>
          <p:nvSpPr>
            <p:cNvPr id="774" name="Google Shape;774;p49"/>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9"/>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9"/>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9"/>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9"/>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9"/>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9"/>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9"/>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9"/>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3" name="Google Shape;783;p49"/>
          <p:cNvSpPr txBox="1"/>
          <p:nvPr/>
        </p:nvSpPr>
        <p:spPr>
          <a:xfrm>
            <a:off x="4447263" y="3240275"/>
            <a:ext cx="3926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Resolver problemas que implican multiplicar una fracción o un número entero por una </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fracción</a:t>
            </a:r>
            <a:endParaRPr sz="1800">
              <a:solidFill>
                <a:schemeClr val="dk1"/>
              </a:solidFill>
              <a:latin typeface="Open Sans"/>
              <a:ea typeface="Open Sans"/>
              <a:cs typeface="Open Sans"/>
              <a:sym typeface="Open Sans"/>
            </a:endParaRPr>
          </a:p>
        </p:txBody>
      </p:sp>
      <p:sp>
        <p:nvSpPr>
          <p:cNvPr id="784" name="Google Shape;784;p49"/>
          <p:cNvSpPr txBox="1"/>
          <p:nvPr/>
        </p:nvSpPr>
        <p:spPr>
          <a:xfrm>
            <a:off x="4447263" y="2347313"/>
            <a:ext cx="459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Unit Multiplication on the Number Line &gt; Nivel 3</a:t>
            </a:r>
            <a:endParaRPr sz="1800">
              <a:solidFill>
                <a:schemeClr val="dk1"/>
              </a:solidFill>
              <a:latin typeface="Open Sans"/>
              <a:ea typeface="Open Sans"/>
              <a:cs typeface="Open Sans"/>
              <a:sym typeface="Open Sans"/>
            </a:endParaRPr>
          </a:p>
        </p:txBody>
      </p:sp>
      <p:sp>
        <p:nvSpPr>
          <p:cNvPr id="785" name="Google Shape;785;p49"/>
          <p:cNvSpPr txBox="1"/>
          <p:nvPr/>
        </p:nvSpPr>
        <p:spPr>
          <a:xfrm>
            <a:off x="1754426" y="3957425"/>
            <a:ext cx="196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786" name="Google Shape;786;p49"/>
          <p:cNvGrpSpPr/>
          <p:nvPr/>
        </p:nvGrpSpPr>
        <p:grpSpPr>
          <a:xfrm>
            <a:off x="7709843" y="3629462"/>
            <a:ext cx="1138164" cy="1468500"/>
            <a:chOff x="7633097" y="3255132"/>
            <a:chExt cx="1510904" cy="1870224"/>
          </a:xfrm>
        </p:grpSpPr>
        <p:pic>
          <p:nvPicPr>
            <p:cNvPr id="787" name="Google Shape;787;p49"/>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788" name="Google Shape;788;p49"/>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789" name="Google Shape;789;p49">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9"/>
          <p:cNvSpPr txBox="1"/>
          <p:nvPr/>
        </p:nvSpPr>
        <p:spPr>
          <a:xfrm>
            <a:off x="4413313" y="1192838"/>
            <a:ext cx="4518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endParaRPr b="1" sz="1600">
              <a:solidFill>
                <a:schemeClr val="accent2"/>
              </a:solidFill>
              <a:latin typeface="Ubuntu"/>
              <a:ea typeface="Ubuntu"/>
              <a:cs typeface="Ubuntu"/>
              <a:sym typeface="Ubuntu"/>
            </a:endParaRPr>
          </a:p>
        </p:txBody>
      </p:sp>
      <p:sp>
        <p:nvSpPr>
          <p:cNvPr id="791" name="Google Shape;791;p49"/>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2" name="Google Shape;792;p49"/>
          <p:cNvGrpSpPr/>
          <p:nvPr/>
        </p:nvGrpSpPr>
        <p:grpSpPr>
          <a:xfrm>
            <a:off x="4509208" y="1330103"/>
            <a:ext cx="227520" cy="248922"/>
            <a:chOff x="4469316" y="1236218"/>
            <a:chExt cx="360570" cy="400390"/>
          </a:xfrm>
        </p:grpSpPr>
        <p:sp>
          <p:nvSpPr>
            <p:cNvPr id="793" name="Google Shape;793;p49"/>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49"/>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49"/>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49"/>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49"/>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49"/>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49"/>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00" name="Google Shape;800;p49"/>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801" name="Google Shape;801;p49"/>
          <p:cNvGrpSpPr/>
          <p:nvPr/>
        </p:nvGrpSpPr>
        <p:grpSpPr>
          <a:xfrm>
            <a:off x="2859100" y="658076"/>
            <a:ext cx="1390125" cy="1117724"/>
            <a:chOff x="2859100" y="658076"/>
            <a:chExt cx="1390125" cy="1117724"/>
          </a:xfrm>
        </p:grpSpPr>
        <p:pic>
          <p:nvPicPr>
            <p:cNvPr id="802" name="Google Shape;802;p49"/>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803" name="Google Shape;803;p49"/>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07" name="Shape 807"/>
        <p:cNvGrpSpPr/>
        <p:nvPr/>
      </p:nvGrpSpPr>
      <p:grpSpPr>
        <a:xfrm>
          <a:off x="0" y="0"/>
          <a:ext cx="0" cy="0"/>
          <a:chOff x="0" y="0"/>
          <a:chExt cx="0" cy="0"/>
        </a:xfrm>
      </p:grpSpPr>
      <p:sp>
        <p:nvSpPr>
          <p:cNvPr id="808" name="Google Shape;808;p5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809" name="Google Shape;809;p50"/>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Resolución </a:t>
            </a:r>
            <a:endParaRPr b="1" sz="2100">
              <a:solidFill>
                <a:schemeClr val="accent5"/>
              </a:solidFill>
              <a:latin typeface="Ubuntu"/>
              <a:ea typeface="Ubuntu"/>
              <a:cs typeface="Ubuntu"/>
              <a:sym typeface="Ubuntu"/>
            </a:endParaRPr>
          </a:p>
          <a:p>
            <a:pPr indent="0" lvl="0" marL="0" rtl="0" algn="r">
              <a:spcBef>
                <a:spcPts val="0"/>
              </a:spcBef>
              <a:spcAft>
                <a:spcPts val="0"/>
              </a:spcAft>
              <a:buNone/>
            </a:pPr>
            <a:r>
              <a:rPr b="1" lang="en" sz="2100">
                <a:solidFill>
                  <a:schemeClr val="accent5"/>
                </a:solidFill>
                <a:latin typeface="Ubuntu"/>
                <a:ea typeface="Ubuntu"/>
                <a:cs typeface="Ubuntu"/>
                <a:sym typeface="Ubuntu"/>
              </a:rPr>
              <a:t>de problemas</a:t>
            </a:r>
            <a:endParaRPr b="1" sz="2100">
              <a:solidFill>
                <a:schemeClr val="accent5"/>
              </a:solidFill>
              <a:latin typeface="Ubuntu"/>
              <a:ea typeface="Ubuntu"/>
              <a:cs typeface="Ubuntu"/>
              <a:sym typeface="Ubuntu"/>
            </a:endParaRPr>
          </a:p>
        </p:txBody>
      </p:sp>
      <p:pic>
        <p:nvPicPr>
          <p:cNvPr id="810" name="Google Shape;810;p50"/>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811" name="Google Shape;811;p50"/>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Problema del día</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Compañero A: Janet descubrió que la distancia de su casa al parque y de regreso a su casa es 3/4 millas. Ella corrió hasta el parque y de regreso a su casa 5 veces. ¿Cuánto corrió?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Compara tu problema con el problema de tu compañero.</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812" name="Google Shape;812;p50"/>
          <p:cNvPicPr preferRelativeResize="0"/>
          <p:nvPr/>
        </p:nvPicPr>
        <p:blipFill rotWithShape="1">
          <a:blip r:embed="rId4">
            <a:alphaModFix/>
          </a:blip>
          <a:srcRect b="0" l="0" r="0" t="0"/>
          <a:stretch/>
        </p:blipFill>
        <p:spPr>
          <a:xfrm>
            <a:off x="5253975" y="594350"/>
            <a:ext cx="1200100" cy="1068525"/>
          </a:xfrm>
          <a:prstGeom prst="rect">
            <a:avLst/>
          </a:prstGeom>
          <a:noFill/>
          <a:ln>
            <a:noFill/>
          </a:ln>
        </p:spPr>
      </p:pic>
      <p:pic>
        <p:nvPicPr>
          <p:cNvPr id="813" name="Google Shape;813;p50"/>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17" name="Shape 817"/>
        <p:cNvGrpSpPr/>
        <p:nvPr/>
      </p:nvGrpSpPr>
      <p:grpSpPr>
        <a:xfrm>
          <a:off x="0" y="0"/>
          <a:ext cx="0" cy="0"/>
          <a:chOff x="0" y="0"/>
          <a:chExt cx="0" cy="0"/>
        </a:xfrm>
      </p:grpSpPr>
      <p:sp>
        <p:nvSpPr>
          <p:cNvPr id="818" name="Google Shape;818;p5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819" name="Google Shape;819;p51"/>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Resolución </a:t>
            </a:r>
            <a:endParaRPr b="1" sz="2100">
              <a:solidFill>
                <a:schemeClr val="accent5"/>
              </a:solidFill>
              <a:latin typeface="Ubuntu"/>
              <a:ea typeface="Ubuntu"/>
              <a:cs typeface="Ubuntu"/>
              <a:sym typeface="Ubuntu"/>
            </a:endParaRPr>
          </a:p>
          <a:p>
            <a:pPr indent="0" lvl="0" marL="0" rtl="0" algn="r">
              <a:spcBef>
                <a:spcPts val="0"/>
              </a:spcBef>
              <a:spcAft>
                <a:spcPts val="0"/>
              </a:spcAft>
              <a:buNone/>
            </a:pPr>
            <a:r>
              <a:rPr b="1" lang="en" sz="2100">
                <a:solidFill>
                  <a:schemeClr val="accent5"/>
                </a:solidFill>
                <a:latin typeface="Ubuntu"/>
                <a:ea typeface="Ubuntu"/>
                <a:cs typeface="Ubuntu"/>
                <a:sym typeface="Ubuntu"/>
              </a:rPr>
              <a:t>de problemas</a:t>
            </a:r>
            <a:endParaRPr b="1" sz="2100">
              <a:solidFill>
                <a:schemeClr val="accent5"/>
              </a:solidFill>
              <a:latin typeface="Ubuntu"/>
              <a:ea typeface="Ubuntu"/>
              <a:cs typeface="Ubuntu"/>
              <a:sym typeface="Ubuntu"/>
            </a:endParaRPr>
          </a:p>
        </p:txBody>
      </p:sp>
      <p:pic>
        <p:nvPicPr>
          <p:cNvPr id="820" name="Google Shape;820;p51"/>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821" name="Google Shape;821;p51"/>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Problema del día</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Compañero B: Bailey vive a 5 millas del parque. Decidió correr hasta el parque. Llegó hasta 3/4 del</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recorrido, se detuvo y llamó a su madre para que fuera a recogerla. ¿Cuánto corrió Bailey?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Compara tu problema con el problema de tu compañero.</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822" name="Google Shape;822;p51"/>
          <p:cNvPicPr preferRelativeResize="0"/>
          <p:nvPr/>
        </p:nvPicPr>
        <p:blipFill rotWithShape="1">
          <a:blip r:embed="rId4">
            <a:alphaModFix/>
          </a:blip>
          <a:srcRect b="0" l="0" r="0" t="0"/>
          <a:stretch/>
        </p:blipFill>
        <p:spPr>
          <a:xfrm>
            <a:off x="5253975" y="594350"/>
            <a:ext cx="1200100" cy="1068525"/>
          </a:xfrm>
          <a:prstGeom prst="rect">
            <a:avLst/>
          </a:prstGeom>
          <a:noFill/>
          <a:ln>
            <a:noFill/>
          </a:ln>
        </p:spPr>
      </p:pic>
      <p:pic>
        <p:nvPicPr>
          <p:cNvPr id="823" name="Google Shape;823;p51"/>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27" name="Shape 827"/>
        <p:cNvGrpSpPr/>
        <p:nvPr/>
      </p:nvGrpSpPr>
      <p:grpSpPr>
        <a:xfrm>
          <a:off x="0" y="0"/>
          <a:ext cx="0" cy="0"/>
          <a:chOff x="0" y="0"/>
          <a:chExt cx="0" cy="0"/>
        </a:xfrm>
      </p:grpSpPr>
      <p:sp>
        <p:nvSpPr>
          <p:cNvPr id="828" name="Google Shape;828;p52"/>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sp>
        <p:nvSpPr>
          <p:cNvPr id="829" name="Google Shape;829;p52"/>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Mi camino de razonamiento</a:t>
            </a:r>
            <a:endParaRPr b="1" sz="2100">
              <a:solidFill>
                <a:schemeClr val="accent5"/>
              </a:solidFill>
              <a:latin typeface="Ubuntu"/>
              <a:ea typeface="Ubuntu"/>
              <a:cs typeface="Ubuntu"/>
              <a:sym typeface="Ubuntu"/>
            </a:endParaRPr>
          </a:p>
        </p:txBody>
      </p:sp>
      <p:pic>
        <p:nvPicPr>
          <p:cNvPr id="830" name="Google Shape;830;p52"/>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831" name="Google Shape;831;p52"/>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multiplicar fracciones es…</a:t>
            </a:r>
            <a:endParaRPr b="1" sz="2000">
              <a:solidFill>
                <a:srgbClr val="FFFFFF"/>
              </a:solidFill>
              <a:latin typeface="Open Sans"/>
              <a:ea typeface="Open Sans"/>
              <a:cs typeface="Open Sans"/>
              <a:sym typeface="Open Sans"/>
            </a:endParaRPr>
          </a:p>
        </p:txBody>
      </p:sp>
      <p:sp>
        <p:nvSpPr>
          <p:cNvPr id="832" name="Google Shape;832;p52"/>
          <p:cNvSpPr/>
          <p:nvPr/>
        </p:nvSpPr>
        <p:spPr>
          <a:xfrm>
            <a:off x="1896525" y="2664600"/>
            <a:ext cx="6533400" cy="6219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multiplicar un número entero por una fracción es…</a:t>
            </a:r>
            <a:endParaRPr b="1" sz="2000">
              <a:solidFill>
                <a:srgbClr val="FFFFFF"/>
              </a:solidFill>
              <a:latin typeface="Open Sans"/>
              <a:ea typeface="Open Sans"/>
              <a:cs typeface="Open Sans"/>
              <a:sym typeface="Open Sans"/>
            </a:endParaRPr>
          </a:p>
        </p:txBody>
      </p:sp>
      <p:sp>
        <p:nvSpPr>
          <p:cNvPr id="833" name="Google Shape;833;p52"/>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cosa que aprendí es . . .</a:t>
            </a:r>
            <a:endParaRPr b="1" sz="1800">
              <a:solidFill>
                <a:srgbClr val="FFFFFF"/>
              </a:solidFill>
              <a:latin typeface="Open Sans"/>
              <a:ea typeface="Open Sans"/>
              <a:cs typeface="Open Sans"/>
              <a:sym typeface="Open Sans"/>
            </a:endParaRPr>
          </a:p>
        </p:txBody>
      </p:sp>
      <p:pic>
        <p:nvPicPr>
          <p:cNvPr id="834" name="Google Shape;834;p52"/>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835" name="Google Shape;835;p52"/>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sz="1800"/>
          </a:p>
        </p:txBody>
      </p:sp>
      <p:sp>
        <p:nvSpPr>
          <p:cNvPr id="836" name="Google Shape;836;p52"/>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1800">
              <a:solidFill>
                <a:srgbClr val="FFFFFF"/>
              </a:solidFill>
              <a:latin typeface="Open Sans"/>
              <a:ea typeface="Open Sans"/>
              <a:cs typeface="Open Sans"/>
              <a:sym typeface="Open Sans"/>
            </a:endParaRPr>
          </a:p>
        </p:txBody>
      </p:sp>
      <p:sp>
        <p:nvSpPr>
          <p:cNvPr id="837" name="Google Shape;837;p52"/>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838" name="Google Shape;838;p52"/>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pregunta que tengo es . . .</a:t>
            </a:r>
            <a:endParaRPr b="1" sz="1800">
              <a:solidFill>
                <a:srgbClr val="FFFFFF"/>
              </a:solidFill>
              <a:latin typeface="Open Sans"/>
              <a:ea typeface="Open Sans"/>
              <a:cs typeface="Open Sans"/>
              <a:sym typeface="Open Sans"/>
            </a:endParaRPr>
          </a:p>
        </p:txBody>
      </p:sp>
      <p:sp>
        <p:nvSpPr>
          <p:cNvPr id="839" name="Google Shape;839;p52"/>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840" name="Google Shape;840;p52"/>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841" name="Google Shape;841;p52"/>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842" name="Google Shape;842;p52"/>
          <p:cNvSpPr/>
          <p:nvPr/>
        </p:nvSpPr>
        <p:spPr>
          <a:xfrm>
            <a:off x="1947375" y="1015813"/>
            <a:ext cx="4032000" cy="948600"/>
          </a:xfrm>
          <a:prstGeom prst="roundRect">
            <a:avLst>
              <a:gd fmla="val 7949" name="adj"/>
            </a:avLst>
          </a:prstGeom>
          <a:solidFill>
            <a:srgbClr val="0063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Open Sans"/>
                <a:ea typeface="Open Sans"/>
                <a:cs typeface="Open Sans"/>
                <a:sym typeface="Open Sans"/>
              </a:rPr>
              <a:t>Tema: Resolver problemas que involucra multiplicar una fracción o un número entero por una fracción</a:t>
            </a:r>
            <a:endParaRPr b="1" sz="16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46" name="Shape 846"/>
        <p:cNvGrpSpPr/>
        <p:nvPr/>
      </p:nvGrpSpPr>
      <p:grpSpPr>
        <a:xfrm>
          <a:off x="0" y="0"/>
          <a:ext cx="0" cy="0"/>
          <a:chOff x="0" y="0"/>
          <a:chExt cx="0" cy="0"/>
        </a:xfrm>
      </p:grpSpPr>
      <p:sp>
        <p:nvSpPr>
          <p:cNvPr id="847" name="Google Shape;847;p5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sp>
        <p:nvSpPr>
          <p:cNvPr id="848" name="Google Shape;848;p5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Charla de rompecabezas</a:t>
            </a:r>
            <a:endParaRPr b="1" sz="2100">
              <a:solidFill>
                <a:schemeClr val="accent5"/>
              </a:solidFill>
              <a:latin typeface="Ubuntu"/>
              <a:ea typeface="Ubuntu"/>
              <a:cs typeface="Ubuntu"/>
              <a:sym typeface="Ubuntu"/>
            </a:endParaRPr>
          </a:p>
        </p:txBody>
      </p:sp>
      <p:pic>
        <p:nvPicPr>
          <p:cNvPr id="849" name="Google Shape;849;p53"/>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850" name="Google Shape;850;p53"/>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851" name="Google Shape;851;p53"/>
          <p:cNvGrpSpPr/>
          <p:nvPr/>
        </p:nvGrpSpPr>
        <p:grpSpPr>
          <a:xfrm>
            <a:off x="1590104" y="4057131"/>
            <a:ext cx="173012" cy="169916"/>
            <a:chOff x="8586628" y="1443880"/>
            <a:chExt cx="281458" cy="281458"/>
          </a:xfrm>
        </p:grpSpPr>
        <p:sp>
          <p:nvSpPr>
            <p:cNvPr id="852" name="Google Shape;852;p53"/>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3"/>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53"/>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53"/>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53"/>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53"/>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53"/>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53"/>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53"/>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1" name="Google Shape;861;p53"/>
          <p:cNvSpPr txBox="1"/>
          <p:nvPr/>
        </p:nvSpPr>
        <p:spPr>
          <a:xfrm>
            <a:off x="4447263" y="3011675"/>
            <a:ext cx="3926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Resolver problemas que implican multiplicar una fracción o un número entero por una </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fracción</a:t>
            </a:r>
            <a:endParaRPr sz="1800">
              <a:solidFill>
                <a:schemeClr val="dk1"/>
              </a:solidFill>
              <a:latin typeface="Open Sans"/>
              <a:ea typeface="Open Sans"/>
              <a:cs typeface="Open Sans"/>
              <a:sym typeface="Open Sans"/>
            </a:endParaRPr>
          </a:p>
        </p:txBody>
      </p:sp>
      <p:sp>
        <p:nvSpPr>
          <p:cNvPr id="862" name="Google Shape;862;p53"/>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Unit Multiples &gt; Nivel 1</a:t>
            </a:r>
            <a:endParaRPr sz="2000">
              <a:solidFill>
                <a:schemeClr val="dk1"/>
              </a:solidFill>
              <a:latin typeface="Open Sans"/>
              <a:ea typeface="Open Sans"/>
              <a:cs typeface="Open Sans"/>
              <a:sym typeface="Open Sans"/>
            </a:endParaRPr>
          </a:p>
        </p:txBody>
      </p:sp>
      <p:sp>
        <p:nvSpPr>
          <p:cNvPr id="863" name="Google Shape;863;p53"/>
          <p:cNvSpPr txBox="1"/>
          <p:nvPr/>
        </p:nvSpPr>
        <p:spPr>
          <a:xfrm>
            <a:off x="1754425" y="3957425"/>
            <a:ext cx="1881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864" name="Google Shape;864;p53"/>
          <p:cNvGrpSpPr/>
          <p:nvPr/>
        </p:nvGrpSpPr>
        <p:grpSpPr>
          <a:xfrm>
            <a:off x="7709843" y="3629462"/>
            <a:ext cx="1138164" cy="1468500"/>
            <a:chOff x="7633097" y="3255132"/>
            <a:chExt cx="1510904" cy="1870224"/>
          </a:xfrm>
        </p:grpSpPr>
        <p:pic>
          <p:nvPicPr>
            <p:cNvPr id="865" name="Google Shape;865;p53"/>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866" name="Google Shape;866;p53"/>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867" name="Google Shape;867;p53">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53"/>
          <p:cNvSpPr txBox="1"/>
          <p:nvPr/>
        </p:nvSpPr>
        <p:spPr>
          <a:xfrm>
            <a:off x="4413313" y="1192838"/>
            <a:ext cx="4518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endParaRPr b="1" sz="1600">
              <a:solidFill>
                <a:schemeClr val="accent2"/>
              </a:solidFill>
              <a:latin typeface="Ubuntu"/>
              <a:ea typeface="Ubuntu"/>
              <a:cs typeface="Ubuntu"/>
              <a:sym typeface="Ubuntu"/>
            </a:endParaRPr>
          </a:p>
        </p:txBody>
      </p:sp>
      <p:sp>
        <p:nvSpPr>
          <p:cNvPr id="869" name="Google Shape;869;p53"/>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0" name="Google Shape;870;p53"/>
          <p:cNvGrpSpPr/>
          <p:nvPr/>
        </p:nvGrpSpPr>
        <p:grpSpPr>
          <a:xfrm>
            <a:off x="4509208" y="1330103"/>
            <a:ext cx="227520" cy="248922"/>
            <a:chOff x="4469316" y="1236218"/>
            <a:chExt cx="360570" cy="400390"/>
          </a:xfrm>
        </p:grpSpPr>
        <p:sp>
          <p:nvSpPr>
            <p:cNvPr id="871" name="Google Shape;871;p53"/>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53"/>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53"/>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53"/>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53"/>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53"/>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53"/>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78" name="Google Shape;878;p53"/>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879" name="Google Shape;879;p53"/>
          <p:cNvGrpSpPr/>
          <p:nvPr/>
        </p:nvGrpSpPr>
        <p:grpSpPr>
          <a:xfrm>
            <a:off x="2859100" y="658076"/>
            <a:ext cx="1390125" cy="1117724"/>
            <a:chOff x="2859100" y="658076"/>
            <a:chExt cx="1390125" cy="1117724"/>
          </a:xfrm>
        </p:grpSpPr>
        <p:pic>
          <p:nvPicPr>
            <p:cNvPr id="880" name="Google Shape;880;p53"/>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881" name="Google Shape;881;p53"/>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1 -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pic>
        <p:nvPicPr>
          <p:cNvPr id="119" name="Google Shape;119;p18"/>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20" name="Google Shape;120;p18"/>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¿Nuevo en ST Math?</a:t>
            </a:r>
            <a:endParaRPr b="1" sz="2100">
              <a:solidFill>
                <a:schemeClr val="accent2"/>
              </a:solidFill>
              <a:latin typeface="Ubuntu"/>
              <a:ea typeface="Ubuntu"/>
              <a:cs typeface="Ubuntu"/>
              <a:sym typeface="Ubuntu"/>
            </a:endParaRPr>
          </a:p>
        </p:txBody>
      </p:sp>
      <p:pic>
        <p:nvPicPr>
          <p:cNvPr descr="E:\Новая папка (3)\вспомогательные\graphicriver-13574762-site2max-powerpoint\MockUp\mockup_png\Computer_4.png" id="121" name="Google Shape;121;p18"/>
          <p:cNvPicPr preferRelativeResize="0"/>
          <p:nvPr/>
        </p:nvPicPr>
        <p:blipFill rotWithShape="1">
          <a:blip r:embed="rId4">
            <a:alphaModFix/>
          </a:blip>
          <a:srcRect b="0" l="0" r="0" t="0"/>
          <a:stretch/>
        </p:blipFill>
        <p:spPr>
          <a:xfrm>
            <a:off x="1910225" y="1077550"/>
            <a:ext cx="8617276" cy="4222526"/>
          </a:xfrm>
          <a:prstGeom prst="rect">
            <a:avLst/>
          </a:prstGeom>
          <a:noFill/>
          <a:ln>
            <a:noFill/>
          </a:ln>
        </p:spPr>
      </p:pic>
      <p:pic>
        <p:nvPicPr>
          <p:cNvPr id="122" name="Google Shape;122;p18">
            <a:hlinkClick r:id="rId5"/>
          </p:cNvPr>
          <p:cNvPicPr preferRelativeResize="0"/>
          <p:nvPr/>
        </p:nvPicPr>
        <p:blipFill>
          <a:blip r:embed="rId6">
            <a:alphaModFix/>
          </a:blip>
          <a:stretch>
            <a:fillRect/>
          </a:stretch>
        </p:blipFill>
        <p:spPr>
          <a:xfrm>
            <a:off x="3209755" y="1427146"/>
            <a:ext cx="6135871" cy="3353474"/>
          </a:xfrm>
          <a:prstGeom prst="rect">
            <a:avLst/>
          </a:prstGeom>
          <a:noFill/>
          <a:ln>
            <a:noFill/>
          </a:ln>
        </p:spPr>
      </p:pic>
      <p:sp>
        <p:nvSpPr>
          <p:cNvPr id="123" name="Google Shape;123;p18"/>
          <p:cNvSpPr txBox="1"/>
          <p:nvPr/>
        </p:nvSpPr>
        <p:spPr>
          <a:xfrm>
            <a:off x="956400" y="3402363"/>
            <a:ext cx="184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7"/>
              </a:rPr>
              <a:t>Juega el juego Slinky</a:t>
            </a:r>
            <a:r>
              <a:rPr lang="en" sz="1200">
                <a:latin typeface="Ubuntu"/>
                <a:ea typeface="Ubuntu"/>
                <a:cs typeface="Ubuntu"/>
                <a:sym typeface="Ubuntu"/>
              </a:rPr>
              <a:t> </a:t>
            </a:r>
            <a:endParaRPr sz="1200">
              <a:latin typeface="Ubuntu"/>
              <a:ea typeface="Ubuntu"/>
              <a:cs typeface="Ubuntu"/>
              <a:sym typeface="Ubuntu"/>
            </a:endParaRPr>
          </a:p>
        </p:txBody>
      </p:sp>
      <p:grpSp>
        <p:nvGrpSpPr>
          <p:cNvPr id="124" name="Google Shape;124;p18"/>
          <p:cNvGrpSpPr/>
          <p:nvPr/>
        </p:nvGrpSpPr>
        <p:grpSpPr>
          <a:xfrm>
            <a:off x="471479" y="3402380"/>
            <a:ext cx="356783" cy="492307"/>
            <a:chOff x="5334721" y="1563761"/>
            <a:chExt cx="227395" cy="341999"/>
          </a:xfrm>
        </p:grpSpPr>
        <p:sp>
          <p:nvSpPr>
            <p:cNvPr id="125" name="Google Shape;125;p18"/>
            <p:cNvSpPr/>
            <p:nvPr/>
          </p:nvSpPr>
          <p:spPr>
            <a:xfrm>
              <a:off x="5435712" y="1755119"/>
              <a:ext cx="121635" cy="146234"/>
            </a:xfrm>
            <a:custGeom>
              <a:rect b="b" l="l" r="r" t="t"/>
              <a:pathLst>
                <a:path extrusionOk="0" h="4845" w="4030">
                  <a:moveTo>
                    <a:pt x="2958" y="1"/>
                  </a:moveTo>
                  <a:lnTo>
                    <a:pt x="3226" y="1"/>
                  </a:lnTo>
                  <a:cubicBezTo>
                    <a:pt x="3591" y="1"/>
                    <a:pt x="3810" y="268"/>
                    <a:pt x="3895" y="670"/>
                  </a:cubicBezTo>
                  <a:cubicBezTo>
                    <a:pt x="3993" y="1132"/>
                    <a:pt x="4029" y="1680"/>
                    <a:pt x="4029" y="2556"/>
                  </a:cubicBezTo>
                  <a:cubicBezTo>
                    <a:pt x="4029" y="3226"/>
                    <a:pt x="3628" y="3895"/>
                    <a:pt x="3628" y="3895"/>
                  </a:cubicBezTo>
                  <a:cubicBezTo>
                    <a:pt x="3628" y="4418"/>
                    <a:pt x="3202" y="4844"/>
                    <a:pt x="2690" y="4844"/>
                  </a:cubicBezTo>
                  <a:lnTo>
                    <a:pt x="938" y="4844"/>
                  </a:lnTo>
                  <a:cubicBezTo>
                    <a:pt x="415" y="4844"/>
                    <a:pt x="1" y="4418"/>
                    <a:pt x="1" y="3895"/>
                  </a:cubicBezTo>
                  <a:lnTo>
                    <a:pt x="1" y="3372"/>
                  </a:lnTo>
                </a:path>
              </a:pathLst>
            </a:custGeom>
            <a:solidFill>
              <a:srgbClr val="FFFF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8"/>
            <p:cNvSpPr/>
            <p:nvPr/>
          </p:nvSpPr>
          <p:spPr>
            <a:xfrm>
              <a:off x="5430943" y="1750350"/>
              <a:ext cx="131173" cy="155410"/>
            </a:xfrm>
            <a:custGeom>
              <a:rect b="b" l="l" r="r" t="t"/>
              <a:pathLst>
                <a:path extrusionOk="0" h="5149" w="4346">
                  <a:moveTo>
                    <a:pt x="2848" y="5148"/>
                  </a:moveTo>
                  <a:lnTo>
                    <a:pt x="1096" y="5148"/>
                  </a:lnTo>
                  <a:cubicBezTo>
                    <a:pt x="487" y="5148"/>
                    <a:pt x="1" y="4661"/>
                    <a:pt x="1" y="4053"/>
                  </a:cubicBezTo>
                  <a:lnTo>
                    <a:pt x="1" y="3530"/>
                  </a:lnTo>
                  <a:cubicBezTo>
                    <a:pt x="1" y="3444"/>
                    <a:pt x="74" y="3384"/>
                    <a:pt x="159" y="3384"/>
                  </a:cubicBezTo>
                  <a:cubicBezTo>
                    <a:pt x="244" y="3384"/>
                    <a:pt x="305" y="3444"/>
                    <a:pt x="305" y="3530"/>
                  </a:cubicBezTo>
                  <a:lnTo>
                    <a:pt x="305" y="4053"/>
                  </a:lnTo>
                  <a:cubicBezTo>
                    <a:pt x="305" y="4491"/>
                    <a:pt x="658" y="4844"/>
                    <a:pt x="1096" y="4844"/>
                  </a:cubicBezTo>
                  <a:lnTo>
                    <a:pt x="2848" y="4844"/>
                  </a:lnTo>
                  <a:cubicBezTo>
                    <a:pt x="3274" y="4844"/>
                    <a:pt x="3627" y="4491"/>
                    <a:pt x="3627" y="4053"/>
                  </a:cubicBezTo>
                  <a:cubicBezTo>
                    <a:pt x="3627" y="4028"/>
                    <a:pt x="3639" y="4004"/>
                    <a:pt x="3652" y="3980"/>
                  </a:cubicBezTo>
                  <a:cubicBezTo>
                    <a:pt x="3652" y="3968"/>
                    <a:pt x="4041" y="3335"/>
                    <a:pt x="4041" y="2714"/>
                  </a:cubicBezTo>
                  <a:cubicBezTo>
                    <a:pt x="4041" y="1850"/>
                    <a:pt x="3992" y="1302"/>
                    <a:pt x="3907" y="864"/>
                  </a:cubicBezTo>
                  <a:cubicBezTo>
                    <a:pt x="3822" y="499"/>
                    <a:pt x="3652" y="305"/>
                    <a:pt x="3384" y="305"/>
                  </a:cubicBezTo>
                  <a:lnTo>
                    <a:pt x="3116" y="305"/>
                  </a:lnTo>
                  <a:cubicBezTo>
                    <a:pt x="3031" y="305"/>
                    <a:pt x="2958" y="244"/>
                    <a:pt x="2958" y="159"/>
                  </a:cubicBezTo>
                  <a:cubicBezTo>
                    <a:pt x="2958" y="73"/>
                    <a:pt x="3031" y="0"/>
                    <a:pt x="3116" y="0"/>
                  </a:cubicBezTo>
                  <a:lnTo>
                    <a:pt x="3384" y="0"/>
                  </a:lnTo>
                  <a:cubicBezTo>
                    <a:pt x="3798" y="0"/>
                    <a:pt x="4090" y="292"/>
                    <a:pt x="4199" y="804"/>
                  </a:cubicBezTo>
                  <a:cubicBezTo>
                    <a:pt x="4297" y="1266"/>
                    <a:pt x="4345" y="1826"/>
                    <a:pt x="4345" y="2714"/>
                  </a:cubicBezTo>
                  <a:cubicBezTo>
                    <a:pt x="4345" y="3335"/>
                    <a:pt x="4017" y="3943"/>
                    <a:pt x="3932" y="4102"/>
                  </a:cubicBezTo>
                  <a:cubicBezTo>
                    <a:pt x="3907" y="4686"/>
                    <a:pt x="3433" y="5148"/>
                    <a:pt x="2848" y="5148"/>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8"/>
            <p:cNvSpPr/>
            <p:nvPr/>
          </p:nvSpPr>
          <p:spPr>
            <a:xfrm>
              <a:off x="5412592" y="1637195"/>
              <a:ext cx="64289" cy="64319"/>
            </a:xfrm>
            <a:custGeom>
              <a:rect b="b" l="l" r="r" t="t"/>
              <a:pathLst>
                <a:path extrusionOk="0" h="2131" w="2130">
                  <a:moveTo>
                    <a:pt x="1071" y="2131"/>
                  </a:moveTo>
                  <a:cubicBezTo>
                    <a:pt x="1655" y="2131"/>
                    <a:pt x="2130" y="1656"/>
                    <a:pt x="2130" y="1060"/>
                  </a:cubicBezTo>
                  <a:cubicBezTo>
                    <a:pt x="2130" y="476"/>
                    <a:pt x="1655" y="1"/>
                    <a:pt x="1071" y="1"/>
                  </a:cubicBezTo>
                  <a:cubicBezTo>
                    <a:pt x="475" y="1"/>
                    <a:pt x="0" y="476"/>
                    <a:pt x="0" y="1060"/>
                  </a:cubicBezTo>
                  <a:cubicBezTo>
                    <a:pt x="0" y="1656"/>
                    <a:pt x="475" y="2131"/>
                    <a:pt x="1071" y="2131"/>
                  </a:cubicBezTo>
                  <a:close/>
                </a:path>
              </a:pathLst>
            </a:custGeom>
            <a:solidFill>
              <a:srgbClr val="EE9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8"/>
            <p:cNvSpPr/>
            <p:nvPr/>
          </p:nvSpPr>
          <p:spPr>
            <a:xfrm>
              <a:off x="5408185" y="1632426"/>
              <a:ext cx="73494" cy="73494"/>
            </a:xfrm>
            <a:custGeom>
              <a:rect b="b" l="l" r="r" t="t"/>
              <a:pathLst>
                <a:path extrusionOk="0" h="2435" w="2435">
                  <a:moveTo>
                    <a:pt x="1217" y="305"/>
                  </a:moveTo>
                  <a:cubicBezTo>
                    <a:pt x="706" y="305"/>
                    <a:pt x="304" y="719"/>
                    <a:pt x="304" y="1218"/>
                  </a:cubicBezTo>
                  <a:cubicBezTo>
                    <a:pt x="304" y="1729"/>
                    <a:pt x="706" y="2131"/>
                    <a:pt x="1217" y="2131"/>
                  </a:cubicBezTo>
                  <a:cubicBezTo>
                    <a:pt x="1716" y="2131"/>
                    <a:pt x="2130" y="1729"/>
                    <a:pt x="2130" y="1218"/>
                  </a:cubicBezTo>
                  <a:cubicBezTo>
                    <a:pt x="2130" y="719"/>
                    <a:pt x="1716" y="305"/>
                    <a:pt x="1217" y="305"/>
                  </a:cubicBezTo>
                  <a:close/>
                  <a:moveTo>
                    <a:pt x="1217" y="2435"/>
                  </a:moveTo>
                  <a:cubicBezTo>
                    <a:pt x="536" y="2435"/>
                    <a:pt x="0" y="1887"/>
                    <a:pt x="0" y="1218"/>
                  </a:cubicBezTo>
                  <a:cubicBezTo>
                    <a:pt x="0" y="548"/>
                    <a:pt x="536" y="1"/>
                    <a:pt x="1217" y="1"/>
                  </a:cubicBezTo>
                  <a:cubicBezTo>
                    <a:pt x="1886" y="1"/>
                    <a:pt x="2434" y="548"/>
                    <a:pt x="2434" y="1218"/>
                  </a:cubicBezTo>
                  <a:cubicBezTo>
                    <a:pt x="2434" y="1887"/>
                    <a:pt x="1886" y="2435"/>
                    <a:pt x="1217" y="2435"/>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8"/>
            <p:cNvSpPr/>
            <p:nvPr/>
          </p:nvSpPr>
          <p:spPr>
            <a:xfrm>
              <a:off x="5371453" y="1665869"/>
              <a:ext cx="153569" cy="198752"/>
            </a:xfrm>
            <a:custGeom>
              <a:rect b="b" l="l" r="r" t="t"/>
              <a:pathLst>
                <a:path extrusionOk="0" h="6585" w="5088">
                  <a:moveTo>
                    <a:pt x="2933" y="1887"/>
                  </a:moveTo>
                  <a:lnTo>
                    <a:pt x="3335" y="1887"/>
                  </a:lnTo>
                  <a:cubicBezTo>
                    <a:pt x="3712" y="1887"/>
                    <a:pt x="4004" y="2179"/>
                    <a:pt x="4004" y="2556"/>
                  </a:cubicBezTo>
                  <a:lnTo>
                    <a:pt x="4004" y="3895"/>
                  </a:lnTo>
                  <a:moveTo>
                    <a:pt x="4028" y="2422"/>
                  </a:moveTo>
                  <a:lnTo>
                    <a:pt x="4418" y="2422"/>
                  </a:lnTo>
                  <a:cubicBezTo>
                    <a:pt x="4783" y="2422"/>
                    <a:pt x="5087" y="2714"/>
                    <a:pt x="5087" y="3091"/>
                  </a:cubicBezTo>
                  <a:lnTo>
                    <a:pt x="5087" y="4053"/>
                  </a:lnTo>
                  <a:moveTo>
                    <a:pt x="2531" y="6584"/>
                  </a:moveTo>
                  <a:cubicBezTo>
                    <a:pt x="1351" y="5866"/>
                    <a:pt x="1485" y="5002"/>
                    <a:pt x="98" y="3651"/>
                  </a:cubicBezTo>
                  <a:cubicBezTo>
                    <a:pt x="24" y="3578"/>
                    <a:pt x="0" y="3383"/>
                    <a:pt x="98" y="3274"/>
                  </a:cubicBezTo>
                  <a:cubicBezTo>
                    <a:pt x="365" y="3018"/>
                    <a:pt x="779" y="2970"/>
                    <a:pt x="1083" y="3177"/>
                  </a:cubicBezTo>
                  <a:cubicBezTo>
                    <a:pt x="1351" y="3359"/>
                    <a:pt x="1655" y="3566"/>
                    <a:pt x="1850" y="3761"/>
                  </a:cubicBezTo>
                  <a:cubicBezTo>
                    <a:pt x="1826" y="3396"/>
                    <a:pt x="1935" y="1363"/>
                    <a:pt x="1984" y="451"/>
                  </a:cubicBezTo>
                  <a:cubicBezTo>
                    <a:pt x="1996" y="195"/>
                    <a:pt x="2203" y="0"/>
                    <a:pt x="2458" y="0"/>
                  </a:cubicBezTo>
                  <a:cubicBezTo>
                    <a:pt x="2714" y="0"/>
                    <a:pt x="2933" y="207"/>
                    <a:pt x="2933" y="475"/>
                  </a:cubicBezTo>
                  <a:lnTo>
                    <a:pt x="2933" y="3761"/>
                  </a:lnTo>
                </a:path>
              </a:pathLst>
            </a:custGeom>
            <a:solidFill>
              <a:srgbClr val="FFFF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8"/>
            <p:cNvSpPr/>
            <p:nvPr/>
          </p:nvSpPr>
          <p:spPr>
            <a:xfrm>
              <a:off x="5367771" y="1661100"/>
              <a:ext cx="161657" cy="208289"/>
            </a:xfrm>
            <a:custGeom>
              <a:rect b="b" l="l" r="r" t="t"/>
              <a:pathLst>
                <a:path extrusionOk="0" h="6901" w="5356">
                  <a:moveTo>
                    <a:pt x="2653" y="6900"/>
                  </a:moveTo>
                  <a:cubicBezTo>
                    <a:pt x="2617" y="6900"/>
                    <a:pt x="2593" y="6888"/>
                    <a:pt x="2568" y="6876"/>
                  </a:cubicBezTo>
                  <a:cubicBezTo>
                    <a:pt x="1911" y="6474"/>
                    <a:pt x="1643" y="6024"/>
                    <a:pt x="1327" y="5501"/>
                  </a:cubicBezTo>
                  <a:cubicBezTo>
                    <a:pt x="1059" y="5051"/>
                    <a:pt x="755" y="4539"/>
                    <a:pt x="122" y="3919"/>
                  </a:cubicBezTo>
                  <a:cubicBezTo>
                    <a:pt x="49" y="3858"/>
                    <a:pt x="0" y="3736"/>
                    <a:pt x="0" y="3627"/>
                  </a:cubicBezTo>
                  <a:cubicBezTo>
                    <a:pt x="0" y="3505"/>
                    <a:pt x="37" y="3395"/>
                    <a:pt x="110" y="3322"/>
                  </a:cubicBezTo>
                  <a:cubicBezTo>
                    <a:pt x="426" y="3018"/>
                    <a:pt x="925" y="2957"/>
                    <a:pt x="1290" y="3213"/>
                  </a:cubicBezTo>
                  <a:cubicBezTo>
                    <a:pt x="1497" y="3347"/>
                    <a:pt x="1680" y="3468"/>
                    <a:pt x="1826" y="3590"/>
                  </a:cubicBezTo>
                  <a:cubicBezTo>
                    <a:pt x="1838" y="2860"/>
                    <a:pt x="1911" y="1314"/>
                    <a:pt x="1948" y="596"/>
                  </a:cubicBezTo>
                  <a:cubicBezTo>
                    <a:pt x="1972" y="268"/>
                    <a:pt x="2240" y="0"/>
                    <a:pt x="2580" y="0"/>
                  </a:cubicBezTo>
                  <a:cubicBezTo>
                    <a:pt x="2921" y="0"/>
                    <a:pt x="3201" y="292"/>
                    <a:pt x="3201" y="633"/>
                  </a:cubicBezTo>
                  <a:lnTo>
                    <a:pt x="3201" y="1886"/>
                  </a:lnTo>
                  <a:lnTo>
                    <a:pt x="3457" y="1886"/>
                  </a:lnTo>
                  <a:cubicBezTo>
                    <a:pt x="3810" y="1886"/>
                    <a:pt x="4114" y="2105"/>
                    <a:pt x="4236" y="2422"/>
                  </a:cubicBezTo>
                  <a:lnTo>
                    <a:pt x="4540" y="2422"/>
                  </a:lnTo>
                  <a:cubicBezTo>
                    <a:pt x="4990" y="2422"/>
                    <a:pt x="5355" y="2799"/>
                    <a:pt x="5355" y="3249"/>
                  </a:cubicBezTo>
                  <a:lnTo>
                    <a:pt x="5355" y="4211"/>
                  </a:lnTo>
                  <a:cubicBezTo>
                    <a:pt x="5355" y="4296"/>
                    <a:pt x="5294" y="4369"/>
                    <a:pt x="5209" y="4369"/>
                  </a:cubicBezTo>
                  <a:cubicBezTo>
                    <a:pt x="5124" y="4369"/>
                    <a:pt x="5051" y="4296"/>
                    <a:pt x="5051" y="4211"/>
                  </a:cubicBezTo>
                  <a:lnTo>
                    <a:pt x="5051" y="3249"/>
                  </a:lnTo>
                  <a:cubicBezTo>
                    <a:pt x="5051" y="2957"/>
                    <a:pt x="4820" y="2726"/>
                    <a:pt x="4540" y="2726"/>
                  </a:cubicBezTo>
                  <a:lnTo>
                    <a:pt x="4284" y="2726"/>
                  </a:lnTo>
                  <a:lnTo>
                    <a:pt x="4284" y="4053"/>
                  </a:lnTo>
                  <a:cubicBezTo>
                    <a:pt x="4284" y="4138"/>
                    <a:pt x="4211" y="4211"/>
                    <a:pt x="4126" y="4211"/>
                  </a:cubicBezTo>
                  <a:cubicBezTo>
                    <a:pt x="4041" y="4211"/>
                    <a:pt x="3980" y="4138"/>
                    <a:pt x="3980" y="4053"/>
                  </a:cubicBezTo>
                  <a:lnTo>
                    <a:pt x="3980" y="2714"/>
                  </a:lnTo>
                  <a:cubicBezTo>
                    <a:pt x="3980" y="2422"/>
                    <a:pt x="3737" y="2191"/>
                    <a:pt x="3457" y="2191"/>
                  </a:cubicBezTo>
                  <a:lnTo>
                    <a:pt x="3201" y="2191"/>
                  </a:lnTo>
                  <a:lnTo>
                    <a:pt x="3201" y="3919"/>
                  </a:lnTo>
                  <a:cubicBezTo>
                    <a:pt x="3201" y="4004"/>
                    <a:pt x="3140" y="4077"/>
                    <a:pt x="3055" y="4077"/>
                  </a:cubicBezTo>
                  <a:cubicBezTo>
                    <a:pt x="2970" y="4077"/>
                    <a:pt x="2897" y="4004"/>
                    <a:pt x="2897" y="3919"/>
                  </a:cubicBezTo>
                  <a:lnTo>
                    <a:pt x="2897" y="633"/>
                  </a:lnTo>
                  <a:cubicBezTo>
                    <a:pt x="2897" y="450"/>
                    <a:pt x="2751" y="304"/>
                    <a:pt x="2580" y="304"/>
                  </a:cubicBezTo>
                  <a:cubicBezTo>
                    <a:pt x="2410" y="304"/>
                    <a:pt x="2264" y="438"/>
                    <a:pt x="2252" y="609"/>
                  </a:cubicBezTo>
                  <a:cubicBezTo>
                    <a:pt x="2155" y="2434"/>
                    <a:pt x="2106" y="3663"/>
                    <a:pt x="2130" y="3907"/>
                  </a:cubicBezTo>
                  <a:cubicBezTo>
                    <a:pt x="2130" y="3967"/>
                    <a:pt x="2106" y="4028"/>
                    <a:pt x="2045" y="4065"/>
                  </a:cubicBezTo>
                  <a:cubicBezTo>
                    <a:pt x="1984" y="4089"/>
                    <a:pt x="1923" y="4077"/>
                    <a:pt x="1875" y="4028"/>
                  </a:cubicBezTo>
                  <a:cubicBezTo>
                    <a:pt x="1716" y="3882"/>
                    <a:pt x="1461" y="3687"/>
                    <a:pt x="1120" y="3456"/>
                  </a:cubicBezTo>
                  <a:cubicBezTo>
                    <a:pt x="877" y="3298"/>
                    <a:pt x="536" y="3335"/>
                    <a:pt x="329" y="3541"/>
                  </a:cubicBezTo>
                  <a:cubicBezTo>
                    <a:pt x="317" y="3554"/>
                    <a:pt x="305" y="3590"/>
                    <a:pt x="305" y="3614"/>
                  </a:cubicBezTo>
                  <a:cubicBezTo>
                    <a:pt x="305" y="3663"/>
                    <a:pt x="317" y="3700"/>
                    <a:pt x="329" y="3700"/>
                  </a:cubicBezTo>
                  <a:cubicBezTo>
                    <a:pt x="998" y="4345"/>
                    <a:pt x="1315" y="4880"/>
                    <a:pt x="1595" y="5343"/>
                  </a:cubicBezTo>
                  <a:cubicBezTo>
                    <a:pt x="1899" y="5854"/>
                    <a:pt x="2142" y="6255"/>
                    <a:pt x="2727" y="6608"/>
                  </a:cubicBezTo>
                  <a:cubicBezTo>
                    <a:pt x="2800" y="6657"/>
                    <a:pt x="2824" y="6754"/>
                    <a:pt x="2775" y="6827"/>
                  </a:cubicBezTo>
                  <a:cubicBezTo>
                    <a:pt x="2751" y="6876"/>
                    <a:pt x="2702" y="6900"/>
                    <a:pt x="2653" y="690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8"/>
            <p:cNvSpPr/>
            <p:nvPr/>
          </p:nvSpPr>
          <p:spPr>
            <a:xfrm>
              <a:off x="5422854" y="1774949"/>
              <a:ext cx="9236" cy="21339"/>
            </a:xfrm>
            <a:custGeom>
              <a:rect b="b" l="l" r="r" t="t"/>
              <a:pathLst>
                <a:path extrusionOk="0" h="707" w="306">
                  <a:moveTo>
                    <a:pt x="147" y="707"/>
                  </a:moveTo>
                  <a:cubicBezTo>
                    <a:pt x="74" y="707"/>
                    <a:pt x="1" y="634"/>
                    <a:pt x="1" y="548"/>
                  </a:cubicBezTo>
                  <a:lnTo>
                    <a:pt x="1" y="147"/>
                  </a:lnTo>
                  <a:cubicBezTo>
                    <a:pt x="1" y="62"/>
                    <a:pt x="74" y="1"/>
                    <a:pt x="147" y="1"/>
                  </a:cubicBezTo>
                  <a:cubicBezTo>
                    <a:pt x="232" y="1"/>
                    <a:pt x="305" y="62"/>
                    <a:pt x="305" y="147"/>
                  </a:cubicBezTo>
                  <a:lnTo>
                    <a:pt x="305" y="548"/>
                  </a:lnTo>
                  <a:cubicBezTo>
                    <a:pt x="305" y="634"/>
                    <a:pt x="232" y="707"/>
                    <a:pt x="147" y="7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8"/>
            <p:cNvSpPr/>
            <p:nvPr/>
          </p:nvSpPr>
          <p:spPr>
            <a:xfrm>
              <a:off x="5532327" y="1850617"/>
              <a:ext cx="22063" cy="18019"/>
            </a:xfrm>
            <a:custGeom>
              <a:rect b="b" l="l" r="r" t="t"/>
              <a:pathLst>
                <a:path extrusionOk="0" h="597" w="731">
                  <a:moveTo>
                    <a:pt x="1" y="597"/>
                  </a:moveTo>
                  <a:lnTo>
                    <a:pt x="74" y="597"/>
                  </a:lnTo>
                  <a:cubicBezTo>
                    <a:pt x="402" y="597"/>
                    <a:pt x="633" y="402"/>
                    <a:pt x="731" y="1"/>
                  </a:cubicBezTo>
                </a:path>
              </a:pathLst>
            </a:custGeom>
            <a:solidFill>
              <a:srgbClr val="FFFF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8"/>
            <p:cNvSpPr/>
            <p:nvPr/>
          </p:nvSpPr>
          <p:spPr>
            <a:xfrm>
              <a:off x="5527558" y="1845848"/>
              <a:ext cx="31993" cy="27587"/>
            </a:xfrm>
            <a:custGeom>
              <a:rect b="b" l="l" r="r" t="t"/>
              <a:pathLst>
                <a:path extrusionOk="0" h="914" w="1060">
                  <a:moveTo>
                    <a:pt x="232" y="913"/>
                  </a:moveTo>
                  <a:lnTo>
                    <a:pt x="159" y="913"/>
                  </a:lnTo>
                  <a:cubicBezTo>
                    <a:pt x="61" y="913"/>
                    <a:pt x="0" y="840"/>
                    <a:pt x="0" y="755"/>
                  </a:cubicBezTo>
                  <a:cubicBezTo>
                    <a:pt x="0" y="670"/>
                    <a:pt x="61" y="609"/>
                    <a:pt x="159" y="609"/>
                  </a:cubicBezTo>
                  <a:lnTo>
                    <a:pt x="232" y="609"/>
                  </a:lnTo>
                  <a:cubicBezTo>
                    <a:pt x="487" y="609"/>
                    <a:pt x="658" y="451"/>
                    <a:pt x="743" y="122"/>
                  </a:cubicBezTo>
                  <a:cubicBezTo>
                    <a:pt x="767" y="49"/>
                    <a:pt x="852" y="0"/>
                    <a:pt x="925" y="13"/>
                  </a:cubicBezTo>
                  <a:cubicBezTo>
                    <a:pt x="1010" y="37"/>
                    <a:pt x="1059" y="122"/>
                    <a:pt x="1035" y="207"/>
                  </a:cubicBezTo>
                  <a:cubicBezTo>
                    <a:pt x="913" y="658"/>
                    <a:pt x="633" y="913"/>
                    <a:pt x="232" y="91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8"/>
            <p:cNvSpPr/>
            <p:nvPr/>
          </p:nvSpPr>
          <p:spPr>
            <a:xfrm>
              <a:off x="5334721" y="1666955"/>
              <a:ext cx="31963" cy="9206"/>
            </a:xfrm>
            <a:custGeom>
              <a:rect b="b" l="l" r="r" t="t"/>
              <a:pathLst>
                <a:path extrusionOk="0" h="305" w="1059">
                  <a:moveTo>
                    <a:pt x="901" y="305"/>
                  </a:moveTo>
                  <a:lnTo>
                    <a:pt x="901" y="305"/>
                  </a:lnTo>
                  <a:lnTo>
                    <a:pt x="146" y="305"/>
                  </a:lnTo>
                  <a:cubicBezTo>
                    <a:pt x="61" y="305"/>
                    <a:pt x="0" y="232"/>
                    <a:pt x="0" y="147"/>
                  </a:cubicBezTo>
                  <a:cubicBezTo>
                    <a:pt x="0" y="74"/>
                    <a:pt x="61" y="1"/>
                    <a:pt x="146" y="1"/>
                  </a:cubicBezTo>
                  <a:lnTo>
                    <a:pt x="901" y="1"/>
                  </a:lnTo>
                  <a:cubicBezTo>
                    <a:pt x="986" y="13"/>
                    <a:pt x="1059" y="74"/>
                    <a:pt x="1059" y="159"/>
                  </a:cubicBezTo>
                  <a:cubicBezTo>
                    <a:pt x="1059" y="244"/>
                    <a:pt x="986" y="305"/>
                    <a:pt x="901" y="305"/>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8"/>
            <p:cNvSpPr/>
            <p:nvPr/>
          </p:nvSpPr>
          <p:spPr>
            <a:xfrm>
              <a:off x="5518382" y="1666955"/>
              <a:ext cx="31963" cy="9206"/>
            </a:xfrm>
            <a:custGeom>
              <a:rect b="b" l="l" r="r" t="t"/>
              <a:pathLst>
                <a:path extrusionOk="0" h="305" w="1059">
                  <a:moveTo>
                    <a:pt x="158" y="305"/>
                  </a:moveTo>
                  <a:cubicBezTo>
                    <a:pt x="73" y="305"/>
                    <a:pt x="0" y="244"/>
                    <a:pt x="0" y="159"/>
                  </a:cubicBezTo>
                  <a:cubicBezTo>
                    <a:pt x="0" y="74"/>
                    <a:pt x="73" y="13"/>
                    <a:pt x="158" y="1"/>
                  </a:cubicBezTo>
                  <a:lnTo>
                    <a:pt x="913" y="1"/>
                  </a:lnTo>
                  <a:lnTo>
                    <a:pt x="913" y="1"/>
                  </a:lnTo>
                  <a:cubicBezTo>
                    <a:pt x="998" y="1"/>
                    <a:pt x="1059" y="74"/>
                    <a:pt x="1059" y="147"/>
                  </a:cubicBezTo>
                  <a:cubicBezTo>
                    <a:pt x="1059" y="232"/>
                    <a:pt x="998" y="305"/>
                    <a:pt x="913" y="305"/>
                  </a:cubicBezTo>
                  <a:lnTo>
                    <a:pt x="158" y="305"/>
                  </a:lnTo>
                  <a:lnTo>
                    <a:pt x="158" y="305"/>
                  </a:ln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8"/>
            <p:cNvSpPr/>
            <p:nvPr/>
          </p:nvSpPr>
          <p:spPr>
            <a:xfrm>
              <a:off x="5341693" y="1697440"/>
              <a:ext cx="31601" cy="18411"/>
            </a:xfrm>
            <a:custGeom>
              <a:rect b="b" l="l" r="r" t="t"/>
              <a:pathLst>
                <a:path extrusionOk="0" h="610" w="1047">
                  <a:moveTo>
                    <a:pt x="183" y="609"/>
                  </a:moveTo>
                  <a:cubicBezTo>
                    <a:pt x="122" y="609"/>
                    <a:pt x="61" y="573"/>
                    <a:pt x="37" y="512"/>
                  </a:cubicBezTo>
                  <a:cubicBezTo>
                    <a:pt x="0" y="439"/>
                    <a:pt x="37" y="342"/>
                    <a:pt x="122" y="317"/>
                  </a:cubicBezTo>
                  <a:lnTo>
                    <a:pt x="816" y="25"/>
                  </a:lnTo>
                  <a:cubicBezTo>
                    <a:pt x="901" y="1"/>
                    <a:pt x="986" y="37"/>
                    <a:pt x="1010" y="110"/>
                  </a:cubicBezTo>
                  <a:cubicBezTo>
                    <a:pt x="1047" y="196"/>
                    <a:pt x="1010" y="281"/>
                    <a:pt x="937" y="305"/>
                  </a:cubicBezTo>
                  <a:lnTo>
                    <a:pt x="232" y="597"/>
                  </a:lnTo>
                  <a:cubicBezTo>
                    <a:pt x="219" y="597"/>
                    <a:pt x="195" y="609"/>
                    <a:pt x="183" y="60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8"/>
            <p:cNvSpPr/>
            <p:nvPr/>
          </p:nvSpPr>
          <p:spPr>
            <a:xfrm>
              <a:off x="5511772" y="1626933"/>
              <a:ext cx="31601" cy="18743"/>
            </a:xfrm>
            <a:custGeom>
              <a:rect b="b" l="l" r="r" t="t"/>
              <a:pathLst>
                <a:path extrusionOk="0" h="621" w="1047">
                  <a:moveTo>
                    <a:pt x="170" y="621"/>
                  </a:moveTo>
                  <a:cubicBezTo>
                    <a:pt x="110" y="621"/>
                    <a:pt x="49" y="584"/>
                    <a:pt x="24" y="524"/>
                  </a:cubicBezTo>
                  <a:cubicBezTo>
                    <a:pt x="0" y="451"/>
                    <a:pt x="37" y="353"/>
                    <a:pt x="110" y="329"/>
                  </a:cubicBezTo>
                  <a:lnTo>
                    <a:pt x="803" y="25"/>
                  </a:lnTo>
                  <a:cubicBezTo>
                    <a:pt x="888" y="0"/>
                    <a:pt x="974" y="37"/>
                    <a:pt x="1010" y="110"/>
                  </a:cubicBezTo>
                  <a:cubicBezTo>
                    <a:pt x="1047" y="183"/>
                    <a:pt x="1010" y="280"/>
                    <a:pt x="925" y="304"/>
                  </a:cubicBezTo>
                  <a:lnTo>
                    <a:pt x="231" y="609"/>
                  </a:lnTo>
                  <a:cubicBezTo>
                    <a:pt x="207" y="609"/>
                    <a:pt x="183" y="621"/>
                    <a:pt x="170" y="621"/>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8"/>
            <p:cNvSpPr/>
            <p:nvPr/>
          </p:nvSpPr>
          <p:spPr>
            <a:xfrm>
              <a:off x="5364451" y="1723518"/>
              <a:ext cx="26108" cy="25746"/>
            </a:xfrm>
            <a:custGeom>
              <a:rect b="b" l="l" r="r" t="t"/>
              <a:pathLst>
                <a:path extrusionOk="0" h="853" w="865">
                  <a:moveTo>
                    <a:pt x="159" y="853"/>
                  </a:moveTo>
                  <a:cubicBezTo>
                    <a:pt x="123" y="853"/>
                    <a:pt x="86" y="841"/>
                    <a:pt x="62" y="804"/>
                  </a:cubicBezTo>
                  <a:cubicBezTo>
                    <a:pt x="1" y="743"/>
                    <a:pt x="1" y="646"/>
                    <a:pt x="62" y="597"/>
                  </a:cubicBezTo>
                  <a:lnTo>
                    <a:pt x="597" y="62"/>
                  </a:lnTo>
                  <a:cubicBezTo>
                    <a:pt x="658" y="1"/>
                    <a:pt x="755" y="1"/>
                    <a:pt x="804" y="62"/>
                  </a:cubicBezTo>
                  <a:cubicBezTo>
                    <a:pt x="865" y="123"/>
                    <a:pt x="865" y="220"/>
                    <a:pt x="804" y="281"/>
                  </a:cubicBezTo>
                  <a:lnTo>
                    <a:pt x="269" y="804"/>
                  </a:lnTo>
                  <a:cubicBezTo>
                    <a:pt x="244" y="841"/>
                    <a:pt x="208" y="853"/>
                    <a:pt x="159" y="85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8"/>
            <p:cNvSpPr/>
            <p:nvPr/>
          </p:nvSpPr>
          <p:spPr>
            <a:xfrm>
              <a:off x="5494508" y="1593491"/>
              <a:ext cx="26108" cy="26108"/>
            </a:xfrm>
            <a:custGeom>
              <a:rect b="b" l="l" r="r" t="t"/>
              <a:pathLst>
                <a:path extrusionOk="0" h="865" w="865">
                  <a:moveTo>
                    <a:pt x="158" y="865"/>
                  </a:moveTo>
                  <a:cubicBezTo>
                    <a:pt x="122" y="865"/>
                    <a:pt x="85" y="841"/>
                    <a:pt x="61" y="816"/>
                  </a:cubicBezTo>
                  <a:cubicBezTo>
                    <a:pt x="0" y="755"/>
                    <a:pt x="0" y="658"/>
                    <a:pt x="61" y="597"/>
                  </a:cubicBezTo>
                  <a:lnTo>
                    <a:pt x="584" y="62"/>
                  </a:lnTo>
                  <a:cubicBezTo>
                    <a:pt x="645" y="1"/>
                    <a:pt x="742" y="1"/>
                    <a:pt x="803" y="62"/>
                  </a:cubicBezTo>
                  <a:cubicBezTo>
                    <a:pt x="864" y="122"/>
                    <a:pt x="864" y="220"/>
                    <a:pt x="803" y="269"/>
                  </a:cubicBezTo>
                  <a:lnTo>
                    <a:pt x="268" y="816"/>
                  </a:lnTo>
                  <a:cubicBezTo>
                    <a:pt x="243" y="841"/>
                    <a:pt x="207" y="865"/>
                    <a:pt x="158" y="865"/>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8"/>
            <p:cNvSpPr/>
            <p:nvPr/>
          </p:nvSpPr>
          <p:spPr>
            <a:xfrm>
              <a:off x="5437915" y="1563761"/>
              <a:ext cx="9236" cy="31963"/>
            </a:xfrm>
            <a:custGeom>
              <a:rect b="b" l="l" r="r" t="t"/>
              <a:pathLst>
                <a:path extrusionOk="0" h="1059" w="306">
                  <a:moveTo>
                    <a:pt x="159" y="1059"/>
                  </a:moveTo>
                  <a:cubicBezTo>
                    <a:pt x="62" y="1059"/>
                    <a:pt x="1" y="998"/>
                    <a:pt x="1" y="913"/>
                  </a:cubicBezTo>
                  <a:lnTo>
                    <a:pt x="1" y="146"/>
                  </a:lnTo>
                  <a:cubicBezTo>
                    <a:pt x="1" y="61"/>
                    <a:pt x="62" y="0"/>
                    <a:pt x="159" y="0"/>
                  </a:cubicBezTo>
                  <a:cubicBezTo>
                    <a:pt x="232" y="0"/>
                    <a:pt x="305" y="61"/>
                    <a:pt x="305" y="146"/>
                  </a:cubicBezTo>
                  <a:lnTo>
                    <a:pt x="305" y="913"/>
                  </a:lnTo>
                  <a:cubicBezTo>
                    <a:pt x="305" y="998"/>
                    <a:pt x="232" y="1059"/>
                    <a:pt x="159" y="105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8"/>
            <p:cNvSpPr/>
            <p:nvPr/>
          </p:nvSpPr>
          <p:spPr>
            <a:xfrm>
              <a:off x="5364451" y="1593491"/>
              <a:ext cx="26108" cy="26108"/>
            </a:xfrm>
            <a:custGeom>
              <a:rect b="b" l="l" r="r" t="t"/>
              <a:pathLst>
                <a:path extrusionOk="0" h="865" w="865">
                  <a:moveTo>
                    <a:pt x="695" y="865"/>
                  </a:moveTo>
                  <a:cubicBezTo>
                    <a:pt x="658" y="865"/>
                    <a:pt x="622" y="841"/>
                    <a:pt x="597" y="816"/>
                  </a:cubicBezTo>
                  <a:lnTo>
                    <a:pt x="62" y="269"/>
                  </a:lnTo>
                  <a:cubicBezTo>
                    <a:pt x="1" y="220"/>
                    <a:pt x="1" y="122"/>
                    <a:pt x="62" y="62"/>
                  </a:cubicBezTo>
                  <a:cubicBezTo>
                    <a:pt x="123" y="1"/>
                    <a:pt x="220" y="1"/>
                    <a:pt x="281" y="62"/>
                  </a:cubicBezTo>
                  <a:lnTo>
                    <a:pt x="804" y="597"/>
                  </a:lnTo>
                  <a:cubicBezTo>
                    <a:pt x="865" y="658"/>
                    <a:pt x="865" y="755"/>
                    <a:pt x="804" y="816"/>
                  </a:cubicBezTo>
                  <a:cubicBezTo>
                    <a:pt x="780" y="841"/>
                    <a:pt x="743" y="865"/>
                    <a:pt x="695" y="865"/>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8"/>
            <p:cNvSpPr/>
            <p:nvPr/>
          </p:nvSpPr>
          <p:spPr>
            <a:xfrm>
              <a:off x="5341693" y="1626933"/>
              <a:ext cx="31601" cy="18743"/>
            </a:xfrm>
            <a:custGeom>
              <a:rect b="b" l="l" r="r" t="t"/>
              <a:pathLst>
                <a:path extrusionOk="0" h="621" w="1047">
                  <a:moveTo>
                    <a:pt x="877" y="621"/>
                  </a:moveTo>
                  <a:cubicBezTo>
                    <a:pt x="852" y="621"/>
                    <a:pt x="840" y="609"/>
                    <a:pt x="816" y="609"/>
                  </a:cubicBezTo>
                  <a:lnTo>
                    <a:pt x="122" y="304"/>
                  </a:lnTo>
                  <a:cubicBezTo>
                    <a:pt x="37" y="280"/>
                    <a:pt x="0" y="183"/>
                    <a:pt x="37" y="110"/>
                  </a:cubicBezTo>
                  <a:cubicBezTo>
                    <a:pt x="73" y="37"/>
                    <a:pt x="159" y="0"/>
                    <a:pt x="232" y="25"/>
                  </a:cubicBezTo>
                  <a:lnTo>
                    <a:pt x="937" y="329"/>
                  </a:lnTo>
                  <a:cubicBezTo>
                    <a:pt x="1010" y="353"/>
                    <a:pt x="1047" y="451"/>
                    <a:pt x="1010" y="524"/>
                  </a:cubicBezTo>
                  <a:cubicBezTo>
                    <a:pt x="986" y="584"/>
                    <a:pt x="937" y="621"/>
                    <a:pt x="877" y="621"/>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8"/>
            <p:cNvSpPr/>
            <p:nvPr/>
          </p:nvSpPr>
          <p:spPr>
            <a:xfrm>
              <a:off x="5511772" y="1697440"/>
              <a:ext cx="31601" cy="18411"/>
            </a:xfrm>
            <a:custGeom>
              <a:rect b="b" l="l" r="r" t="t"/>
              <a:pathLst>
                <a:path extrusionOk="0" h="610" w="1047">
                  <a:moveTo>
                    <a:pt x="864" y="609"/>
                  </a:moveTo>
                  <a:cubicBezTo>
                    <a:pt x="852" y="609"/>
                    <a:pt x="828" y="597"/>
                    <a:pt x="815" y="597"/>
                  </a:cubicBezTo>
                  <a:lnTo>
                    <a:pt x="110" y="305"/>
                  </a:lnTo>
                  <a:cubicBezTo>
                    <a:pt x="37" y="281"/>
                    <a:pt x="0" y="196"/>
                    <a:pt x="24" y="110"/>
                  </a:cubicBezTo>
                  <a:cubicBezTo>
                    <a:pt x="61" y="37"/>
                    <a:pt x="146" y="1"/>
                    <a:pt x="231" y="25"/>
                  </a:cubicBezTo>
                  <a:lnTo>
                    <a:pt x="925" y="317"/>
                  </a:lnTo>
                  <a:cubicBezTo>
                    <a:pt x="998" y="342"/>
                    <a:pt x="1047" y="427"/>
                    <a:pt x="1010" y="512"/>
                  </a:cubicBezTo>
                  <a:cubicBezTo>
                    <a:pt x="986" y="573"/>
                    <a:pt x="925" y="609"/>
                    <a:pt x="864" y="60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8"/>
            <p:cNvSpPr/>
            <p:nvPr/>
          </p:nvSpPr>
          <p:spPr>
            <a:xfrm>
              <a:off x="5397893" y="1571095"/>
              <a:ext cx="19136" cy="30877"/>
            </a:xfrm>
            <a:custGeom>
              <a:rect b="b" l="l" r="r" t="t"/>
              <a:pathLst>
                <a:path extrusionOk="0" h="1023" w="634">
                  <a:moveTo>
                    <a:pt x="463" y="1023"/>
                  </a:moveTo>
                  <a:cubicBezTo>
                    <a:pt x="402" y="1023"/>
                    <a:pt x="341" y="986"/>
                    <a:pt x="317" y="925"/>
                  </a:cubicBezTo>
                  <a:lnTo>
                    <a:pt x="25" y="219"/>
                  </a:lnTo>
                  <a:cubicBezTo>
                    <a:pt x="0" y="146"/>
                    <a:pt x="37" y="61"/>
                    <a:pt x="110" y="25"/>
                  </a:cubicBezTo>
                  <a:cubicBezTo>
                    <a:pt x="183" y="0"/>
                    <a:pt x="280" y="37"/>
                    <a:pt x="305" y="110"/>
                  </a:cubicBezTo>
                  <a:lnTo>
                    <a:pt x="597" y="816"/>
                  </a:lnTo>
                  <a:cubicBezTo>
                    <a:pt x="633" y="889"/>
                    <a:pt x="597" y="974"/>
                    <a:pt x="512" y="1011"/>
                  </a:cubicBezTo>
                  <a:cubicBezTo>
                    <a:pt x="499" y="1023"/>
                    <a:pt x="475" y="1023"/>
                    <a:pt x="463" y="102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8"/>
            <p:cNvSpPr/>
            <p:nvPr/>
          </p:nvSpPr>
          <p:spPr>
            <a:xfrm>
              <a:off x="5468038" y="1571095"/>
              <a:ext cx="19136" cy="30877"/>
            </a:xfrm>
            <a:custGeom>
              <a:rect b="b" l="l" r="r" t="t"/>
              <a:pathLst>
                <a:path extrusionOk="0" h="1023" w="634">
                  <a:moveTo>
                    <a:pt x="171" y="1023"/>
                  </a:moveTo>
                  <a:cubicBezTo>
                    <a:pt x="159" y="1023"/>
                    <a:pt x="135" y="1023"/>
                    <a:pt x="123" y="1011"/>
                  </a:cubicBezTo>
                  <a:cubicBezTo>
                    <a:pt x="37" y="974"/>
                    <a:pt x="1" y="889"/>
                    <a:pt x="37" y="816"/>
                  </a:cubicBezTo>
                  <a:lnTo>
                    <a:pt x="329" y="110"/>
                  </a:lnTo>
                  <a:cubicBezTo>
                    <a:pt x="354" y="37"/>
                    <a:pt x="439" y="0"/>
                    <a:pt x="524" y="25"/>
                  </a:cubicBezTo>
                  <a:cubicBezTo>
                    <a:pt x="597" y="61"/>
                    <a:pt x="634" y="146"/>
                    <a:pt x="609" y="219"/>
                  </a:cubicBezTo>
                  <a:lnTo>
                    <a:pt x="317" y="925"/>
                  </a:lnTo>
                  <a:cubicBezTo>
                    <a:pt x="293" y="986"/>
                    <a:pt x="232" y="1023"/>
                    <a:pt x="171" y="102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6" name="Google Shape;146;p18">
            <a:hlinkClick r:id="rId8"/>
          </p:cNvPr>
          <p:cNvSpPr/>
          <p:nvPr/>
        </p:nvSpPr>
        <p:spPr>
          <a:xfrm>
            <a:off x="354325" y="3313200"/>
            <a:ext cx="602100" cy="676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18"/>
          <p:cNvPicPr preferRelativeResize="0"/>
          <p:nvPr/>
        </p:nvPicPr>
        <p:blipFill>
          <a:blip r:embed="rId9">
            <a:alphaModFix/>
          </a:blip>
          <a:stretch>
            <a:fillRect/>
          </a:stretch>
        </p:blipFill>
        <p:spPr>
          <a:xfrm>
            <a:off x="1910225" y="3509000"/>
            <a:ext cx="1564125" cy="1430750"/>
          </a:xfrm>
          <a:prstGeom prst="rect">
            <a:avLst/>
          </a:prstGeom>
          <a:noFill/>
          <a:ln>
            <a:noFill/>
          </a:ln>
        </p:spPr>
      </p:pic>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85" name="Shape 885"/>
        <p:cNvGrpSpPr/>
        <p:nvPr/>
      </p:nvGrpSpPr>
      <p:grpSpPr>
        <a:xfrm>
          <a:off x="0" y="0"/>
          <a:ext cx="0" cy="0"/>
          <a:chOff x="0" y="0"/>
          <a:chExt cx="0" cy="0"/>
        </a:xfrm>
      </p:grpSpPr>
      <p:sp>
        <p:nvSpPr>
          <p:cNvPr id="886" name="Google Shape;886;p5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sp>
        <p:nvSpPr>
          <p:cNvPr id="887" name="Google Shape;887;p54"/>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Resolución </a:t>
            </a:r>
            <a:endParaRPr b="1" sz="2100">
              <a:solidFill>
                <a:schemeClr val="accent5"/>
              </a:solidFill>
              <a:latin typeface="Ubuntu"/>
              <a:ea typeface="Ubuntu"/>
              <a:cs typeface="Ubuntu"/>
              <a:sym typeface="Ubuntu"/>
            </a:endParaRPr>
          </a:p>
          <a:p>
            <a:pPr indent="0" lvl="0" marL="0" rtl="0" algn="r">
              <a:spcBef>
                <a:spcPts val="0"/>
              </a:spcBef>
              <a:spcAft>
                <a:spcPts val="0"/>
              </a:spcAft>
              <a:buNone/>
            </a:pPr>
            <a:r>
              <a:rPr b="1" lang="en" sz="2100">
                <a:solidFill>
                  <a:schemeClr val="accent5"/>
                </a:solidFill>
                <a:latin typeface="Ubuntu"/>
                <a:ea typeface="Ubuntu"/>
                <a:cs typeface="Ubuntu"/>
                <a:sym typeface="Ubuntu"/>
              </a:rPr>
              <a:t>de problemas</a:t>
            </a:r>
            <a:endParaRPr b="1" sz="2100">
              <a:solidFill>
                <a:schemeClr val="accent5"/>
              </a:solidFill>
              <a:latin typeface="Ubuntu"/>
              <a:ea typeface="Ubuntu"/>
              <a:cs typeface="Ubuntu"/>
              <a:sym typeface="Ubuntu"/>
            </a:endParaRPr>
          </a:p>
        </p:txBody>
      </p:sp>
      <p:pic>
        <p:nvPicPr>
          <p:cNvPr id="888" name="Google Shape;888;p54"/>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889" name="Google Shape;889;p54"/>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Problema del día</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James construyó una plataforma de lanzamiento para su nave espacial de juguete. La plataforma era de 2 pies por 7/8 pies. ¿Cuál era el área de la plataforma de lanzamiento de James?</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890" name="Google Shape;890;p54"/>
          <p:cNvPicPr preferRelativeResize="0"/>
          <p:nvPr/>
        </p:nvPicPr>
        <p:blipFill rotWithShape="1">
          <a:blip r:embed="rId4">
            <a:alphaModFix/>
          </a:blip>
          <a:srcRect b="0" l="0" r="0" t="0"/>
          <a:stretch/>
        </p:blipFill>
        <p:spPr>
          <a:xfrm>
            <a:off x="5253975" y="594350"/>
            <a:ext cx="1200100" cy="1068525"/>
          </a:xfrm>
          <a:prstGeom prst="rect">
            <a:avLst/>
          </a:prstGeom>
          <a:noFill/>
          <a:ln>
            <a:noFill/>
          </a:ln>
        </p:spPr>
      </p:pic>
      <p:pic>
        <p:nvPicPr>
          <p:cNvPr id="891" name="Google Shape;891;p54"/>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95" name="Shape 895"/>
        <p:cNvGrpSpPr/>
        <p:nvPr/>
      </p:nvGrpSpPr>
      <p:grpSpPr>
        <a:xfrm>
          <a:off x="0" y="0"/>
          <a:ext cx="0" cy="0"/>
          <a:chOff x="0" y="0"/>
          <a:chExt cx="0" cy="0"/>
        </a:xfrm>
      </p:grpSpPr>
      <p:sp>
        <p:nvSpPr>
          <p:cNvPr id="896" name="Google Shape;896;p5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sp>
        <p:nvSpPr>
          <p:cNvPr id="897" name="Google Shape;897;p55"/>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Mi camino de razonamiento</a:t>
            </a:r>
            <a:endParaRPr b="1" sz="2100">
              <a:solidFill>
                <a:schemeClr val="accent5"/>
              </a:solidFill>
              <a:latin typeface="Ubuntu"/>
              <a:ea typeface="Ubuntu"/>
              <a:cs typeface="Ubuntu"/>
              <a:sym typeface="Ubuntu"/>
            </a:endParaRPr>
          </a:p>
        </p:txBody>
      </p:sp>
      <p:pic>
        <p:nvPicPr>
          <p:cNvPr id="898" name="Google Shape;898;p55"/>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899" name="Google Shape;899;p55"/>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multiplicar fracciones es…</a:t>
            </a:r>
            <a:endParaRPr b="1" sz="2000">
              <a:solidFill>
                <a:srgbClr val="FFFFFF"/>
              </a:solidFill>
              <a:latin typeface="Open Sans"/>
              <a:ea typeface="Open Sans"/>
              <a:cs typeface="Open Sans"/>
              <a:sym typeface="Open Sans"/>
            </a:endParaRPr>
          </a:p>
        </p:txBody>
      </p:sp>
      <p:sp>
        <p:nvSpPr>
          <p:cNvPr id="900" name="Google Shape;900;p55"/>
          <p:cNvSpPr/>
          <p:nvPr/>
        </p:nvSpPr>
        <p:spPr>
          <a:xfrm>
            <a:off x="1896525" y="2664600"/>
            <a:ext cx="6533400" cy="6219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multiplicar un número entero por una fracción es…</a:t>
            </a:r>
            <a:endParaRPr b="1" sz="2000">
              <a:solidFill>
                <a:srgbClr val="FFFFFF"/>
              </a:solidFill>
              <a:latin typeface="Open Sans"/>
              <a:ea typeface="Open Sans"/>
              <a:cs typeface="Open Sans"/>
              <a:sym typeface="Open Sans"/>
            </a:endParaRPr>
          </a:p>
        </p:txBody>
      </p:sp>
      <p:sp>
        <p:nvSpPr>
          <p:cNvPr id="901" name="Google Shape;901;p55"/>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cosa que aprendí es . . .</a:t>
            </a:r>
            <a:endParaRPr b="1" sz="1800">
              <a:solidFill>
                <a:srgbClr val="FFFFFF"/>
              </a:solidFill>
              <a:latin typeface="Open Sans"/>
              <a:ea typeface="Open Sans"/>
              <a:cs typeface="Open Sans"/>
              <a:sym typeface="Open Sans"/>
            </a:endParaRPr>
          </a:p>
        </p:txBody>
      </p:sp>
      <p:pic>
        <p:nvPicPr>
          <p:cNvPr id="902" name="Google Shape;902;p55"/>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903" name="Google Shape;903;p55"/>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sz="1800"/>
          </a:p>
        </p:txBody>
      </p:sp>
      <p:sp>
        <p:nvSpPr>
          <p:cNvPr id="904" name="Google Shape;904;p55"/>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1800">
              <a:solidFill>
                <a:srgbClr val="FFFFFF"/>
              </a:solidFill>
              <a:latin typeface="Open Sans"/>
              <a:ea typeface="Open Sans"/>
              <a:cs typeface="Open Sans"/>
              <a:sym typeface="Open Sans"/>
            </a:endParaRPr>
          </a:p>
        </p:txBody>
      </p:sp>
      <p:sp>
        <p:nvSpPr>
          <p:cNvPr id="905" name="Google Shape;905;p55"/>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906" name="Google Shape;906;p55"/>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pregunta que tengo es . . .</a:t>
            </a:r>
            <a:endParaRPr b="1" sz="1800">
              <a:solidFill>
                <a:srgbClr val="FFFFFF"/>
              </a:solidFill>
              <a:latin typeface="Open Sans"/>
              <a:ea typeface="Open Sans"/>
              <a:cs typeface="Open Sans"/>
              <a:sym typeface="Open Sans"/>
            </a:endParaRPr>
          </a:p>
        </p:txBody>
      </p:sp>
      <p:sp>
        <p:nvSpPr>
          <p:cNvPr id="907" name="Google Shape;907;p55"/>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908" name="Google Shape;908;p55"/>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909" name="Google Shape;909;p55"/>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913" name="Shape 913"/>
        <p:cNvGrpSpPr/>
        <p:nvPr/>
      </p:nvGrpSpPr>
      <p:grpSpPr>
        <a:xfrm>
          <a:off x="0" y="0"/>
          <a:ext cx="0" cy="0"/>
          <a:chOff x="0" y="0"/>
          <a:chExt cx="0" cy="0"/>
        </a:xfrm>
      </p:grpSpPr>
      <p:sp>
        <p:nvSpPr>
          <p:cNvPr id="914" name="Google Shape;914;p5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sp>
        <p:nvSpPr>
          <p:cNvPr id="915" name="Google Shape;915;p5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Charla de rompecabezas</a:t>
            </a:r>
            <a:endParaRPr b="1" sz="2100">
              <a:solidFill>
                <a:schemeClr val="accent5"/>
              </a:solidFill>
              <a:latin typeface="Ubuntu"/>
              <a:ea typeface="Ubuntu"/>
              <a:cs typeface="Ubuntu"/>
              <a:sym typeface="Ubuntu"/>
            </a:endParaRPr>
          </a:p>
        </p:txBody>
      </p:sp>
      <p:pic>
        <p:nvPicPr>
          <p:cNvPr id="916" name="Google Shape;916;p56"/>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917" name="Google Shape;917;p56"/>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918" name="Google Shape;918;p56"/>
          <p:cNvGrpSpPr/>
          <p:nvPr/>
        </p:nvGrpSpPr>
        <p:grpSpPr>
          <a:xfrm>
            <a:off x="1590104" y="4057131"/>
            <a:ext cx="173012" cy="169916"/>
            <a:chOff x="8586628" y="1443880"/>
            <a:chExt cx="281458" cy="281458"/>
          </a:xfrm>
        </p:grpSpPr>
        <p:sp>
          <p:nvSpPr>
            <p:cNvPr id="919" name="Google Shape;919;p56"/>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56"/>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56"/>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56"/>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6"/>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56"/>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56"/>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56"/>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56"/>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8" name="Google Shape;928;p56"/>
          <p:cNvSpPr txBox="1"/>
          <p:nvPr/>
        </p:nvSpPr>
        <p:spPr>
          <a:xfrm>
            <a:off x="4447263" y="3011675"/>
            <a:ext cx="3926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Objective of the Lesson</a:t>
            </a:r>
            <a:endParaRPr sz="1800">
              <a:solidFill>
                <a:schemeClr val="dk1"/>
              </a:solidFill>
              <a:latin typeface="Open Sans"/>
              <a:ea typeface="Open Sans"/>
              <a:cs typeface="Open Sans"/>
              <a:sym typeface="Open Sans"/>
            </a:endParaRPr>
          </a:p>
        </p:txBody>
      </p:sp>
      <p:sp>
        <p:nvSpPr>
          <p:cNvPr id="929" name="Google Shape;929;p56"/>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Fraction Area &gt; Nivel 1</a:t>
            </a:r>
            <a:endParaRPr sz="2000">
              <a:solidFill>
                <a:schemeClr val="dk1"/>
              </a:solidFill>
              <a:latin typeface="Open Sans"/>
              <a:ea typeface="Open Sans"/>
              <a:cs typeface="Open Sans"/>
              <a:sym typeface="Open Sans"/>
            </a:endParaRPr>
          </a:p>
        </p:txBody>
      </p:sp>
      <p:sp>
        <p:nvSpPr>
          <p:cNvPr id="930" name="Google Shape;930;p56"/>
          <p:cNvSpPr txBox="1"/>
          <p:nvPr/>
        </p:nvSpPr>
        <p:spPr>
          <a:xfrm>
            <a:off x="1754426" y="3957425"/>
            <a:ext cx="2106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931" name="Google Shape;931;p56"/>
          <p:cNvGrpSpPr/>
          <p:nvPr/>
        </p:nvGrpSpPr>
        <p:grpSpPr>
          <a:xfrm>
            <a:off x="7709843" y="3629462"/>
            <a:ext cx="1138164" cy="1468500"/>
            <a:chOff x="7633097" y="3255132"/>
            <a:chExt cx="1510904" cy="1870224"/>
          </a:xfrm>
        </p:grpSpPr>
        <p:pic>
          <p:nvPicPr>
            <p:cNvPr id="932" name="Google Shape;932;p56"/>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933" name="Google Shape;933;p56"/>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934" name="Google Shape;934;p56">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56"/>
          <p:cNvSpPr txBox="1"/>
          <p:nvPr/>
        </p:nvSpPr>
        <p:spPr>
          <a:xfrm>
            <a:off x="4413313" y="1192838"/>
            <a:ext cx="45186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endParaRPr b="1" sz="2900">
              <a:solidFill>
                <a:schemeClr val="accent4"/>
              </a:solidFill>
              <a:latin typeface="Open Sans"/>
              <a:ea typeface="Open Sans"/>
              <a:cs typeface="Open Sans"/>
              <a:sym typeface="Open Sans"/>
            </a:endParaRPr>
          </a:p>
          <a:p>
            <a:pPr indent="0" lvl="0" marL="0" rtl="0" algn="l">
              <a:spcBef>
                <a:spcPts val="0"/>
              </a:spcBef>
              <a:spcAft>
                <a:spcPts val="0"/>
              </a:spcAft>
              <a:buNone/>
            </a:pPr>
            <a:r>
              <a:t/>
            </a:r>
            <a:endParaRPr b="1" sz="1600">
              <a:solidFill>
                <a:schemeClr val="accent2"/>
              </a:solidFill>
              <a:latin typeface="Ubuntu"/>
              <a:ea typeface="Ubuntu"/>
              <a:cs typeface="Ubuntu"/>
              <a:sym typeface="Ubuntu"/>
            </a:endParaRPr>
          </a:p>
        </p:txBody>
      </p:sp>
      <p:sp>
        <p:nvSpPr>
          <p:cNvPr id="936" name="Google Shape;936;p56"/>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7" name="Google Shape;937;p56"/>
          <p:cNvGrpSpPr/>
          <p:nvPr/>
        </p:nvGrpSpPr>
        <p:grpSpPr>
          <a:xfrm>
            <a:off x="4509208" y="1330103"/>
            <a:ext cx="227520" cy="248922"/>
            <a:chOff x="4469316" y="1236218"/>
            <a:chExt cx="360570" cy="400390"/>
          </a:xfrm>
        </p:grpSpPr>
        <p:sp>
          <p:nvSpPr>
            <p:cNvPr id="938" name="Google Shape;938;p56"/>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56"/>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56"/>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56"/>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56"/>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56"/>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56"/>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45" name="Google Shape;945;p56"/>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946" name="Google Shape;946;p56"/>
          <p:cNvGrpSpPr/>
          <p:nvPr/>
        </p:nvGrpSpPr>
        <p:grpSpPr>
          <a:xfrm>
            <a:off x="2859100" y="658076"/>
            <a:ext cx="1390125" cy="1117724"/>
            <a:chOff x="2859100" y="658076"/>
            <a:chExt cx="1390125" cy="1117724"/>
          </a:xfrm>
        </p:grpSpPr>
        <p:pic>
          <p:nvPicPr>
            <p:cNvPr id="947" name="Google Shape;947;p56"/>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948" name="Google Shape;948;p56"/>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952" name="Shape 952"/>
        <p:cNvGrpSpPr/>
        <p:nvPr/>
      </p:nvGrpSpPr>
      <p:grpSpPr>
        <a:xfrm>
          <a:off x="0" y="0"/>
          <a:ext cx="0" cy="0"/>
          <a:chOff x="0" y="0"/>
          <a:chExt cx="0" cy="0"/>
        </a:xfrm>
      </p:grpSpPr>
      <p:sp>
        <p:nvSpPr>
          <p:cNvPr id="953" name="Google Shape;953;p5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3 -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sp>
        <p:nvSpPr>
          <p:cNvPr id="954" name="Google Shape;954;p57"/>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Resolución </a:t>
            </a:r>
            <a:endParaRPr b="1" sz="2100">
              <a:solidFill>
                <a:schemeClr val="accent5"/>
              </a:solidFill>
              <a:latin typeface="Ubuntu"/>
              <a:ea typeface="Ubuntu"/>
              <a:cs typeface="Ubuntu"/>
              <a:sym typeface="Ubuntu"/>
            </a:endParaRPr>
          </a:p>
          <a:p>
            <a:pPr indent="0" lvl="0" marL="0" rtl="0" algn="r">
              <a:spcBef>
                <a:spcPts val="0"/>
              </a:spcBef>
              <a:spcAft>
                <a:spcPts val="0"/>
              </a:spcAft>
              <a:buNone/>
            </a:pPr>
            <a:r>
              <a:rPr b="1" lang="en" sz="2100">
                <a:solidFill>
                  <a:schemeClr val="accent5"/>
                </a:solidFill>
                <a:latin typeface="Ubuntu"/>
                <a:ea typeface="Ubuntu"/>
                <a:cs typeface="Ubuntu"/>
                <a:sym typeface="Ubuntu"/>
              </a:rPr>
              <a:t>de problemas</a:t>
            </a:r>
            <a:endParaRPr b="1" sz="2100">
              <a:solidFill>
                <a:schemeClr val="accent5"/>
              </a:solidFill>
              <a:latin typeface="Ubuntu"/>
              <a:ea typeface="Ubuntu"/>
              <a:cs typeface="Ubuntu"/>
              <a:sym typeface="Ubuntu"/>
            </a:endParaRPr>
          </a:p>
        </p:txBody>
      </p:sp>
      <p:pic>
        <p:nvPicPr>
          <p:cNvPr id="955" name="Google Shape;955;p57"/>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956" name="Google Shape;956;p57"/>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Problema del día</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LeVonne cubrió su dormitorio con losetas de alfombra cuadradas. Su dormitorio tiene 12 losetas</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por 16 losetas. Las losetas de alfombra que usó medían 3/4 pies por 3/4 pies.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¿Cuál es el área del dormitorio de LeVonne?</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957" name="Google Shape;957;p57"/>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958" name="Google Shape;958;p57"/>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62" name="Shape 962"/>
        <p:cNvGrpSpPr/>
        <p:nvPr/>
      </p:nvGrpSpPr>
      <p:grpSpPr>
        <a:xfrm>
          <a:off x="0" y="0"/>
          <a:ext cx="0" cy="0"/>
          <a:chOff x="0" y="0"/>
          <a:chExt cx="0" cy="0"/>
        </a:xfrm>
      </p:grpSpPr>
      <p:sp>
        <p:nvSpPr>
          <p:cNvPr id="963" name="Google Shape;963;p58"/>
          <p:cNvSpPr/>
          <p:nvPr/>
        </p:nvSpPr>
        <p:spPr>
          <a:xfrm>
            <a:off x="4555316" y="1934214"/>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64" name="Google Shape;964;p58"/>
          <p:cNvSpPr txBox="1"/>
          <p:nvPr>
            <p:ph idx="1" type="body"/>
          </p:nvPr>
        </p:nvSpPr>
        <p:spPr>
          <a:xfrm>
            <a:off x="4806193" y="1935766"/>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Módulo</a:t>
            </a:r>
            <a:r>
              <a:rPr lang="en" sz="2400">
                <a:solidFill>
                  <a:schemeClr val="dk1"/>
                </a:solidFill>
                <a:latin typeface="Ubuntu Medium"/>
                <a:ea typeface="Ubuntu Medium"/>
                <a:cs typeface="Ubuntu Medium"/>
                <a:sym typeface="Ubuntu Medium"/>
              </a:rPr>
              <a:t> 4</a:t>
            </a:r>
            <a:endParaRPr sz="2400">
              <a:solidFill>
                <a:schemeClr val="dk1"/>
              </a:solidFill>
              <a:latin typeface="Ubuntu Medium"/>
              <a:ea typeface="Ubuntu Medium"/>
              <a:cs typeface="Ubuntu Medium"/>
              <a:sym typeface="Ubuntu Medium"/>
            </a:endParaRPr>
          </a:p>
        </p:txBody>
      </p:sp>
      <p:pic>
        <p:nvPicPr>
          <p:cNvPr id="965" name="Google Shape;965;p58"/>
          <p:cNvPicPr preferRelativeResize="0"/>
          <p:nvPr>
            <p:ph idx="2" type="pic"/>
          </p:nvPr>
        </p:nvPicPr>
        <p:blipFill rotWithShape="1">
          <a:blip r:embed="rId3">
            <a:alphaModFix/>
          </a:blip>
          <a:srcRect b="835" l="0" r="0" t="826"/>
          <a:stretch/>
        </p:blipFill>
        <p:spPr>
          <a:xfrm>
            <a:off x="2123300" y="922425"/>
            <a:ext cx="2679300" cy="2634900"/>
          </a:xfrm>
          <a:prstGeom prst="ellipse">
            <a:avLst/>
          </a:prstGeom>
          <a:noFill/>
          <a:ln>
            <a:noFill/>
          </a:ln>
          <a:effectLst>
            <a:outerShdw blurRad="177800" rotWithShape="0" algn="ctr" dir="5400000" dist="50800">
              <a:srgbClr val="000000">
                <a:alpha val="14000"/>
              </a:srgbClr>
            </a:outerShdw>
          </a:effectLst>
        </p:spPr>
      </p:pic>
      <p:sp>
        <p:nvSpPr>
          <p:cNvPr id="966" name="Google Shape;966;p58"/>
          <p:cNvSpPr txBox="1"/>
          <p:nvPr/>
        </p:nvSpPr>
        <p:spPr>
          <a:xfrm>
            <a:off x="704200" y="4037300"/>
            <a:ext cx="7726800" cy="646500"/>
          </a:xfrm>
          <a:prstGeom prst="rect">
            <a:avLst/>
          </a:prstGeom>
          <a:solidFill>
            <a:schemeClr val="accent4"/>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¡Aprendamos un poco más!</a:t>
            </a:r>
            <a:endParaRPr sz="3000">
              <a:solidFill>
                <a:schemeClr val="lt2"/>
              </a:solidFill>
              <a:latin typeface="Ubuntu Medium"/>
              <a:ea typeface="Ubuntu Medium"/>
              <a:cs typeface="Ubuntu Medium"/>
              <a:sym typeface="Ubuntu Medium"/>
            </a:endParaRPr>
          </a:p>
        </p:txBody>
      </p:sp>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70" name="Shape 970"/>
        <p:cNvGrpSpPr/>
        <p:nvPr/>
      </p:nvGrpSpPr>
      <p:grpSpPr>
        <a:xfrm>
          <a:off x="0" y="0"/>
          <a:ext cx="0" cy="0"/>
          <a:chOff x="0" y="0"/>
          <a:chExt cx="0" cy="0"/>
        </a:xfrm>
      </p:grpSpPr>
      <p:sp>
        <p:nvSpPr>
          <p:cNvPr id="971" name="Google Shape;971;p5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972" name="Google Shape;972;p5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Mi camino de razonamiento</a:t>
            </a:r>
            <a:endParaRPr b="1" sz="2100">
              <a:solidFill>
                <a:schemeClr val="accent4"/>
              </a:solidFill>
              <a:latin typeface="Ubuntu"/>
              <a:ea typeface="Ubuntu"/>
              <a:cs typeface="Ubuntu"/>
              <a:sym typeface="Ubuntu"/>
            </a:endParaRPr>
          </a:p>
        </p:txBody>
      </p:sp>
      <p:pic>
        <p:nvPicPr>
          <p:cNvPr id="973" name="Google Shape;973;p59"/>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974" name="Google Shape;974;p59"/>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fracciones es…</a:t>
            </a:r>
            <a:endParaRPr b="1" sz="2000">
              <a:solidFill>
                <a:srgbClr val="FFFFFF"/>
              </a:solidFill>
              <a:latin typeface="Open Sans"/>
              <a:ea typeface="Open Sans"/>
              <a:cs typeface="Open Sans"/>
              <a:sym typeface="Open Sans"/>
            </a:endParaRPr>
          </a:p>
        </p:txBody>
      </p:sp>
      <p:sp>
        <p:nvSpPr>
          <p:cNvPr id="975" name="Google Shape;975;p59"/>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dividir fracciones es…</a:t>
            </a:r>
            <a:endParaRPr b="1" sz="2000">
              <a:solidFill>
                <a:srgbClr val="FFFFFF"/>
              </a:solidFill>
              <a:latin typeface="Open Sans"/>
              <a:ea typeface="Open Sans"/>
              <a:cs typeface="Open Sans"/>
              <a:sym typeface="Open Sans"/>
            </a:endParaRPr>
          </a:p>
        </p:txBody>
      </p:sp>
      <p:sp>
        <p:nvSpPr>
          <p:cNvPr id="976" name="Google Shape;976;p59"/>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cosa que aprendí es</a:t>
            </a:r>
            <a:r>
              <a:rPr b="1" lang="en" sz="1800">
                <a:solidFill>
                  <a:srgbClr val="FFFFFF"/>
                </a:solidFill>
                <a:latin typeface="Open Sans"/>
                <a:ea typeface="Open Sans"/>
                <a:cs typeface="Open Sans"/>
                <a:sym typeface="Open Sans"/>
              </a:rPr>
              <a:t> . . .</a:t>
            </a:r>
            <a:endParaRPr b="1" sz="1800">
              <a:solidFill>
                <a:srgbClr val="FFFFFF"/>
              </a:solidFill>
              <a:latin typeface="Open Sans"/>
              <a:ea typeface="Open Sans"/>
              <a:cs typeface="Open Sans"/>
              <a:sym typeface="Open Sans"/>
            </a:endParaRPr>
          </a:p>
        </p:txBody>
      </p:sp>
      <p:pic>
        <p:nvPicPr>
          <p:cNvPr id="977" name="Google Shape;977;p59"/>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978" name="Google Shape;978;p59"/>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sz="1800"/>
          </a:p>
        </p:txBody>
      </p:sp>
      <p:sp>
        <p:nvSpPr>
          <p:cNvPr id="979" name="Google Shape;979;p59"/>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r>
              <a:rPr b="1" lang="en" sz="1800">
                <a:solidFill>
                  <a:srgbClr val="FFFFFF"/>
                </a:solidFill>
                <a:latin typeface="Open Sans"/>
                <a:ea typeface="Open Sans"/>
                <a:cs typeface="Open Sans"/>
                <a:sym typeface="Open Sans"/>
              </a:rPr>
              <a:t>.</a:t>
            </a:r>
            <a:endParaRPr b="1" sz="1800">
              <a:solidFill>
                <a:srgbClr val="FFFFFF"/>
              </a:solidFill>
              <a:latin typeface="Open Sans"/>
              <a:ea typeface="Open Sans"/>
              <a:cs typeface="Open Sans"/>
              <a:sym typeface="Open Sans"/>
            </a:endParaRPr>
          </a:p>
        </p:txBody>
      </p:sp>
      <p:sp>
        <p:nvSpPr>
          <p:cNvPr id="980" name="Google Shape;980;p59"/>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981" name="Google Shape;981;p59"/>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pregunta que tengo es</a:t>
            </a:r>
            <a:r>
              <a:rPr b="1" lang="en" sz="1800">
                <a:solidFill>
                  <a:srgbClr val="FFFFFF"/>
                </a:solidFill>
                <a:latin typeface="Open Sans"/>
                <a:ea typeface="Open Sans"/>
                <a:cs typeface="Open Sans"/>
                <a:sym typeface="Open Sans"/>
              </a:rPr>
              <a:t> . . .</a:t>
            </a:r>
            <a:endParaRPr b="1" sz="1800">
              <a:solidFill>
                <a:srgbClr val="FFFFFF"/>
              </a:solidFill>
              <a:latin typeface="Open Sans"/>
              <a:ea typeface="Open Sans"/>
              <a:cs typeface="Open Sans"/>
              <a:sym typeface="Open Sans"/>
            </a:endParaRPr>
          </a:p>
        </p:txBody>
      </p:sp>
      <p:sp>
        <p:nvSpPr>
          <p:cNvPr id="982" name="Google Shape;982;p59"/>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983" name="Google Shape;983;p59"/>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984" name="Google Shape;984;p59"/>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985" name="Google Shape;985;p59"/>
          <p:cNvSpPr/>
          <p:nvPr/>
        </p:nvSpPr>
        <p:spPr>
          <a:xfrm>
            <a:off x="1304800" y="924100"/>
            <a:ext cx="4636500" cy="6375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Tema: Dividir por fracción</a:t>
            </a:r>
            <a:endParaRPr b="1" sz="20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89" name="Shape 989"/>
        <p:cNvGrpSpPr/>
        <p:nvPr/>
      </p:nvGrpSpPr>
      <p:grpSpPr>
        <a:xfrm>
          <a:off x="0" y="0"/>
          <a:ext cx="0" cy="0"/>
          <a:chOff x="0" y="0"/>
          <a:chExt cx="0" cy="0"/>
        </a:xfrm>
      </p:grpSpPr>
      <p:sp>
        <p:nvSpPr>
          <p:cNvPr id="990" name="Google Shape;990;p6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991" name="Google Shape;991;p6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Charla de rompecabezas</a:t>
            </a:r>
            <a:endParaRPr b="1" sz="2100">
              <a:solidFill>
                <a:schemeClr val="accent4"/>
              </a:solidFill>
              <a:latin typeface="Ubuntu"/>
              <a:ea typeface="Ubuntu"/>
              <a:cs typeface="Ubuntu"/>
              <a:sym typeface="Ubuntu"/>
            </a:endParaRPr>
          </a:p>
        </p:txBody>
      </p:sp>
      <p:pic>
        <p:nvPicPr>
          <p:cNvPr id="992" name="Google Shape;992;p60"/>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993" name="Google Shape;993;p60"/>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994" name="Google Shape;994;p60"/>
          <p:cNvGrpSpPr/>
          <p:nvPr/>
        </p:nvGrpSpPr>
        <p:grpSpPr>
          <a:xfrm>
            <a:off x="1590104" y="4057131"/>
            <a:ext cx="173012" cy="169916"/>
            <a:chOff x="8586628" y="1443880"/>
            <a:chExt cx="281458" cy="281458"/>
          </a:xfrm>
        </p:grpSpPr>
        <p:sp>
          <p:nvSpPr>
            <p:cNvPr id="995" name="Google Shape;995;p60"/>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60"/>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60"/>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60"/>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60"/>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60"/>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60"/>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60"/>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60"/>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4" name="Google Shape;1004;p60"/>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Dividir por fracción</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005" name="Google Shape;1005;p60"/>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Fruit Monster &gt; Nivel 1</a:t>
            </a:r>
            <a:endParaRPr sz="2000">
              <a:solidFill>
                <a:schemeClr val="dk1"/>
              </a:solidFill>
              <a:latin typeface="Open Sans"/>
              <a:ea typeface="Open Sans"/>
              <a:cs typeface="Open Sans"/>
              <a:sym typeface="Open Sans"/>
            </a:endParaRPr>
          </a:p>
        </p:txBody>
      </p:sp>
      <p:sp>
        <p:nvSpPr>
          <p:cNvPr id="1006" name="Google Shape;1006;p60"/>
          <p:cNvSpPr txBox="1"/>
          <p:nvPr/>
        </p:nvSpPr>
        <p:spPr>
          <a:xfrm>
            <a:off x="1754426" y="3957425"/>
            <a:ext cx="2104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1007" name="Google Shape;1007;p60"/>
          <p:cNvGrpSpPr/>
          <p:nvPr/>
        </p:nvGrpSpPr>
        <p:grpSpPr>
          <a:xfrm>
            <a:off x="7709843" y="3629462"/>
            <a:ext cx="1138164" cy="1468500"/>
            <a:chOff x="7633097" y="3255132"/>
            <a:chExt cx="1510904" cy="1870224"/>
          </a:xfrm>
        </p:grpSpPr>
        <p:pic>
          <p:nvPicPr>
            <p:cNvPr id="1008" name="Google Shape;1008;p60"/>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009" name="Google Shape;1009;p60"/>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010" name="Google Shape;1010;p60">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60"/>
          <p:cNvSpPr txBox="1"/>
          <p:nvPr/>
        </p:nvSpPr>
        <p:spPr>
          <a:xfrm>
            <a:off x="4413313" y="1192838"/>
            <a:ext cx="45186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endParaRPr b="1" sz="2900">
              <a:solidFill>
                <a:schemeClr val="accent4"/>
              </a:solidFill>
              <a:latin typeface="Open Sans"/>
              <a:ea typeface="Open Sans"/>
              <a:cs typeface="Open Sans"/>
              <a:sym typeface="Open Sans"/>
            </a:endParaRPr>
          </a:p>
          <a:p>
            <a:pPr indent="0" lvl="0" marL="0" rtl="0" algn="l">
              <a:spcBef>
                <a:spcPts val="0"/>
              </a:spcBef>
              <a:spcAft>
                <a:spcPts val="0"/>
              </a:spcAft>
              <a:buNone/>
            </a:pPr>
            <a:r>
              <a:t/>
            </a:r>
            <a:endParaRPr b="1" sz="1600">
              <a:solidFill>
                <a:schemeClr val="accent2"/>
              </a:solidFill>
              <a:latin typeface="Ubuntu"/>
              <a:ea typeface="Ubuntu"/>
              <a:cs typeface="Ubuntu"/>
              <a:sym typeface="Ubuntu"/>
            </a:endParaRPr>
          </a:p>
        </p:txBody>
      </p:sp>
      <p:sp>
        <p:nvSpPr>
          <p:cNvPr id="1012" name="Google Shape;1012;p60"/>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3" name="Google Shape;1013;p60"/>
          <p:cNvGrpSpPr/>
          <p:nvPr/>
        </p:nvGrpSpPr>
        <p:grpSpPr>
          <a:xfrm>
            <a:off x="4509208" y="1330103"/>
            <a:ext cx="227520" cy="248922"/>
            <a:chOff x="4469316" y="1236218"/>
            <a:chExt cx="360570" cy="400390"/>
          </a:xfrm>
        </p:grpSpPr>
        <p:sp>
          <p:nvSpPr>
            <p:cNvPr id="1014" name="Google Shape;1014;p60"/>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60"/>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60"/>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60"/>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60"/>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60"/>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60"/>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21" name="Google Shape;1021;p60"/>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022" name="Google Shape;1022;p60"/>
          <p:cNvGrpSpPr/>
          <p:nvPr/>
        </p:nvGrpSpPr>
        <p:grpSpPr>
          <a:xfrm>
            <a:off x="2859100" y="658076"/>
            <a:ext cx="1390125" cy="1117724"/>
            <a:chOff x="2859100" y="658076"/>
            <a:chExt cx="1390125" cy="1117724"/>
          </a:xfrm>
        </p:grpSpPr>
        <p:pic>
          <p:nvPicPr>
            <p:cNvPr id="1023" name="Google Shape;1023;p60"/>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024" name="Google Shape;1024;p60"/>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28" name="Shape 1028"/>
        <p:cNvGrpSpPr/>
        <p:nvPr/>
      </p:nvGrpSpPr>
      <p:grpSpPr>
        <a:xfrm>
          <a:off x="0" y="0"/>
          <a:ext cx="0" cy="0"/>
          <a:chOff x="0" y="0"/>
          <a:chExt cx="0" cy="0"/>
        </a:xfrm>
      </p:grpSpPr>
      <p:sp>
        <p:nvSpPr>
          <p:cNvPr id="1029" name="Google Shape;1029;p6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1030" name="Google Shape;1030;p61"/>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Resolución </a:t>
            </a:r>
            <a:endParaRPr b="1" sz="2100">
              <a:solidFill>
                <a:schemeClr val="accent4"/>
              </a:solidFill>
              <a:latin typeface="Ubuntu"/>
              <a:ea typeface="Ubuntu"/>
              <a:cs typeface="Ubuntu"/>
              <a:sym typeface="Ubuntu"/>
            </a:endParaRPr>
          </a:p>
          <a:p>
            <a:pPr indent="0" lvl="0" marL="0" rtl="0" algn="r">
              <a:spcBef>
                <a:spcPts val="0"/>
              </a:spcBef>
              <a:spcAft>
                <a:spcPts val="0"/>
              </a:spcAft>
              <a:buNone/>
            </a:pPr>
            <a:r>
              <a:rPr b="1" lang="en" sz="2100">
                <a:solidFill>
                  <a:schemeClr val="accent4"/>
                </a:solidFill>
                <a:latin typeface="Ubuntu"/>
                <a:ea typeface="Ubuntu"/>
                <a:cs typeface="Ubuntu"/>
                <a:sym typeface="Ubuntu"/>
              </a:rPr>
              <a:t>de problemas</a:t>
            </a:r>
            <a:endParaRPr b="1" sz="2100">
              <a:solidFill>
                <a:schemeClr val="accent4"/>
              </a:solidFill>
              <a:latin typeface="Ubuntu"/>
              <a:ea typeface="Ubuntu"/>
              <a:cs typeface="Ubuntu"/>
              <a:sym typeface="Ubuntu"/>
            </a:endParaRPr>
          </a:p>
        </p:txBody>
      </p:sp>
      <p:pic>
        <p:nvPicPr>
          <p:cNvPr id="1031" name="Google Shape;1031;p61"/>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032" name="Google Shape;1032;p61"/>
          <p:cNvSpPr/>
          <p:nvPr/>
        </p:nvSpPr>
        <p:spPr>
          <a:xfrm>
            <a:off x="453250" y="1254525"/>
            <a:ext cx="8307000" cy="3716700"/>
          </a:xfrm>
          <a:prstGeom prst="roundRect">
            <a:avLst>
              <a:gd fmla="val 16667" name="adj"/>
            </a:avLst>
          </a:prstGeom>
          <a:solidFill>
            <a:srgbClr val="FFFFFE"/>
          </a:solidFill>
          <a:ln cap="flat" cmpd="sng" w="38100">
            <a:solidFill>
              <a:srgbClr val="7669AF"/>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4"/>
                </a:solidFill>
                <a:latin typeface="Ubuntu"/>
                <a:ea typeface="Ubuntu"/>
                <a:cs typeface="Ubuntu"/>
                <a:sym typeface="Ubuntu"/>
              </a:rPr>
              <a:t>Problema del día</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Bill, Jack y Jill tenían cada uno un cubo vacío. Tuvieron que llevar 2 galones de agua cuesta arriba. Si</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ellos cada uno llevaba la misma cantidad de agua, ¿cuánta agua llevaba cada amigo?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Demuestra que la suma de la cantidad de agua que llevaron es igual a galones de agua.</a:t>
            </a:r>
            <a:endParaRPr sz="2300">
              <a:solidFill>
                <a:schemeClr val="dk1"/>
              </a:solidFill>
              <a:latin typeface="Ubuntu Medium"/>
              <a:ea typeface="Ubuntu Medium"/>
              <a:cs typeface="Ubuntu Medium"/>
              <a:sym typeface="Ubuntu Medium"/>
            </a:endParaRPr>
          </a:p>
        </p:txBody>
      </p:sp>
      <p:pic>
        <p:nvPicPr>
          <p:cNvPr id="1033" name="Google Shape;1033;p61"/>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1034" name="Google Shape;1034;p61"/>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38" name="Shape 1038"/>
        <p:cNvGrpSpPr/>
        <p:nvPr/>
      </p:nvGrpSpPr>
      <p:grpSpPr>
        <a:xfrm>
          <a:off x="0" y="0"/>
          <a:ext cx="0" cy="0"/>
          <a:chOff x="0" y="0"/>
          <a:chExt cx="0" cy="0"/>
        </a:xfrm>
      </p:grpSpPr>
      <p:sp>
        <p:nvSpPr>
          <p:cNvPr id="1039" name="Google Shape;1039;p62"/>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1040" name="Google Shape;1040;p62"/>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Mi camino de razonamiento</a:t>
            </a:r>
            <a:endParaRPr b="1" sz="2100">
              <a:solidFill>
                <a:schemeClr val="accent4"/>
              </a:solidFill>
              <a:latin typeface="Ubuntu"/>
              <a:ea typeface="Ubuntu"/>
              <a:cs typeface="Ubuntu"/>
              <a:sym typeface="Ubuntu"/>
            </a:endParaRPr>
          </a:p>
        </p:txBody>
      </p:sp>
      <p:pic>
        <p:nvPicPr>
          <p:cNvPr id="1041" name="Google Shape;1041;p62"/>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042" name="Google Shape;1042;p62"/>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fracciones es…</a:t>
            </a:r>
            <a:endParaRPr b="1" sz="2000">
              <a:solidFill>
                <a:srgbClr val="FFFFFF"/>
              </a:solidFill>
              <a:latin typeface="Open Sans"/>
              <a:ea typeface="Open Sans"/>
              <a:cs typeface="Open Sans"/>
              <a:sym typeface="Open Sans"/>
            </a:endParaRPr>
          </a:p>
        </p:txBody>
      </p:sp>
      <p:sp>
        <p:nvSpPr>
          <p:cNvPr id="1043" name="Google Shape;1043;p62"/>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dividir fracciones es…</a:t>
            </a:r>
            <a:endParaRPr b="1" sz="2000">
              <a:solidFill>
                <a:srgbClr val="FFFFFF"/>
              </a:solidFill>
              <a:latin typeface="Open Sans"/>
              <a:ea typeface="Open Sans"/>
              <a:cs typeface="Open Sans"/>
              <a:sym typeface="Open Sans"/>
            </a:endParaRPr>
          </a:p>
        </p:txBody>
      </p:sp>
      <p:sp>
        <p:nvSpPr>
          <p:cNvPr id="1044" name="Google Shape;1044;p62"/>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cosa que aprendí es . . .</a:t>
            </a:r>
            <a:endParaRPr b="1" sz="1800">
              <a:solidFill>
                <a:srgbClr val="FFFFFF"/>
              </a:solidFill>
              <a:latin typeface="Open Sans"/>
              <a:ea typeface="Open Sans"/>
              <a:cs typeface="Open Sans"/>
              <a:sym typeface="Open Sans"/>
            </a:endParaRPr>
          </a:p>
        </p:txBody>
      </p:sp>
      <p:pic>
        <p:nvPicPr>
          <p:cNvPr id="1045" name="Google Shape;1045;p62"/>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046" name="Google Shape;1046;p62"/>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sz="1800"/>
          </a:p>
        </p:txBody>
      </p:sp>
      <p:sp>
        <p:nvSpPr>
          <p:cNvPr id="1047" name="Google Shape;1047;p62"/>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1800">
              <a:solidFill>
                <a:srgbClr val="FFFFFF"/>
              </a:solidFill>
              <a:latin typeface="Open Sans"/>
              <a:ea typeface="Open Sans"/>
              <a:cs typeface="Open Sans"/>
              <a:sym typeface="Open Sans"/>
            </a:endParaRPr>
          </a:p>
        </p:txBody>
      </p:sp>
      <p:sp>
        <p:nvSpPr>
          <p:cNvPr id="1048" name="Google Shape;1048;p62"/>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1049" name="Google Shape;1049;p62"/>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pregunta que tengo es . . .</a:t>
            </a:r>
            <a:endParaRPr b="1" sz="1800">
              <a:solidFill>
                <a:srgbClr val="FFFFFF"/>
              </a:solidFill>
              <a:latin typeface="Open Sans"/>
              <a:ea typeface="Open Sans"/>
              <a:cs typeface="Open Sans"/>
              <a:sym typeface="Open Sans"/>
            </a:endParaRPr>
          </a:p>
        </p:txBody>
      </p:sp>
      <p:sp>
        <p:nvSpPr>
          <p:cNvPr id="1050" name="Google Shape;1050;p62"/>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051" name="Google Shape;1051;p62"/>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1052" name="Google Shape;1052;p62"/>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56" name="Shape 1056"/>
        <p:cNvGrpSpPr/>
        <p:nvPr/>
      </p:nvGrpSpPr>
      <p:grpSpPr>
        <a:xfrm>
          <a:off x="0" y="0"/>
          <a:ext cx="0" cy="0"/>
          <a:chOff x="0" y="0"/>
          <a:chExt cx="0" cy="0"/>
        </a:xfrm>
      </p:grpSpPr>
      <p:sp>
        <p:nvSpPr>
          <p:cNvPr id="1057" name="Google Shape;1057;p6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1058" name="Google Shape;1058;p6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Charla de rompecabezas</a:t>
            </a:r>
            <a:endParaRPr b="1" sz="2100">
              <a:solidFill>
                <a:schemeClr val="accent4"/>
              </a:solidFill>
              <a:latin typeface="Ubuntu"/>
              <a:ea typeface="Ubuntu"/>
              <a:cs typeface="Ubuntu"/>
              <a:sym typeface="Ubuntu"/>
            </a:endParaRPr>
          </a:p>
        </p:txBody>
      </p:sp>
      <p:pic>
        <p:nvPicPr>
          <p:cNvPr id="1059" name="Google Shape;1059;p63"/>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060" name="Google Shape;1060;p63"/>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061" name="Google Shape;1061;p63"/>
          <p:cNvGrpSpPr/>
          <p:nvPr/>
        </p:nvGrpSpPr>
        <p:grpSpPr>
          <a:xfrm>
            <a:off x="1590104" y="4057131"/>
            <a:ext cx="173012" cy="169916"/>
            <a:chOff x="8586628" y="1443880"/>
            <a:chExt cx="281458" cy="281458"/>
          </a:xfrm>
        </p:grpSpPr>
        <p:sp>
          <p:nvSpPr>
            <p:cNvPr id="1062" name="Google Shape;1062;p63"/>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63"/>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63"/>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63"/>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63"/>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63"/>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63"/>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63"/>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63"/>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1" name="Google Shape;1071;p63"/>
          <p:cNvSpPr txBox="1"/>
          <p:nvPr/>
        </p:nvSpPr>
        <p:spPr>
          <a:xfrm>
            <a:off x="4447263" y="3011675"/>
            <a:ext cx="3926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Dividir por fracción</a:t>
            </a:r>
            <a:endParaRPr sz="1800">
              <a:solidFill>
                <a:schemeClr val="dk1"/>
              </a:solidFill>
              <a:latin typeface="Open Sans"/>
              <a:ea typeface="Open Sans"/>
              <a:cs typeface="Open Sans"/>
              <a:sym typeface="Open Sans"/>
            </a:endParaRPr>
          </a:p>
        </p:txBody>
      </p:sp>
      <p:sp>
        <p:nvSpPr>
          <p:cNvPr id="1072" name="Google Shape;1072;p63"/>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Fruit Monster &gt; Nivel 3</a:t>
            </a:r>
            <a:endParaRPr sz="2000">
              <a:solidFill>
                <a:schemeClr val="dk1"/>
              </a:solidFill>
              <a:latin typeface="Open Sans"/>
              <a:ea typeface="Open Sans"/>
              <a:cs typeface="Open Sans"/>
              <a:sym typeface="Open Sans"/>
            </a:endParaRPr>
          </a:p>
        </p:txBody>
      </p:sp>
      <p:sp>
        <p:nvSpPr>
          <p:cNvPr id="1073" name="Google Shape;1073;p63"/>
          <p:cNvSpPr txBox="1"/>
          <p:nvPr/>
        </p:nvSpPr>
        <p:spPr>
          <a:xfrm>
            <a:off x="1754426" y="3957425"/>
            <a:ext cx="2017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1074" name="Google Shape;1074;p63"/>
          <p:cNvGrpSpPr/>
          <p:nvPr/>
        </p:nvGrpSpPr>
        <p:grpSpPr>
          <a:xfrm>
            <a:off x="7709843" y="3629462"/>
            <a:ext cx="1138164" cy="1468500"/>
            <a:chOff x="7633097" y="3255132"/>
            <a:chExt cx="1510904" cy="1870224"/>
          </a:xfrm>
        </p:grpSpPr>
        <p:pic>
          <p:nvPicPr>
            <p:cNvPr id="1075" name="Google Shape;1075;p63"/>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076" name="Google Shape;1076;p63"/>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077" name="Google Shape;1077;p63">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63"/>
          <p:cNvSpPr txBox="1"/>
          <p:nvPr/>
        </p:nvSpPr>
        <p:spPr>
          <a:xfrm>
            <a:off x="4413313" y="1192838"/>
            <a:ext cx="4518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endParaRPr b="1" sz="1600">
              <a:solidFill>
                <a:schemeClr val="accent2"/>
              </a:solidFill>
              <a:latin typeface="Ubuntu"/>
              <a:ea typeface="Ubuntu"/>
              <a:cs typeface="Ubuntu"/>
              <a:sym typeface="Ubuntu"/>
            </a:endParaRPr>
          </a:p>
        </p:txBody>
      </p:sp>
      <p:sp>
        <p:nvSpPr>
          <p:cNvPr id="1079" name="Google Shape;1079;p63"/>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0" name="Google Shape;1080;p63"/>
          <p:cNvGrpSpPr/>
          <p:nvPr/>
        </p:nvGrpSpPr>
        <p:grpSpPr>
          <a:xfrm>
            <a:off x="4509208" y="1330103"/>
            <a:ext cx="227520" cy="248922"/>
            <a:chOff x="4469316" y="1236218"/>
            <a:chExt cx="360570" cy="400390"/>
          </a:xfrm>
        </p:grpSpPr>
        <p:sp>
          <p:nvSpPr>
            <p:cNvPr id="1081" name="Google Shape;1081;p63"/>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63"/>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63"/>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63"/>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63"/>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63"/>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63"/>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88" name="Google Shape;1088;p63"/>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089" name="Google Shape;1089;p63"/>
          <p:cNvGrpSpPr/>
          <p:nvPr/>
        </p:nvGrpSpPr>
        <p:grpSpPr>
          <a:xfrm>
            <a:off x="2859100" y="658076"/>
            <a:ext cx="1390125" cy="1117724"/>
            <a:chOff x="2859100" y="658076"/>
            <a:chExt cx="1390125" cy="1117724"/>
          </a:xfrm>
        </p:grpSpPr>
        <p:pic>
          <p:nvPicPr>
            <p:cNvPr id="1090" name="Google Shape;1090;p63"/>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091" name="Google Shape;1091;p63"/>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1 -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pic>
        <p:nvPicPr>
          <p:cNvPr id="153" name="Google Shape;153;p19"/>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54" name="Google Shape;154;p1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¡Comparta la experiencia ST Math!</a:t>
            </a:r>
            <a:endParaRPr b="1" sz="2100">
              <a:solidFill>
                <a:schemeClr val="accent2"/>
              </a:solidFill>
              <a:latin typeface="Ubuntu"/>
              <a:ea typeface="Ubuntu"/>
              <a:cs typeface="Ubuntu"/>
              <a:sym typeface="Ubuntu"/>
            </a:endParaRPr>
          </a:p>
        </p:txBody>
      </p:sp>
      <p:sp>
        <p:nvSpPr>
          <p:cNvPr id="155" name="Google Shape;155;p19"/>
          <p:cNvSpPr/>
          <p:nvPr/>
        </p:nvSpPr>
        <p:spPr>
          <a:xfrm>
            <a:off x="2945538" y="1734200"/>
            <a:ext cx="5442300" cy="49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2"/>
                </a:solidFill>
                <a:latin typeface="Open Sans"/>
                <a:ea typeface="Open Sans"/>
                <a:cs typeface="Open Sans"/>
                <a:sym typeface="Open Sans"/>
              </a:rPr>
              <a:t>¿Qué sabes de ST Math?</a:t>
            </a:r>
            <a:endParaRPr/>
          </a:p>
        </p:txBody>
      </p:sp>
      <p:sp>
        <p:nvSpPr>
          <p:cNvPr id="156" name="Google Shape;156;p19"/>
          <p:cNvSpPr/>
          <p:nvPr/>
        </p:nvSpPr>
        <p:spPr>
          <a:xfrm>
            <a:off x="2945550" y="2339850"/>
            <a:ext cx="5442300" cy="49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2"/>
                </a:solidFill>
                <a:latin typeface="Open Sans"/>
                <a:ea typeface="Open Sans"/>
                <a:cs typeface="Open Sans"/>
                <a:sym typeface="Open Sans"/>
              </a:rPr>
              <a:t>¿Qué te gusta de ST Math?</a:t>
            </a:r>
            <a:endParaRPr b="1" sz="2000">
              <a:solidFill>
                <a:schemeClr val="lt2"/>
              </a:solidFill>
              <a:latin typeface="Open Sans"/>
              <a:ea typeface="Open Sans"/>
              <a:cs typeface="Open Sans"/>
              <a:sym typeface="Open Sans"/>
            </a:endParaRPr>
          </a:p>
        </p:txBody>
      </p:sp>
      <p:sp>
        <p:nvSpPr>
          <p:cNvPr id="157" name="Google Shape;157;p19"/>
          <p:cNvSpPr/>
          <p:nvPr/>
        </p:nvSpPr>
        <p:spPr>
          <a:xfrm>
            <a:off x="757638" y="3004400"/>
            <a:ext cx="7630200" cy="5079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2"/>
                </a:solidFill>
                <a:latin typeface="Open Sans"/>
                <a:ea typeface="Open Sans"/>
                <a:cs typeface="Open Sans"/>
                <a:sym typeface="Open Sans"/>
              </a:rPr>
              <a:t>¿Cuál es tu juego ST Math favorito? ¿Por qué?</a:t>
            </a:r>
            <a:endParaRPr/>
          </a:p>
        </p:txBody>
      </p:sp>
      <p:pic>
        <p:nvPicPr>
          <p:cNvPr id="158" name="Google Shape;158;p19"/>
          <p:cNvPicPr preferRelativeResize="0"/>
          <p:nvPr/>
        </p:nvPicPr>
        <p:blipFill>
          <a:blip r:embed="rId4">
            <a:alphaModFix/>
          </a:blip>
          <a:stretch>
            <a:fillRect/>
          </a:stretch>
        </p:blipFill>
        <p:spPr>
          <a:xfrm>
            <a:off x="1011188" y="1315750"/>
            <a:ext cx="1835796" cy="1719238"/>
          </a:xfrm>
          <a:prstGeom prst="rect">
            <a:avLst/>
          </a:prstGeom>
          <a:noFill/>
          <a:ln>
            <a:noFill/>
          </a:ln>
        </p:spPr>
      </p:pic>
      <p:sp>
        <p:nvSpPr>
          <p:cNvPr id="159" name="Google Shape;159;p19"/>
          <p:cNvSpPr/>
          <p:nvPr/>
        </p:nvSpPr>
        <p:spPr>
          <a:xfrm>
            <a:off x="757638" y="3684250"/>
            <a:ext cx="4096500" cy="4923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solidFill>
                  <a:schemeClr val="lt2"/>
                </a:solidFill>
                <a:latin typeface="Open Sans"/>
                <a:ea typeface="Open Sans"/>
                <a:cs typeface="Open Sans"/>
                <a:sym typeface="Open Sans"/>
              </a:rPr>
              <a:t>Un consejo de ST Math que tengo es . . .</a:t>
            </a:r>
            <a:endParaRPr b="1" sz="1500">
              <a:solidFill>
                <a:schemeClr val="lt2"/>
              </a:solidFill>
              <a:latin typeface="Open Sans"/>
              <a:ea typeface="Open Sans"/>
              <a:cs typeface="Open Sans"/>
              <a:sym typeface="Open Sans"/>
            </a:endParaRPr>
          </a:p>
        </p:txBody>
      </p:sp>
      <p:sp>
        <p:nvSpPr>
          <p:cNvPr id="160" name="Google Shape;160;p19"/>
          <p:cNvSpPr/>
          <p:nvPr/>
        </p:nvSpPr>
        <p:spPr>
          <a:xfrm>
            <a:off x="4987363" y="3684250"/>
            <a:ext cx="3400500" cy="4923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lt2"/>
                </a:solidFill>
                <a:latin typeface="Open Sans"/>
                <a:ea typeface="Open Sans"/>
                <a:cs typeface="Open Sans"/>
                <a:sym typeface="Open Sans"/>
              </a:rPr>
              <a:t>Una pregunta que tengo es. . .</a:t>
            </a:r>
            <a:endParaRPr b="1" sz="1600">
              <a:solidFill>
                <a:schemeClr val="lt2"/>
              </a:solidFill>
              <a:latin typeface="Open Sans"/>
              <a:ea typeface="Open Sans"/>
              <a:cs typeface="Open Sans"/>
              <a:sym typeface="Open Sans"/>
            </a:endParaRPr>
          </a:p>
        </p:txBody>
      </p:sp>
      <p:sp>
        <p:nvSpPr>
          <p:cNvPr id="161" name="Google Shape;161;p19"/>
          <p:cNvSpPr/>
          <p:nvPr/>
        </p:nvSpPr>
        <p:spPr>
          <a:xfrm>
            <a:off x="756138" y="4293675"/>
            <a:ext cx="3242400" cy="4923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lt2"/>
                </a:solidFill>
                <a:latin typeface="Open Sans"/>
                <a:ea typeface="Open Sans"/>
                <a:cs typeface="Open Sans"/>
                <a:sym typeface="Open Sans"/>
              </a:rPr>
              <a:t>Mi meta de ST Math es . </a:t>
            </a:r>
            <a:r>
              <a:rPr b="1" lang="en" sz="1800">
                <a:solidFill>
                  <a:schemeClr val="lt2"/>
                </a:solidFill>
                <a:latin typeface="Open Sans"/>
                <a:ea typeface="Open Sans"/>
                <a:cs typeface="Open Sans"/>
                <a:sym typeface="Open Sans"/>
              </a:rPr>
              <a:t>. .</a:t>
            </a:r>
            <a:endParaRPr b="1" sz="1800">
              <a:solidFill>
                <a:schemeClr val="lt2"/>
              </a:solidFill>
              <a:latin typeface="Open Sans"/>
              <a:ea typeface="Open Sans"/>
              <a:cs typeface="Open Sans"/>
              <a:sym typeface="Open Sans"/>
            </a:endParaRPr>
          </a:p>
        </p:txBody>
      </p:sp>
      <p:sp>
        <p:nvSpPr>
          <p:cNvPr id="162" name="Google Shape;162;p19"/>
          <p:cNvSpPr/>
          <p:nvPr/>
        </p:nvSpPr>
        <p:spPr>
          <a:xfrm>
            <a:off x="4123663" y="4293675"/>
            <a:ext cx="4264200" cy="4923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Open Sans"/>
                <a:ea typeface="Open Sans"/>
                <a:cs typeface="Open Sans"/>
                <a:sym typeface="Open Sans"/>
              </a:rPr>
              <a:t>Me pregunto sobre. . .</a:t>
            </a:r>
            <a:endParaRPr b="1" sz="2000">
              <a:solidFill>
                <a:schemeClr val="lt2"/>
              </a:solidFill>
              <a:latin typeface="Open Sans"/>
              <a:ea typeface="Open Sans"/>
              <a:cs typeface="Open Sans"/>
              <a:sym typeface="Open Sans"/>
            </a:endParaRPr>
          </a:p>
        </p:txBody>
      </p:sp>
    </p:spTree>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95" name="Shape 1095"/>
        <p:cNvGrpSpPr/>
        <p:nvPr/>
      </p:nvGrpSpPr>
      <p:grpSpPr>
        <a:xfrm>
          <a:off x="0" y="0"/>
          <a:ext cx="0" cy="0"/>
          <a:chOff x="0" y="0"/>
          <a:chExt cx="0" cy="0"/>
        </a:xfrm>
      </p:grpSpPr>
      <p:sp>
        <p:nvSpPr>
          <p:cNvPr id="1096" name="Google Shape;1096;p6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1097" name="Google Shape;1097;p64"/>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Resolución </a:t>
            </a:r>
            <a:endParaRPr b="1" sz="2100">
              <a:solidFill>
                <a:schemeClr val="accent4"/>
              </a:solidFill>
              <a:latin typeface="Ubuntu"/>
              <a:ea typeface="Ubuntu"/>
              <a:cs typeface="Ubuntu"/>
              <a:sym typeface="Ubuntu"/>
            </a:endParaRPr>
          </a:p>
          <a:p>
            <a:pPr indent="0" lvl="0" marL="0" rtl="0" algn="r">
              <a:spcBef>
                <a:spcPts val="0"/>
              </a:spcBef>
              <a:spcAft>
                <a:spcPts val="0"/>
              </a:spcAft>
              <a:buNone/>
            </a:pPr>
            <a:r>
              <a:rPr b="1" lang="en" sz="2100">
                <a:solidFill>
                  <a:schemeClr val="accent4"/>
                </a:solidFill>
                <a:latin typeface="Ubuntu"/>
                <a:ea typeface="Ubuntu"/>
                <a:cs typeface="Ubuntu"/>
                <a:sym typeface="Ubuntu"/>
              </a:rPr>
              <a:t>de problemas</a:t>
            </a:r>
            <a:endParaRPr b="1" sz="2100">
              <a:solidFill>
                <a:schemeClr val="accent4"/>
              </a:solidFill>
              <a:latin typeface="Ubuntu"/>
              <a:ea typeface="Ubuntu"/>
              <a:cs typeface="Ubuntu"/>
              <a:sym typeface="Ubuntu"/>
            </a:endParaRPr>
          </a:p>
        </p:txBody>
      </p:sp>
      <p:pic>
        <p:nvPicPr>
          <p:cNvPr id="1098" name="Google Shape;1098;p64"/>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099" name="Google Shape;1099;p64"/>
          <p:cNvSpPr/>
          <p:nvPr/>
        </p:nvSpPr>
        <p:spPr>
          <a:xfrm>
            <a:off x="453250" y="1254525"/>
            <a:ext cx="8307000" cy="3716700"/>
          </a:xfrm>
          <a:prstGeom prst="roundRect">
            <a:avLst>
              <a:gd fmla="val 16667" name="adj"/>
            </a:avLst>
          </a:prstGeom>
          <a:solidFill>
            <a:srgbClr val="FFFFFE"/>
          </a:solidFill>
          <a:ln cap="flat" cmpd="sng" w="38100">
            <a:solidFill>
              <a:srgbClr val="7669AF"/>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4"/>
                </a:solidFill>
                <a:latin typeface="Ubuntu"/>
                <a:ea typeface="Ubuntu"/>
                <a:cs typeface="Ubuntu"/>
                <a:sym typeface="Ubuntu"/>
              </a:rPr>
              <a:t>Problema del día</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100" name="Google Shape;1100;p64"/>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1101" name="Google Shape;1101;p64"/>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
        <p:nvSpPr>
          <p:cNvPr id="1102" name="Google Shape;1102;p64"/>
          <p:cNvSpPr txBox="1"/>
          <p:nvPr/>
        </p:nvSpPr>
        <p:spPr>
          <a:xfrm>
            <a:off x="782600" y="1960550"/>
            <a:ext cx="3450000" cy="230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dk1"/>
                </a:solidFill>
                <a:latin typeface="Ubuntu Medium"/>
                <a:ea typeface="Ubuntu Medium"/>
                <a:cs typeface="Ubuntu Medium"/>
                <a:sym typeface="Ubuntu Medium"/>
              </a:rPr>
              <a:t>¿Cuántas tartas comerán estos 6 monstruos? Escribe una ecuación para mostrar cómo podrías resolver este problema.</a:t>
            </a:r>
            <a:endParaRPr sz="2300">
              <a:solidFill>
                <a:schemeClr val="dk1"/>
              </a:solidFill>
              <a:latin typeface="Ubuntu Medium"/>
              <a:ea typeface="Ubuntu Medium"/>
              <a:cs typeface="Ubuntu Medium"/>
              <a:sym typeface="Ubuntu Medium"/>
            </a:endParaRPr>
          </a:p>
        </p:txBody>
      </p:sp>
      <p:pic>
        <p:nvPicPr>
          <p:cNvPr id="1103" name="Google Shape;1103;p64"/>
          <p:cNvPicPr preferRelativeResize="0"/>
          <p:nvPr/>
        </p:nvPicPr>
        <p:blipFill>
          <a:blip r:embed="rId6">
            <a:alphaModFix/>
          </a:blip>
          <a:stretch>
            <a:fillRect/>
          </a:stretch>
        </p:blipFill>
        <p:spPr>
          <a:xfrm>
            <a:off x="4370150" y="1873475"/>
            <a:ext cx="4080199" cy="2947525"/>
          </a:xfrm>
          <a:prstGeom prst="rect">
            <a:avLst/>
          </a:prstGeom>
          <a:noFill/>
          <a:ln>
            <a:noFill/>
          </a:ln>
        </p:spPr>
      </p:pic>
    </p:spTree>
  </p:cSld>
  <p:clrMapOvr>
    <a:masterClrMapping/>
  </p:clrMapOvr>
  <p:transition spd="med">
    <p:fade thruBlk="1"/>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07" name="Shape 1107"/>
        <p:cNvGrpSpPr/>
        <p:nvPr/>
      </p:nvGrpSpPr>
      <p:grpSpPr>
        <a:xfrm>
          <a:off x="0" y="0"/>
          <a:ext cx="0" cy="0"/>
          <a:chOff x="0" y="0"/>
          <a:chExt cx="0" cy="0"/>
        </a:xfrm>
      </p:grpSpPr>
      <p:sp>
        <p:nvSpPr>
          <p:cNvPr id="1108" name="Google Shape;1108;p6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sp>
        <p:nvSpPr>
          <p:cNvPr id="1109" name="Google Shape;1109;p65"/>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Mi camino de razonamiento</a:t>
            </a:r>
            <a:endParaRPr b="1" sz="2100">
              <a:solidFill>
                <a:schemeClr val="accent4"/>
              </a:solidFill>
              <a:latin typeface="Ubuntu"/>
              <a:ea typeface="Ubuntu"/>
              <a:cs typeface="Ubuntu"/>
              <a:sym typeface="Ubuntu"/>
            </a:endParaRPr>
          </a:p>
        </p:txBody>
      </p:sp>
      <p:pic>
        <p:nvPicPr>
          <p:cNvPr id="1110" name="Google Shape;1110;p65"/>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111" name="Google Shape;1111;p65"/>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fracciones es…</a:t>
            </a:r>
            <a:endParaRPr b="1" sz="2000">
              <a:solidFill>
                <a:srgbClr val="FFFFFF"/>
              </a:solidFill>
              <a:latin typeface="Open Sans"/>
              <a:ea typeface="Open Sans"/>
              <a:cs typeface="Open Sans"/>
              <a:sym typeface="Open Sans"/>
            </a:endParaRPr>
          </a:p>
        </p:txBody>
      </p:sp>
      <p:sp>
        <p:nvSpPr>
          <p:cNvPr id="1112" name="Google Shape;1112;p65"/>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dividir fracciones es…</a:t>
            </a:r>
            <a:endParaRPr b="1" sz="2000">
              <a:solidFill>
                <a:srgbClr val="FFFFFF"/>
              </a:solidFill>
              <a:latin typeface="Open Sans"/>
              <a:ea typeface="Open Sans"/>
              <a:cs typeface="Open Sans"/>
              <a:sym typeface="Open Sans"/>
            </a:endParaRPr>
          </a:p>
        </p:txBody>
      </p:sp>
      <p:sp>
        <p:nvSpPr>
          <p:cNvPr id="1113" name="Google Shape;1113;p65"/>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cosa que aprendí es . . .</a:t>
            </a:r>
            <a:endParaRPr b="1" sz="1800">
              <a:solidFill>
                <a:srgbClr val="FFFFFF"/>
              </a:solidFill>
              <a:latin typeface="Open Sans"/>
              <a:ea typeface="Open Sans"/>
              <a:cs typeface="Open Sans"/>
              <a:sym typeface="Open Sans"/>
            </a:endParaRPr>
          </a:p>
        </p:txBody>
      </p:sp>
      <p:pic>
        <p:nvPicPr>
          <p:cNvPr id="1114" name="Google Shape;1114;p65"/>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115" name="Google Shape;1115;p65"/>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sz="1800"/>
          </a:p>
        </p:txBody>
      </p:sp>
      <p:sp>
        <p:nvSpPr>
          <p:cNvPr id="1116" name="Google Shape;1116;p65"/>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1800">
              <a:solidFill>
                <a:srgbClr val="FFFFFF"/>
              </a:solidFill>
              <a:latin typeface="Open Sans"/>
              <a:ea typeface="Open Sans"/>
              <a:cs typeface="Open Sans"/>
              <a:sym typeface="Open Sans"/>
            </a:endParaRPr>
          </a:p>
        </p:txBody>
      </p:sp>
      <p:sp>
        <p:nvSpPr>
          <p:cNvPr id="1117" name="Google Shape;1117;p65"/>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1118" name="Google Shape;1118;p65"/>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pregunta que tengo es . . .</a:t>
            </a:r>
            <a:endParaRPr b="1" sz="1800">
              <a:solidFill>
                <a:srgbClr val="FFFFFF"/>
              </a:solidFill>
              <a:latin typeface="Open Sans"/>
              <a:ea typeface="Open Sans"/>
              <a:cs typeface="Open Sans"/>
              <a:sym typeface="Open Sans"/>
            </a:endParaRPr>
          </a:p>
        </p:txBody>
      </p:sp>
      <p:sp>
        <p:nvSpPr>
          <p:cNvPr id="1119" name="Google Shape;1119;p65"/>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120" name="Google Shape;1120;p65"/>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1121" name="Google Shape;1121;p65"/>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25" name="Shape 1125"/>
        <p:cNvGrpSpPr/>
        <p:nvPr/>
      </p:nvGrpSpPr>
      <p:grpSpPr>
        <a:xfrm>
          <a:off x="0" y="0"/>
          <a:ext cx="0" cy="0"/>
          <a:chOff x="0" y="0"/>
          <a:chExt cx="0" cy="0"/>
        </a:xfrm>
      </p:grpSpPr>
      <p:sp>
        <p:nvSpPr>
          <p:cNvPr id="1126" name="Google Shape;1126;p6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sp>
        <p:nvSpPr>
          <p:cNvPr id="1127" name="Google Shape;1127;p6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Charla de rompecabezas</a:t>
            </a:r>
            <a:endParaRPr b="1" sz="2100">
              <a:solidFill>
                <a:schemeClr val="accent4"/>
              </a:solidFill>
              <a:latin typeface="Ubuntu"/>
              <a:ea typeface="Ubuntu"/>
              <a:cs typeface="Ubuntu"/>
              <a:sym typeface="Ubuntu"/>
            </a:endParaRPr>
          </a:p>
        </p:txBody>
      </p:sp>
      <p:pic>
        <p:nvPicPr>
          <p:cNvPr id="1128" name="Google Shape;1128;p66"/>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129" name="Google Shape;1129;p66"/>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130" name="Google Shape;1130;p66"/>
          <p:cNvGrpSpPr/>
          <p:nvPr/>
        </p:nvGrpSpPr>
        <p:grpSpPr>
          <a:xfrm>
            <a:off x="1590104" y="4057131"/>
            <a:ext cx="173012" cy="169916"/>
            <a:chOff x="8586628" y="1443880"/>
            <a:chExt cx="281458" cy="281458"/>
          </a:xfrm>
        </p:grpSpPr>
        <p:sp>
          <p:nvSpPr>
            <p:cNvPr id="1131" name="Google Shape;1131;p66"/>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66"/>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66"/>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66"/>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66"/>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66"/>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66"/>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66"/>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66"/>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0" name="Google Shape;1140;p66"/>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Dividir por fracción</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141" name="Google Shape;1141;p66"/>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Select Peanuts &gt; Nivel 1</a:t>
            </a:r>
            <a:endParaRPr sz="2000">
              <a:solidFill>
                <a:schemeClr val="dk1"/>
              </a:solidFill>
              <a:latin typeface="Open Sans"/>
              <a:ea typeface="Open Sans"/>
              <a:cs typeface="Open Sans"/>
              <a:sym typeface="Open Sans"/>
            </a:endParaRPr>
          </a:p>
        </p:txBody>
      </p:sp>
      <p:sp>
        <p:nvSpPr>
          <p:cNvPr id="1142" name="Google Shape;1142;p66"/>
          <p:cNvSpPr txBox="1"/>
          <p:nvPr/>
        </p:nvSpPr>
        <p:spPr>
          <a:xfrm>
            <a:off x="1754426" y="3957425"/>
            <a:ext cx="230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1143" name="Google Shape;1143;p66"/>
          <p:cNvGrpSpPr/>
          <p:nvPr/>
        </p:nvGrpSpPr>
        <p:grpSpPr>
          <a:xfrm>
            <a:off x="7709843" y="3629462"/>
            <a:ext cx="1138164" cy="1468500"/>
            <a:chOff x="7633097" y="3255132"/>
            <a:chExt cx="1510904" cy="1870224"/>
          </a:xfrm>
        </p:grpSpPr>
        <p:pic>
          <p:nvPicPr>
            <p:cNvPr id="1144" name="Google Shape;1144;p66"/>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145" name="Google Shape;1145;p66"/>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146" name="Google Shape;1146;p66">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66"/>
          <p:cNvSpPr txBox="1"/>
          <p:nvPr/>
        </p:nvSpPr>
        <p:spPr>
          <a:xfrm>
            <a:off x="4413313" y="1192838"/>
            <a:ext cx="45186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endParaRPr b="1" sz="2900">
              <a:solidFill>
                <a:schemeClr val="accent4"/>
              </a:solidFill>
              <a:latin typeface="Open Sans"/>
              <a:ea typeface="Open Sans"/>
              <a:cs typeface="Open Sans"/>
              <a:sym typeface="Open Sans"/>
            </a:endParaRPr>
          </a:p>
          <a:p>
            <a:pPr indent="0" lvl="0" marL="0" rtl="0" algn="l">
              <a:spcBef>
                <a:spcPts val="0"/>
              </a:spcBef>
              <a:spcAft>
                <a:spcPts val="0"/>
              </a:spcAft>
              <a:buNone/>
            </a:pPr>
            <a:r>
              <a:t/>
            </a:r>
            <a:endParaRPr b="1" sz="1600">
              <a:solidFill>
                <a:schemeClr val="accent2"/>
              </a:solidFill>
              <a:latin typeface="Ubuntu"/>
              <a:ea typeface="Ubuntu"/>
              <a:cs typeface="Ubuntu"/>
              <a:sym typeface="Ubuntu"/>
            </a:endParaRPr>
          </a:p>
        </p:txBody>
      </p:sp>
      <p:sp>
        <p:nvSpPr>
          <p:cNvPr id="1148" name="Google Shape;1148;p66"/>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9" name="Google Shape;1149;p66"/>
          <p:cNvGrpSpPr/>
          <p:nvPr/>
        </p:nvGrpSpPr>
        <p:grpSpPr>
          <a:xfrm>
            <a:off x="4509208" y="1330103"/>
            <a:ext cx="227520" cy="248922"/>
            <a:chOff x="4469316" y="1236218"/>
            <a:chExt cx="360570" cy="400390"/>
          </a:xfrm>
        </p:grpSpPr>
        <p:sp>
          <p:nvSpPr>
            <p:cNvPr id="1150" name="Google Shape;1150;p66"/>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66"/>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66"/>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66"/>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66"/>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66"/>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66"/>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57" name="Google Shape;1157;p66"/>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158" name="Google Shape;1158;p66"/>
          <p:cNvGrpSpPr/>
          <p:nvPr/>
        </p:nvGrpSpPr>
        <p:grpSpPr>
          <a:xfrm>
            <a:off x="2859100" y="658076"/>
            <a:ext cx="1390125" cy="1117724"/>
            <a:chOff x="2859100" y="658076"/>
            <a:chExt cx="1390125" cy="1117724"/>
          </a:xfrm>
        </p:grpSpPr>
        <p:pic>
          <p:nvPicPr>
            <p:cNvPr id="1159" name="Google Shape;1159;p66"/>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160" name="Google Shape;1160;p66"/>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64" name="Shape 1164"/>
        <p:cNvGrpSpPr/>
        <p:nvPr/>
      </p:nvGrpSpPr>
      <p:grpSpPr>
        <a:xfrm>
          <a:off x="0" y="0"/>
          <a:ext cx="0" cy="0"/>
          <a:chOff x="0" y="0"/>
          <a:chExt cx="0" cy="0"/>
        </a:xfrm>
      </p:grpSpPr>
      <p:sp>
        <p:nvSpPr>
          <p:cNvPr id="1165" name="Google Shape;1165;p6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sp>
        <p:nvSpPr>
          <p:cNvPr id="1166" name="Google Shape;1166;p67"/>
          <p:cNvSpPr txBox="1"/>
          <p:nvPr/>
        </p:nvSpPr>
        <p:spPr>
          <a:xfrm>
            <a:off x="4293950" y="23050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Resolución </a:t>
            </a:r>
            <a:endParaRPr b="1" sz="2100">
              <a:solidFill>
                <a:schemeClr val="accent4"/>
              </a:solidFill>
              <a:latin typeface="Ubuntu"/>
              <a:ea typeface="Ubuntu"/>
              <a:cs typeface="Ubuntu"/>
              <a:sym typeface="Ubuntu"/>
            </a:endParaRPr>
          </a:p>
          <a:p>
            <a:pPr indent="0" lvl="0" marL="0" rtl="0" algn="r">
              <a:spcBef>
                <a:spcPts val="0"/>
              </a:spcBef>
              <a:spcAft>
                <a:spcPts val="0"/>
              </a:spcAft>
              <a:buNone/>
            </a:pPr>
            <a:r>
              <a:rPr b="1" lang="en" sz="2100">
                <a:solidFill>
                  <a:schemeClr val="accent4"/>
                </a:solidFill>
                <a:latin typeface="Ubuntu"/>
                <a:ea typeface="Ubuntu"/>
                <a:cs typeface="Ubuntu"/>
                <a:sym typeface="Ubuntu"/>
              </a:rPr>
              <a:t>de problemas</a:t>
            </a:r>
            <a:endParaRPr b="1" sz="2100">
              <a:solidFill>
                <a:schemeClr val="accent4"/>
              </a:solidFill>
              <a:latin typeface="Ubuntu"/>
              <a:ea typeface="Ubuntu"/>
              <a:cs typeface="Ubuntu"/>
              <a:sym typeface="Ubuntu"/>
            </a:endParaRPr>
          </a:p>
        </p:txBody>
      </p:sp>
      <p:pic>
        <p:nvPicPr>
          <p:cNvPr id="1167" name="Google Shape;1167;p67"/>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168" name="Google Shape;1168;p67"/>
          <p:cNvSpPr/>
          <p:nvPr/>
        </p:nvSpPr>
        <p:spPr>
          <a:xfrm>
            <a:off x="453250" y="1254525"/>
            <a:ext cx="8307000" cy="3716700"/>
          </a:xfrm>
          <a:prstGeom prst="roundRect">
            <a:avLst>
              <a:gd fmla="val 16667" name="adj"/>
            </a:avLst>
          </a:prstGeom>
          <a:solidFill>
            <a:srgbClr val="FFFFFE"/>
          </a:solidFill>
          <a:ln cap="flat" cmpd="sng" w="38100">
            <a:solidFill>
              <a:srgbClr val="7669AF"/>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4"/>
                </a:solidFill>
                <a:latin typeface="Ubuntu"/>
                <a:ea typeface="Ubuntu"/>
                <a:cs typeface="Ubuntu"/>
                <a:sym typeface="Ubuntu"/>
              </a:rPr>
              <a:t>Problema del día</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Ibrahim hizo 1/5 de los problemas de su tarea en el autobús de vuelta a casa. Hizo 3 problemas. ¿Cuántos problemas tenía de tarea?</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169" name="Google Shape;1169;p67"/>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1170" name="Google Shape;1170;p67"/>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74" name="Shape 1174"/>
        <p:cNvGrpSpPr/>
        <p:nvPr/>
      </p:nvGrpSpPr>
      <p:grpSpPr>
        <a:xfrm>
          <a:off x="0" y="0"/>
          <a:ext cx="0" cy="0"/>
          <a:chOff x="0" y="0"/>
          <a:chExt cx="0" cy="0"/>
        </a:xfrm>
      </p:grpSpPr>
      <p:sp>
        <p:nvSpPr>
          <p:cNvPr id="1175" name="Google Shape;1175;p6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sp>
        <p:nvSpPr>
          <p:cNvPr id="1176" name="Google Shape;1176;p68"/>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Mi camino de razonamiento</a:t>
            </a:r>
            <a:endParaRPr b="1" sz="2100">
              <a:solidFill>
                <a:schemeClr val="accent4"/>
              </a:solidFill>
              <a:latin typeface="Ubuntu"/>
              <a:ea typeface="Ubuntu"/>
              <a:cs typeface="Ubuntu"/>
              <a:sym typeface="Ubuntu"/>
            </a:endParaRPr>
          </a:p>
        </p:txBody>
      </p:sp>
      <p:pic>
        <p:nvPicPr>
          <p:cNvPr id="1177" name="Google Shape;1177;p68"/>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178" name="Google Shape;1178;p68"/>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fracciones es…</a:t>
            </a:r>
            <a:endParaRPr b="1" sz="2000">
              <a:solidFill>
                <a:srgbClr val="FFFFFF"/>
              </a:solidFill>
              <a:latin typeface="Open Sans"/>
              <a:ea typeface="Open Sans"/>
              <a:cs typeface="Open Sans"/>
              <a:sym typeface="Open Sans"/>
            </a:endParaRPr>
          </a:p>
        </p:txBody>
      </p:sp>
      <p:sp>
        <p:nvSpPr>
          <p:cNvPr id="1179" name="Google Shape;1179;p68"/>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dividir fracciones es…</a:t>
            </a:r>
            <a:endParaRPr b="1" sz="2000">
              <a:solidFill>
                <a:srgbClr val="FFFFFF"/>
              </a:solidFill>
              <a:latin typeface="Open Sans"/>
              <a:ea typeface="Open Sans"/>
              <a:cs typeface="Open Sans"/>
              <a:sym typeface="Open Sans"/>
            </a:endParaRPr>
          </a:p>
        </p:txBody>
      </p:sp>
      <p:sp>
        <p:nvSpPr>
          <p:cNvPr id="1180" name="Google Shape;1180;p68"/>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cosa que aprendí es . . .</a:t>
            </a:r>
            <a:endParaRPr b="1" sz="1800">
              <a:solidFill>
                <a:srgbClr val="FFFFFF"/>
              </a:solidFill>
              <a:latin typeface="Open Sans"/>
              <a:ea typeface="Open Sans"/>
              <a:cs typeface="Open Sans"/>
              <a:sym typeface="Open Sans"/>
            </a:endParaRPr>
          </a:p>
        </p:txBody>
      </p:sp>
      <p:pic>
        <p:nvPicPr>
          <p:cNvPr id="1181" name="Google Shape;1181;p68"/>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182" name="Google Shape;1182;p68"/>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sz="1800"/>
          </a:p>
        </p:txBody>
      </p:sp>
      <p:sp>
        <p:nvSpPr>
          <p:cNvPr id="1183" name="Google Shape;1183;p68"/>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1800">
              <a:solidFill>
                <a:srgbClr val="FFFFFF"/>
              </a:solidFill>
              <a:latin typeface="Open Sans"/>
              <a:ea typeface="Open Sans"/>
              <a:cs typeface="Open Sans"/>
              <a:sym typeface="Open Sans"/>
            </a:endParaRPr>
          </a:p>
        </p:txBody>
      </p:sp>
      <p:sp>
        <p:nvSpPr>
          <p:cNvPr id="1184" name="Google Shape;1184;p68"/>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1185" name="Google Shape;1185;p68"/>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pregunta que tengo es . . .</a:t>
            </a:r>
            <a:endParaRPr b="1" sz="1800">
              <a:solidFill>
                <a:srgbClr val="FFFFFF"/>
              </a:solidFill>
              <a:latin typeface="Open Sans"/>
              <a:ea typeface="Open Sans"/>
              <a:cs typeface="Open Sans"/>
              <a:sym typeface="Open Sans"/>
            </a:endParaRPr>
          </a:p>
        </p:txBody>
      </p:sp>
      <p:sp>
        <p:nvSpPr>
          <p:cNvPr id="1186" name="Google Shape;1186;p68"/>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187" name="Google Shape;1187;p68"/>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1188" name="Google Shape;1188;p68"/>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92" name="Shape 1192"/>
        <p:cNvGrpSpPr/>
        <p:nvPr/>
      </p:nvGrpSpPr>
      <p:grpSpPr>
        <a:xfrm>
          <a:off x="0" y="0"/>
          <a:ext cx="0" cy="0"/>
          <a:chOff x="0" y="0"/>
          <a:chExt cx="0" cy="0"/>
        </a:xfrm>
      </p:grpSpPr>
      <p:sp>
        <p:nvSpPr>
          <p:cNvPr id="1193" name="Google Shape;1193;p6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sp>
        <p:nvSpPr>
          <p:cNvPr id="1194" name="Google Shape;1194;p6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Charla de rompecabezas</a:t>
            </a:r>
            <a:endParaRPr b="1" sz="2100">
              <a:solidFill>
                <a:schemeClr val="accent4"/>
              </a:solidFill>
              <a:latin typeface="Ubuntu"/>
              <a:ea typeface="Ubuntu"/>
              <a:cs typeface="Ubuntu"/>
              <a:sym typeface="Ubuntu"/>
            </a:endParaRPr>
          </a:p>
        </p:txBody>
      </p:sp>
      <p:pic>
        <p:nvPicPr>
          <p:cNvPr id="1195" name="Google Shape;1195;p69"/>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196" name="Google Shape;1196;p69"/>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197" name="Google Shape;1197;p69"/>
          <p:cNvGrpSpPr/>
          <p:nvPr/>
        </p:nvGrpSpPr>
        <p:grpSpPr>
          <a:xfrm>
            <a:off x="1590104" y="4057131"/>
            <a:ext cx="173012" cy="169916"/>
            <a:chOff x="8586628" y="1443880"/>
            <a:chExt cx="281458" cy="281458"/>
          </a:xfrm>
        </p:grpSpPr>
        <p:sp>
          <p:nvSpPr>
            <p:cNvPr id="1198" name="Google Shape;1198;p69"/>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69"/>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69"/>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69"/>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69"/>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69"/>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69"/>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69"/>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69"/>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7" name="Google Shape;1207;p69"/>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Dividir por fracción</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208" name="Google Shape;1208;p69"/>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Select Elephants &gt; Nivel 1</a:t>
            </a:r>
            <a:endParaRPr sz="2000">
              <a:solidFill>
                <a:schemeClr val="dk1"/>
              </a:solidFill>
              <a:latin typeface="Open Sans"/>
              <a:ea typeface="Open Sans"/>
              <a:cs typeface="Open Sans"/>
              <a:sym typeface="Open Sans"/>
            </a:endParaRPr>
          </a:p>
        </p:txBody>
      </p:sp>
      <p:sp>
        <p:nvSpPr>
          <p:cNvPr id="1209" name="Google Shape;1209;p69"/>
          <p:cNvSpPr txBox="1"/>
          <p:nvPr/>
        </p:nvSpPr>
        <p:spPr>
          <a:xfrm>
            <a:off x="1754426" y="3957425"/>
            <a:ext cx="225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1210" name="Google Shape;1210;p69"/>
          <p:cNvGrpSpPr/>
          <p:nvPr/>
        </p:nvGrpSpPr>
        <p:grpSpPr>
          <a:xfrm>
            <a:off x="7709843" y="3629462"/>
            <a:ext cx="1138164" cy="1468500"/>
            <a:chOff x="7633097" y="3255132"/>
            <a:chExt cx="1510904" cy="1870224"/>
          </a:xfrm>
        </p:grpSpPr>
        <p:pic>
          <p:nvPicPr>
            <p:cNvPr id="1211" name="Google Shape;1211;p69"/>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212" name="Google Shape;1212;p69"/>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213" name="Google Shape;1213;p69">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69"/>
          <p:cNvSpPr txBox="1"/>
          <p:nvPr/>
        </p:nvSpPr>
        <p:spPr>
          <a:xfrm>
            <a:off x="4413313" y="1192838"/>
            <a:ext cx="45186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endParaRPr b="1" sz="2900">
              <a:solidFill>
                <a:schemeClr val="accent4"/>
              </a:solidFill>
              <a:latin typeface="Open Sans"/>
              <a:ea typeface="Open Sans"/>
              <a:cs typeface="Open Sans"/>
              <a:sym typeface="Open Sans"/>
            </a:endParaRPr>
          </a:p>
          <a:p>
            <a:pPr indent="0" lvl="0" marL="0" rtl="0" algn="l">
              <a:spcBef>
                <a:spcPts val="0"/>
              </a:spcBef>
              <a:spcAft>
                <a:spcPts val="0"/>
              </a:spcAft>
              <a:buNone/>
            </a:pPr>
            <a:r>
              <a:t/>
            </a:r>
            <a:endParaRPr b="1" sz="1600">
              <a:solidFill>
                <a:schemeClr val="accent2"/>
              </a:solidFill>
              <a:latin typeface="Ubuntu"/>
              <a:ea typeface="Ubuntu"/>
              <a:cs typeface="Ubuntu"/>
              <a:sym typeface="Ubuntu"/>
            </a:endParaRPr>
          </a:p>
        </p:txBody>
      </p:sp>
      <p:sp>
        <p:nvSpPr>
          <p:cNvPr id="1215" name="Google Shape;1215;p69"/>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6" name="Google Shape;1216;p69"/>
          <p:cNvGrpSpPr/>
          <p:nvPr/>
        </p:nvGrpSpPr>
        <p:grpSpPr>
          <a:xfrm>
            <a:off x="4509208" y="1330103"/>
            <a:ext cx="227520" cy="248922"/>
            <a:chOff x="4469316" y="1236218"/>
            <a:chExt cx="360570" cy="400390"/>
          </a:xfrm>
        </p:grpSpPr>
        <p:sp>
          <p:nvSpPr>
            <p:cNvPr id="1217" name="Google Shape;1217;p69"/>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69"/>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69"/>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69"/>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69"/>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69"/>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69"/>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24" name="Google Shape;1224;p69"/>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225" name="Google Shape;1225;p69"/>
          <p:cNvGrpSpPr/>
          <p:nvPr/>
        </p:nvGrpSpPr>
        <p:grpSpPr>
          <a:xfrm>
            <a:off x="2859100" y="658076"/>
            <a:ext cx="1390125" cy="1117724"/>
            <a:chOff x="2859100" y="658076"/>
            <a:chExt cx="1390125" cy="1117724"/>
          </a:xfrm>
        </p:grpSpPr>
        <p:pic>
          <p:nvPicPr>
            <p:cNvPr id="1226" name="Google Shape;1226;p69"/>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227" name="Google Shape;1227;p69"/>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231" name="Shape 1231"/>
        <p:cNvGrpSpPr/>
        <p:nvPr/>
      </p:nvGrpSpPr>
      <p:grpSpPr>
        <a:xfrm>
          <a:off x="0" y="0"/>
          <a:ext cx="0" cy="0"/>
          <a:chOff x="0" y="0"/>
          <a:chExt cx="0" cy="0"/>
        </a:xfrm>
      </p:grpSpPr>
      <p:sp>
        <p:nvSpPr>
          <p:cNvPr id="1232" name="Google Shape;1232;p7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4 -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4</a:t>
            </a:r>
            <a:endParaRPr sz="1800">
              <a:solidFill>
                <a:schemeClr val="dk1"/>
              </a:solidFill>
              <a:latin typeface="Ubuntu Medium"/>
              <a:ea typeface="Ubuntu Medium"/>
              <a:cs typeface="Ubuntu Medium"/>
              <a:sym typeface="Ubuntu Medium"/>
            </a:endParaRPr>
          </a:p>
        </p:txBody>
      </p:sp>
      <p:pic>
        <p:nvPicPr>
          <p:cNvPr id="1233" name="Google Shape;1233;p70"/>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234" name="Google Shape;1234;p70"/>
          <p:cNvSpPr/>
          <p:nvPr/>
        </p:nvSpPr>
        <p:spPr>
          <a:xfrm>
            <a:off x="453250" y="1254525"/>
            <a:ext cx="8307000" cy="3716700"/>
          </a:xfrm>
          <a:prstGeom prst="roundRect">
            <a:avLst>
              <a:gd fmla="val 16667" name="adj"/>
            </a:avLst>
          </a:prstGeom>
          <a:solidFill>
            <a:srgbClr val="FFFFFE"/>
          </a:solidFill>
          <a:ln cap="flat" cmpd="sng" w="38100">
            <a:solidFill>
              <a:srgbClr val="7669AF"/>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4"/>
                </a:solidFill>
                <a:latin typeface="Ubuntu"/>
                <a:ea typeface="Ubuntu"/>
                <a:cs typeface="Ubuntu"/>
                <a:sym typeface="Ubuntu"/>
              </a:rPr>
              <a:t>Problema del día</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Mylo come una taza de cereales por día. En 6 días, comió 1/3 de una caja. ¿Cuántas tazas de cereales hay en una caja llena?</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235" name="Google Shape;1235;p70"/>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1236" name="Google Shape;1236;p70"/>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
        <p:nvSpPr>
          <p:cNvPr id="1237" name="Google Shape;1237;p70"/>
          <p:cNvSpPr txBox="1"/>
          <p:nvPr/>
        </p:nvSpPr>
        <p:spPr>
          <a:xfrm>
            <a:off x="4293950" y="23050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Resolución </a:t>
            </a:r>
            <a:endParaRPr b="1" sz="2100">
              <a:solidFill>
                <a:schemeClr val="accent4"/>
              </a:solidFill>
              <a:latin typeface="Ubuntu"/>
              <a:ea typeface="Ubuntu"/>
              <a:cs typeface="Ubuntu"/>
              <a:sym typeface="Ubuntu"/>
            </a:endParaRPr>
          </a:p>
          <a:p>
            <a:pPr indent="0" lvl="0" marL="0" rtl="0" algn="r">
              <a:spcBef>
                <a:spcPts val="0"/>
              </a:spcBef>
              <a:spcAft>
                <a:spcPts val="0"/>
              </a:spcAft>
              <a:buNone/>
            </a:pPr>
            <a:r>
              <a:rPr b="1" lang="en" sz="2100">
                <a:solidFill>
                  <a:schemeClr val="accent4"/>
                </a:solidFill>
                <a:latin typeface="Ubuntu"/>
                <a:ea typeface="Ubuntu"/>
                <a:cs typeface="Ubuntu"/>
                <a:sym typeface="Ubuntu"/>
              </a:rPr>
              <a:t>de problemas</a:t>
            </a:r>
            <a:endParaRPr b="1" sz="2100">
              <a:solidFill>
                <a:schemeClr val="accent4"/>
              </a:solidFill>
              <a:latin typeface="Ubuntu"/>
              <a:ea typeface="Ubuntu"/>
              <a:cs typeface="Ubuntu"/>
              <a:sym typeface="Ubuntu"/>
            </a:endParaRPr>
          </a:p>
        </p:txBody>
      </p:sp>
    </p:spTree>
  </p:cSld>
  <p:clrMapOvr>
    <a:masterClrMapping/>
  </p:clrMapOvr>
  <p:transition spd="med">
    <p:fade thruBlk="1"/>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41" name="Shape 1241"/>
        <p:cNvGrpSpPr/>
        <p:nvPr/>
      </p:nvGrpSpPr>
      <p:grpSpPr>
        <a:xfrm>
          <a:off x="0" y="0"/>
          <a:ext cx="0" cy="0"/>
          <a:chOff x="0" y="0"/>
          <a:chExt cx="0" cy="0"/>
        </a:xfrm>
      </p:grpSpPr>
      <p:sp>
        <p:nvSpPr>
          <p:cNvPr id="1242" name="Google Shape;1242;p71"/>
          <p:cNvSpPr/>
          <p:nvPr/>
        </p:nvSpPr>
        <p:spPr>
          <a:xfrm>
            <a:off x="4546879" y="1921239"/>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43" name="Google Shape;1243;p71"/>
          <p:cNvSpPr txBox="1"/>
          <p:nvPr>
            <p:ph idx="1" type="body"/>
          </p:nvPr>
        </p:nvSpPr>
        <p:spPr>
          <a:xfrm>
            <a:off x="4797755" y="1922791"/>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Módulo</a:t>
            </a:r>
            <a:r>
              <a:rPr lang="en" sz="2400">
                <a:solidFill>
                  <a:schemeClr val="dk1"/>
                </a:solidFill>
                <a:latin typeface="Ubuntu Medium"/>
                <a:ea typeface="Ubuntu Medium"/>
                <a:cs typeface="Ubuntu Medium"/>
                <a:sym typeface="Ubuntu Medium"/>
              </a:rPr>
              <a:t> 5</a:t>
            </a:r>
            <a:endParaRPr sz="2400">
              <a:solidFill>
                <a:schemeClr val="dk1"/>
              </a:solidFill>
              <a:latin typeface="Ubuntu Medium"/>
              <a:ea typeface="Ubuntu Medium"/>
              <a:cs typeface="Ubuntu Medium"/>
              <a:sym typeface="Ubuntu Medium"/>
            </a:endParaRPr>
          </a:p>
        </p:txBody>
      </p:sp>
      <p:pic>
        <p:nvPicPr>
          <p:cNvPr id="1244" name="Google Shape;1244;p71"/>
          <p:cNvPicPr preferRelativeResize="0"/>
          <p:nvPr>
            <p:ph idx="2" type="pic"/>
          </p:nvPr>
        </p:nvPicPr>
        <p:blipFill rotWithShape="1">
          <a:blip r:embed="rId3">
            <a:alphaModFix/>
          </a:blip>
          <a:srcRect b="835" l="0" r="0" t="826"/>
          <a:stretch/>
        </p:blipFill>
        <p:spPr>
          <a:xfrm>
            <a:off x="2114863" y="909450"/>
            <a:ext cx="2679300" cy="2634900"/>
          </a:xfrm>
          <a:prstGeom prst="ellipse">
            <a:avLst/>
          </a:prstGeom>
          <a:noFill/>
          <a:ln>
            <a:noFill/>
          </a:ln>
          <a:effectLst>
            <a:outerShdw blurRad="177800" rotWithShape="0" algn="ctr" dir="5400000" dist="50800">
              <a:srgbClr val="000000">
                <a:alpha val="14000"/>
              </a:srgbClr>
            </a:outerShdw>
          </a:effectLst>
        </p:spPr>
      </p:pic>
      <p:sp>
        <p:nvSpPr>
          <p:cNvPr id="1245" name="Google Shape;1245;p71"/>
          <p:cNvSpPr txBox="1"/>
          <p:nvPr/>
        </p:nvSpPr>
        <p:spPr>
          <a:xfrm>
            <a:off x="707375" y="4025950"/>
            <a:ext cx="7712400" cy="646500"/>
          </a:xfrm>
          <a:prstGeom prst="rect">
            <a:avLst/>
          </a:prstGeom>
          <a:solidFill>
            <a:schemeClr val="accent1"/>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¡Vamos a ver las matemáticas cobrar vida!</a:t>
            </a:r>
            <a:endParaRPr sz="3000">
              <a:solidFill>
                <a:schemeClr val="lt2"/>
              </a:solidFill>
              <a:latin typeface="Ubuntu Medium"/>
              <a:ea typeface="Ubuntu Medium"/>
              <a:cs typeface="Ubuntu Medium"/>
              <a:sym typeface="Ubuntu Medium"/>
            </a:endParaRPr>
          </a:p>
        </p:txBody>
      </p:sp>
    </p:spTree>
  </p:cSld>
  <p:clrMapOvr>
    <a:masterClrMapping/>
  </p:clrMapOvr>
  <p:transition spd="med">
    <p:fade thruBlk="1"/>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49" name="Shape 1249"/>
        <p:cNvGrpSpPr/>
        <p:nvPr/>
      </p:nvGrpSpPr>
      <p:grpSpPr>
        <a:xfrm>
          <a:off x="0" y="0"/>
          <a:ext cx="0" cy="0"/>
          <a:chOff x="0" y="0"/>
          <a:chExt cx="0" cy="0"/>
        </a:xfrm>
      </p:grpSpPr>
      <p:sp>
        <p:nvSpPr>
          <p:cNvPr id="1250" name="Google Shape;1250;p72"/>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5 -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1251" name="Google Shape;1251;p72"/>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Mi camino de razonamiento</a:t>
            </a:r>
            <a:endParaRPr b="1" sz="2100">
              <a:solidFill>
                <a:schemeClr val="accent1"/>
              </a:solidFill>
              <a:latin typeface="Ubuntu"/>
              <a:ea typeface="Ubuntu"/>
              <a:cs typeface="Ubuntu"/>
              <a:sym typeface="Ubuntu"/>
            </a:endParaRPr>
          </a:p>
        </p:txBody>
      </p:sp>
      <p:pic>
        <p:nvPicPr>
          <p:cNvPr id="1252" name="Google Shape;1252;p72"/>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sp>
        <p:nvSpPr>
          <p:cNvPr id="1253" name="Google Shape;1253;p72"/>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1254" name="Google Shape;1254;p72"/>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dividir fracciones es...</a:t>
            </a:r>
            <a:endParaRPr b="1" sz="2000">
              <a:solidFill>
                <a:srgbClr val="FFFFFF"/>
              </a:solidFill>
              <a:latin typeface="Open Sans"/>
              <a:ea typeface="Open Sans"/>
              <a:cs typeface="Open Sans"/>
              <a:sym typeface="Open Sans"/>
            </a:endParaRPr>
          </a:p>
        </p:txBody>
      </p:sp>
      <p:sp>
        <p:nvSpPr>
          <p:cNvPr id="1255" name="Google Shape;1255;p72"/>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cosa que aprendí es</a:t>
            </a:r>
            <a:r>
              <a:rPr b="1" lang="en" sz="1800">
                <a:solidFill>
                  <a:srgbClr val="FFFFFF"/>
                </a:solidFill>
                <a:latin typeface="Open Sans"/>
                <a:ea typeface="Open Sans"/>
                <a:cs typeface="Open Sans"/>
                <a:sym typeface="Open Sans"/>
              </a:rPr>
              <a:t> . . .</a:t>
            </a:r>
            <a:endParaRPr b="1" sz="1800">
              <a:solidFill>
                <a:srgbClr val="FFFFFF"/>
              </a:solidFill>
              <a:latin typeface="Open Sans"/>
              <a:ea typeface="Open Sans"/>
              <a:cs typeface="Open Sans"/>
              <a:sym typeface="Open Sans"/>
            </a:endParaRPr>
          </a:p>
        </p:txBody>
      </p:sp>
      <p:pic>
        <p:nvPicPr>
          <p:cNvPr id="1256" name="Google Shape;1256;p72"/>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257" name="Google Shape;1257;p72"/>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sz="1800"/>
          </a:p>
        </p:txBody>
      </p:sp>
      <p:sp>
        <p:nvSpPr>
          <p:cNvPr id="1258" name="Google Shape;1258;p72"/>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r>
              <a:rPr b="1" lang="en" sz="1800">
                <a:solidFill>
                  <a:srgbClr val="FFFFFF"/>
                </a:solidFill>
                <a:latin typeface="Open Sans"/>
                <a:ea typeface="Open Sans"/>
                <a:cs typeface="Open Sans"/>
                <a:sym typeface="Open Sans"/>
              </a:rPr>
              <a:t>.</a:t>
            </a:r>
            <a:endParaRPr b="1" sz="1800">
              <a:solidFill>
                <a:srgbClr val="FFFFFF"/>
              </a:solidFill>
              <a:latin typeface="Open Sans"/>
              <a:ea typeface="Open Sans"/>
              <a:cs typeface="Open Sans"/>
              <a:sym typeface="Open Sans"/>
            </a:endParaRPr>
          </a:p>
        </p:txBody>
      </p:sp>
      <p:sp>
        <p:nvSpPr>
          <p:cNvPr id="1259" name="Google Shape;1259;p72"/>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1260" name="Google Shape;1260;p72"/>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pregunta que tengo es</a:t>
            </a:r>
            <a:r>
              <a:rPr b="1" lang="en" sz="1800">
                <a:solidFill>
                  <a:srgbClr val="FFFFFF"/>
                </a:solidFill>
                <a:latin typeface="Open Sans"/>
                <a:ea typeface="Open Sans"/>
                <a:cs typeface="Open Sans"/>
                <a:sym typeface="Open Sans"/>
              </a:rPr>
              <a:t> . . .</a:t>
            </a:r>
            <a:endParaRPr b="1" sz="1800">
              <a:solidFill>
                <a:srgbClr val="FFFFFF"/>
              </a:solidFill>
              <a:latin typeface="Open Sans"/>
              <a:ea typeface="Open Sans"/>
              <a:cs typeface="Open Sans"/>
              <a:sym typeface="Open Sans"/>
            </a:endParaRPr>
          </a:p>
        </p:txBody>
      </p:sp>
      <p:sp>
        <p:nvSpPr>
          <p:cNvPr id="1261" name="Google Shape;1261;p72"/>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262" name="Google Shape;1262;p72"/>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1263" name="Google Shape;1263;p72"/>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1264" name="Google Shape;1264;p72"/>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lnSpc>
                <a:spcPct val="75000"/>
              </a:lnSpc>
              <a:spcBef>
                <a:spcPts val="0"/>
              </a:spcBef>
              <a:spcAft>
                <a:spcPts val="0"/>
              </a:spcAft>
              <a:buNone/>
            </a:pPr>
            <a:r>
              <a:rPr b="1" lang="en" sz="1900">
                <a:solidFill>
                  <a:srgbClr val="FFFFFF"/>
                </a:solidFill>
                <a:latin typeface="Open Sans"/>
                <a:ea typeface="Open Sans"/>
                <a:cs typeface="Open Sans"/>
                <a:sym typeface="Open Sans"/>
              </a:rPr>
              <a:t>Lo que sé sobre la multiplicación de fracciones es..</a:t>
            </a:r>
            <a:endParaRPr b="1" sz="1900">
              <a:solidFill>
                <a:srgbClr val="FFFFFF"/>
              </a:solidFill>
              <a:latin typeface="Open Sans"/>
              <a:ea typeface="Open Sans"/>
              <a:cs typeface="Open Sans"/>
              <a:sym typeface="Open Sans"/>
            </a:endParaRPr>
          </a:p>
        </p:txBody>
      </p:sp>
      <p:sp>
        <p:nvSpPr>
          <p:cNvPr id="1265" name="Google Shape;1265;p72"/>
          <p:cNvSpPr/>
          <p:nvPr/>
        </p:nvSpPr>
        <p:spPr>
          <a:xfrm>
            <a:off x="1191725" y="923800"/>
            <a:ext cx="4304400" cy="6114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Tema: Resolver problemas que implican dividir por fracciones</a:t>
            </a:r>
            <a:endParaRPr b="1" sz="18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69" name="Shape 1269"/>
        <p:cNvGrpSpPr/>
        <p:nvPr/>
      </p:nvGrpSpPr>
      <p:grpSpPr>
        <a:xfrm>
          <a:off x="0" y="0"/>
          <a:ext cx="0" cy="0"/>
          <a:chOff x="0" y="0"/>
          <a:chExt cx="0" cy="0"/>
        </a:xfrm>
      </p:grpSpPr>
      <p:sp>
        <p:nvSpPr>
          <p:cNvPr id="1270" name="Google Shape;1270;p7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5 -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1271" name="Google Shape;1271;p7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Charla de rompecabezas</a:t>
            </a:r>
            <a:endParaRPr b="1" sz="2100">
              <a:solidFill>
                <a:schemeClr val="accent1"/>
              </a:solidFill>
              <a:latin typeface="Ubuntu"/>
              <a:ea typeface="Ubuntu"/>
              <a:cs typeface="Ubuntu"/>
              <a:sym typeface="Ubuntu"/>
            </a:endParaRPr>
          </a:p>
        </p:txBody>
      </p:sp>
      <p:pic>
        <p:nvPicPr>
          <p:cNvPr id="1272" name="Google Shape;1272;p73"/>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273" name="Google Shape;1273;p73"/>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274" name="Google Shape;1274;p73"/>
          <p:cNvGrpSpPr/>
          <p:nvPr/>
        </p:nvGrpSpPr>
        <p:grpSpPr>
          <a:xfrm>
            <a:off x="1590104" y="4057131"/>
            <a:ext cx="173012" cy="169916"/>
            <a:chOff x="8586628" y="1443880"/>
            <a:chExt cx="281458" cy="281458"/>
          </a:xfrm>
        </p:grpSpPr>
        <p:sp>
          <p:nvSpPr>
            <p:cNvPr id="1275" name="Google Shape;1275;p73"/>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73"/>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73"/>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73"/>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73"/>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73"/>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73"/>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73"/>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73"/>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4" name="Google Shape;1284;p73"/>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Resolver problemas que involucran dividir por fracción</a:t>
            </a:r>
            <a:endParaRPr sz="1800">
              <a:solidFill>
                <a:schemeClr val="dk1"/>
              </a:solidFill>
              <a:latin typeface="Open Sans"/>
              <a:ea typeface="Open Sans"/>
              <a:cs typeface="Open Sans"/>
              <a:sym typeface="Open Sans"/>
            </a:endParaRPr>
          </a:p>
        </p:txBody>
      </p:sp>
      <p:sp>
        <p:nvSpPr>
          <p:cNvPr id="1285" name="Google Shape;1285;p73"/>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Select Peanuts per Elephant &gt; Nivel 1</a:t>
            </a:r>
            <a:endParaRPr sz="2000">
              <a:solidFill>
                <a:schemeClr val="dk1"/>
              </a:solidFill>
              <a:latin typeface="Open Sans"/>
              <a:ea typeface="Open Sans"/>
              <a:cs typeface="Open Sans"/>
              <a:sym typeface="Open Sans"/>
            </a:endParaRPr>
          </a:p>
        </p:txBody>
      </p:sp>
      <p:sp>
        <p:nvSpPr>
          <p:cNvPr id="1286" name="Google Shape;1286;p73"/>
          <p:cNvSpPr txBox="1"/>
          <p:nvPr/>
        </p:nvSpPr>
        <p:spPr>
          <a:xfrm>
            <a:off x="1754426" y="3957425"/>
            <a:ext cx="230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1287" name="Google Shape;1287;p73"/>
          <p:cNvGrpSpPr/>
          <p:nvPr/>
        </p:nvGrpSpPr>
        <p:grpSpPr>
          <a:xfrm>
            <a:off x="7709843" y="3629462"/>
            <a:ext cx="1138164" cy="1468500"/>
            <a:chOff x="7633097" y="3255132"/>
            <a:chExt cx="1510904" cy="1870224"/>
          </a:xfrm>
        </p:grpSpPr>
        <p:pic>
          <p:nvPicPr>
            <p:cNvPr id="1288" name="Google Shape;1288;p73"/>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289" name="Google Shape;1289;p73"/>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290" name="Google Shape;1290;p73">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73"/>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1292" name="Google Shape;1292;p73"/>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3" name="Google Shape;1293;p73"/>
          <p:cNvGrpSpPr/>
          <p:nvPr/>
        </p:nvGrpSpPr>
        <p:grpSpPr>
          <a:xfrm>
            <a:off x="4509208" y="1330103"/>
            <a:ext cx="227520" cy="248922"/>
            <a:chOff x="4469316" y="1236218"/>
            <a:chExt cx="360570" cy="400390"/>
          </a:xfrm>
        </p:grpSpPr>
        <p:sp>
          <p:nvSpPr>
            <p:cNvPr id="1294" name="Google Shape;1294;p73"/>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73"/>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73"/>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73"/>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73"/>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73"/>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73"/>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01" name="Google Shape;1301;p73"/>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302" name="Google Shape;1302;p73"/>
          <p:cNvGrpSpPr/>
          <p:nvPr/>
        </p:nvGrpSpPr>
        <p:grpSpPr>
          <a:xfrm>
            <a:off x="2859100" y="658076"/>
            <a:ext cx="1390125" cy="1117724"/>
            <a:chOff x="2859100" y="658076"/>
            <a:chExt cx="1390125" cy="1117724"/>
          </a:xfrm>
        </p:grpSpPr>
        <p:pic>
          <p:nvPicPr>
            <p:cNvPr id="1303" name="Google Shape;1303;p73"/>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304" name="Google Shape;1304;p73"/>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1 -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pic>
        <p:nvPicPr>
          <p:cNvPr id="168" name="Google Shape;168;p20"/>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69" name="Google Shape;169;p20"/>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Resolución </a:t>
            </a:r>
            <a:endParaRPr b="1" sz="2100">
              <a:solidFill>
                <a:schemeClr val="accent2"/>
              </a:solidFill>
              <a:latin typeface="Ubuntu"/>
              <a:ea typeface="Ubuntu"/>
              <a:cs typeface="Ubuntu"/>
              <a:sym typeface="Ubuntu"/>
            </a:endParaRPr>
          </a:p>
          <a:p>
            <a:pPr indent="0" lvl="0" marL="0" rtl="0" algn="r">
              <a:spcBef>
                <a:spcPts val="0"/>
              </a:spcBef>
              <a:spcAft>
                <a:spcPts val="0"/>
              </a:spcAft>
              <a:buNone/>
            </a:pPr>
            <a:r>
              <a:rPr b="1" lang="en" sz="2100">
                <a:solidFill>
                  <a:schemeClr val="accent2"/>
                </a:solidFill>
                <a:latin typeface="Ubuntu"/>
                <a:ea typeface="Ubuntu"/>
                <a:cs typeface="Ubuntu"/>
                <a:sym typeface="Ubuntu"/>
              </a:rPr>
              <a:t>de problemas</a:t>
            </a:r>
            <a:endParaRPr b="1" sz="2100">
              <a:solidFill>
                <a:schemeClr val="accent2"/>
              </a:solidFill>
              <a:latin typeface="Ubuntu"/>
              <a:ea typeface="Ubuntu"/>
              <a:cs typeface="Ubuntu"/>
              <a:sym typeface="Ubuntu"/>
            </a:endParaRPr>
          </a:p>
        </p:txBody>
      </p:sp>
      <p:sp>
        <p:nvSpPr>
          <p:cNvPr id="170" name="Google Shape;170;p20"/>
          <p:cNvSpPr/>
          <p:nvPr/>
        </p:nvSpPr>
        <p:spPr>
          <a:xfrm>
            <a:off x="453250" y="1254525"/>
            <a:ext cx="8307000" cy="37167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2"/>
                </a:solidFill>
                <a:latin typeface="Ubuntu"/>
                <a:ea typeface="Ubuntu"/>
                <a:cs typeface="Ubuntu"/>
                <a:sym typeface="Ubuntu"/>
              </a:rPr>
              <a:t>Problema del día</a:t>
            </a:r>
            <a:endParaRPr b="1">
              <a:solidFill>
                <a:schemeClr val="accent2"/>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endParaRPr sz="2300">
              <a:solidFill>
                <a:schemeClr val="dk1"/>
              </a:solidFill>
              <a:latin typeface="Ubuntu Medium"/>
              <a:ea typeface="Ubuntu Medium"/>
              <a:cs typeface="Ubuntu Medium"/>
              <a:sym typeface="Ubuntu Medium"/>
            </a:endParaRPr>
          </a:p>
        </p:txBody>
      </p:sp>
      <p:pic>
        <p:nvPicPr>
          <p:cNvPr id="171" name="Google Shape;171;p20"/>
          <p:cNvPicPr preferRelativeResize="0"/>
          <p:nvPr/>
        </p:nvPicPr>
        <p:blipFill>
          <a:blip r:embed="rId4">
            <a:alphaModFix/>
          </a:blip>
          <a:stretch>
            <a:fillRect/>
          </a:stretch>
        </p:blipFill>
        <p:spPr>
          <a:xfrm>
            <a:off x="5314925" y="492550"/>
            <a:ext cx="1249625" cy="1221275"/>
          </a:xfrm>
          <a:prstGeom prst="rect">
            <a:avLst/>
          </a:prstGeom>
          <a:noFill/>
          <a:ln>
            <a:noFill/>
          </a:ln>
        </p:spPr>
      </p:pic>
      <p:pic>
        <p:nvPicPr>
          <p:cNvPr id="172" name="Google Shape;172;p20"/>
          <p:cNvPicPr preferRelativeResize="0"/>
          <p:nvPr/>
        </p:nvPicPr>
        <p:blipFill>
          <a:blip r:embed="rId5">
            <a:alphaModFix/>
          </a:blip>
          <a:stretch>
            <a:fillRect/>
          </a:stretch>
        </p:blipFill>
        <p:spPr>
          <a:xfrm rot="-4958466">
            <a:off x="5091850" y="1237045"/>
            <a:ext cx="176914" cy="409624"/>
          </a:xfrm>
          <a:prstGeom prst="rect">
            <a:avLst/>
          </a:prstGeom>
          <a:noFill/>
          <a:ln>
            <a:noFill/>
          </a:ln>
        </p:spPr>
      </p:pic>
      <p:sp>
        <p:nvSpPr>
          <p:cNvPr id="173" name="Google Shape;173;p20"/>
          <p:cNvSpPr txBox="1"/>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2B2B2B"/>
                </a:solidFill>
                <a:latin typeface="Ubuntu Medium"/>
                <a:ea typeface="Ubuntu Medium"/>
                <a:cs typeface="Ubuntu Medium"/>
                <a:sym typeface="Ubuntu Medium"/>
              </a:rPr>
              <a:t>Módulo</a:t>
            </a:r>
            <a:r>
              <a:rPr lang="en" sz="1800">
                <a:solidFill>
                  <a:srgbClr val="2B2B2B"/>
                </a:solidFill>
                <a:latin typeface="Ubuntu Medium"/>
                <a:ea typeface="Ubuntu Medium"/>
                <a:cs typeface="Ubuntu Medium"/>
                <a:sym typeface="Ubuntu Medium"/>
              </a:rPr>
              <a:t> 1 - </a:t>
            </a:r>
            <a:r>
              <a:rPr lang="en" sz="1800">
                <a:solidFill>
                  <a:srgbClr val="2B2B2B"/>
                </a:solidFill>
                <a:latin typeface="Ubuntu Medium"/>
                <a:ea typeface="Ubuntu Medium"/>
                <a:cs typeface="Ubuntu Medium"/>
                <a:sym typeface="Ubuntu Medium"/>
              </a:rPr>
              <a:t>Día</a:t>
            </a:r>
            <a:r>
              <a:rPr lang="en" sz="1800">
                <a:solidFill>
                  <a:srgbClr val="2B2B2B"/>
                </a:solidFill>
                <a:latin typeface="Ubuntu Medium"/>
                <a:ea typeface="Ubuntu Medium"/>
                <a:cs typeface="Ubuntu Medium"/>
                <a:sym typeface="Ubuntu Medium"/>
              </a:rPr>
              <a:t> 1</a:t>
            </a:r>
            <a:endParaRPr sz="1800">
              <a:solidFill>
                <a:srgbClr val="2B2B2B"/>
              </a:solidFill>
              <a:latin typeface="Ubuntu Medium"/>
              <a:ea typeface="Ubuntu Medium"/>
              <a:cs typeface="Ubuntu Medium"/>
              <a:sym typeface="Ubuntu Medium"/>
            </a:endParaRPr>
          </a:p>
        </p:txBody>
      </p:sp>
      <p:pic>
        <p:nvPicPr>
          <p:cNvPr id="174" name="Google Shape;174;p20"/>
          <p:cNvPicPr preferRelativeResize="0"/>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75" name="Google Shape;175;p20"/>
          <p:cNvSpPr/>
          <p:nvPr/>
        </p:nvSpPr>
        <p:spPr>
          <a:xfrm>
            <a:off x="453250" y="1254525"/>
            <a:ext cx="8307000" cy="3716700"/>
          </a:xfrm>
          <a:prstGeom prst="roundRect">
            <a:avLst>
              <a:gd fmla="val 16667" name="adj"/>
            </a:avLst>
          </a:prstGeom>
          <a:solidFill>
            <a:srgbClr val="FFFFFE"/>
          </a:solidFill>
          <a:ln cap="flat" cmpd="sng" w="38100">
            <a:solidFill>
              <a:srgbClr val="F8A344"/>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8A344"/>
                </a:solidFill>
                <a:latin typeface="Ubuntu"/>
                <a:ea typeface="Ubuntu"/>
                <a:cs typeface="Ubuntu"/>
                <a:sym typeface="Ubuntu"/>
              </a:rPr>
              <a:t>Problema del día</a:t>
            </a:r>
            <a:endParaRPr b="1">
              <a:solidFill>
                <a:srgbClr val="F8A34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rgbClr val="2B2B2B"/>
                </a:solidFill>
                <a:latin typeface="Ubuntu Medium"/>
                <a:ea typeface="Ubuntu Medium"/>
                <a:cs typeface="Ubuntu Medium"/>
                <a:sym typeface="Ubuntu Medium"/>
              </a:rPr>
              <a:t>Crea un gráfico de la clase "Conociendo nuestra clase".</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p:txBody>
      </p:sp>
      <p:pic>
        <p:nvPicPr>
          <p:cNvPr id="176" name="Google Shape;176;p20"/>
          <p:cNvPicPr preferRelativeResize="0"/>
          <p:nvPr/>
        </p:nvPicPr>
        <p:blipFill>
          <a:blip r:embed="rId4">
            <a:alphaModFix/>
          </a:blip>
          <a:stretch>
            <a:fillRect/>
          </a:stretch>
        </p:blipFill>
        <p:spPr>
          <a:xfrm>
            <a:off x="5314925" y="492550"/>
            <a:ext cx="1249625" cy="1221275"/>
          </a:xfrm>
          <a:prstGeom prst="rect">
            <a:avLst/>
          </a:prstGeom>
          <a:noFill/>
          <a:ln>
            <a:noFill/>
          </a:ln>
        </p:spPr>
      </p:pic>
      <p:pic>
        <p:nvPicPr>
          <p:cNvPr id="177" name="Google Shape;177;p20"/>
          <p:cNvPicPr preferRelativeResize="0"/>
          <p:nvPr/>
        </p:nvPicPr>
        <p:blipFill>
          <a:blip r:embed="rId5">
            <a:alphaModFix/>
          </a:blip>
          <a:stretch>
            <a:fillRect/>
          </a:stretch>
        </p:blipFill>
        <p:spPr>
          <a:xfrm rot="-4958466">
            <a:off x="5091850" y="1237045"/>
            <a:ext cx="176914" cy="409624"/>
          </a:xfrm>
          <a:prstGeom prst="rect">
            <a:avLst/>
          </a:prstGeom>
          <a:noFill/>
          <a:ln>
            <a:noFill/>
          </a:ln>
        </p:spPr>
      </p:pic>
    </p:spTree>
  </p:cSld>
  <p:clrMapOvr>
    <a:masterClrMapping/>
  </p:clrMapOvr>
  <p:transition spd="med">
    <p:fade thruBlk="1"/>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08" name="Shape 1308"/>
        <p:cNvGrpSpPr/>
        <p:nvPr/>
      </p:nvGrpSpPr>
      <p:grpSpPr>
        <a:xfrm>
          <a:off x="0" y="0"/>
          <a:ext cx="0" cy="0"/>
          <a:chOff x="0" y="0"/>
          <a:chExt cx="0" cy="0"/>
        </a:xfrm>
      </p:grpSpPr>
      <p:sp>
        <p:nvSpPr>
          <p:cNvPr id="1309" name="Google Shape;1309;p7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5 -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1</a:t>
            </a:r>
            <a:endParaRPr sz="1800">
              <a:solidFill>
                <a:schemeClr val="dk1"/>
              </a:solidFill>
              <a:latin typeface="Ubuntu Medium"/>
              <a:ea typeface="Ubuntu Medium"/>
              <a:cs typeface="Ubuntu Medium"/>
              <a:sym typeface="Ubuntu Medium"/>
            </a:endParaRPr>
          </a:p>
        </p:txBody>
      </p:sp>
      <p:sp>
        <p:nvSpPr>
          <p:cNvPr id="1310" name="Google Shape;1310;p74"/>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Resolución </a:t>
            </a:r>
            <a:endParaRPr b="1" sz="2100">
              <a:solidFill>
                <a:schemeClr val="accent1"/>
              </a:solidFill>
              <a:latin typeface="Ubuntu"/>
              <a:ea typeface="Ubuntu"/>
              <a:cs typeface="Ubuntu"/>
              <a:sym typeface="Ubuntu"/>
            </a:endParaRPr>
          </a:p>
          <a:p>
            <a:pPr indent="0" lvl="0" marL="0" rtl="0" algn="r">
              <a:spcBef>
                <a:spcPts val="0"/>
              </a:spcBef>
              <a:spcAft>
                <a:spcPts val="0"/>
              </a:spcAft>
              <a:buNone/>
            </a:pPr>
            <a:r>
              <a:rPr b="1" lang="en" sz="2100">
                <a:solidFill>
                  <a:schemeClr val="accent1"/>
                </a:solidFill>
                <a:latin typeface="Ubuntu"/>
                <a:ea typeface="Ubuntu"/>
                <a:cs typeface="Ubuntu"/>
                <a:sym typeface="Ubuntu"/>
              </a:rPr>
              <a:t>de problemas</a:t>
            </a:r>
            <a:endParaRPr b="1" sz="2100">
              <a:solidFill>
                <a:schemeClr val="accent1"/>
              </a:solidFill>
              <a:latin typeface="Ubuntu"/>
              <a:ea typeface="Ubuntu"/>
              <a:cs typeface="Ubuntu"/>
              <a:sym typeface="Ubuntu"/>
            </a:endParaRPr>
          </a:p>
        </p:txBody>
      </p:sp>
      <p:pic>
        <p:nvPicPr>
          <p:cNvPr id="1311" name="Google Shape;1311;p74"/>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sp>
        <p:nvSpPr>
          <p:cNvPr id="1312" name="Google Shape;1312;p74"/>
          <p:cNvSpPr/>
          <p:nvPr/>
        </p:nvSpPr>
        <p:spPr>
          <a:xfrm>
            <a:off x="453250" y="1254525"/>
            <a:ext cx="8307000" cy="3716700"/>
          </a:xfrm>
          <a:prstGeom prst="roundRect">
            <a:avLst>
              <a:gd fmla="val 16667" name="adj"/>
            </a:avLst>
          </a:prstGeom>
          <a:solidFill>
            <a:srgbClr val="FFFFFE"/>
          </a:solidFill>
          <a:ln cap="flat" cmpd="sng" w="3810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1"/>
                </a:solidFill>
                <a:latin typeface="Ubuntu"/>
                <a:ea typeface="Ubuntu"/>
                <a:cs typeface="Ubuntu"/>
                <a:sym typeface="Ubuntu"/>
              </a:rPr>
              <a:t>Problema del día</a:t>
            </a:r>
            <a:endParaRPr b="1">
              <a:solidFill>
                <a:schemeClr val="accent1"/>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La comida de mi perro viene en bolsas de 8 libras. Mi perro come 1/4 libras de alimento en cada comida.</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¿Para cuántas veces me alcanza una bolsa de comida?</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313" name="Google Shape;1313;p74"/>
          <p:cNvPicPr preferRelativeResize="0"/>
          <p:nvPr/>
        </p:nvPicPr>
        <p:blipFill rotWithShape="1">
          <a:blip r:embed="rId4">
            <a:alphaModFix/>
          </a:blip>
          <a:srcRect b="0" l="0" r="0" t="0"/>
          <a:stretch/>
        </p:blipFill>
        <p:spPr>
          <a:xfrm>
            <a:off x="5309275" y="305625"/>
            <a:ext cx="1249625" cy="1403575"/>
          </a:xfrm>
          <a:prstGeom prst="rect">
            <a:avLst/>
          </a:prstGeom>
          <a:noFill/>
          <a:ln>
            <a:noFill/>
          </a:ln>
        </p:spPr>
      </p:pic>
      <p:pic>
        <p:nvPicPr>
          <p:cNvPr id="1314" name="Google Shape;1314;p74"/>
          <p:cNvPicPr preferRelativeResize="0"/>
          <p:nvPr/>
        </p:nvPicPr>
        <p:blipFill>
          <a:blip r:embed="rId5">
            <a:alphaModFix/>
          </a:blip>
          <a:stretch>
            <a:fillRect/>
          </a:stretch>
        </p:blipFill>
        <p:spPr>
          <a:xfrm rot="-4958466">
            <a:off x="5125800" y="1231370"/>
            <a:ext cx="176914" cy="409624"/>
          </a:xfrm>
          <a:prstGeom prst="rect">
            <a:avLst/>
          </a:prstGeom>
          <a:noFill/>
          <a:ln>
            <a:noFill/>
          </a:ln>
        </p:spPr>
      </p:pic>
    </p:spTree>
  </p:cSld>
  <p:clrMapOvr>
    <a:masterClrMapping/>
  </p:clrMapOvr>
  <p:transition spd="med">
    <p:fade thruBlk="1"/>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18" name="Shape 1318"/>
        <p:cNvGrpSpPr/>
        <p:nvPr/>
      </p:nvGrpSpPr>
      <p:grpSpPr>
        <a:xfrm>
          <a:off x="0" y="0"/>
          <a:ext cx="0" cy="0"/>
          <a:chOff x="0" y="0"/>
          <a:chExt cx="0" cy="0"/>
        </a:xfrm>
      </p:grpSpPr>
      <p:sp>
        <p:nvSpPr>
          <p:cNvPr id="1319" name="Google Shape;1319;p7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5 -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1320" name="Google Shape;1320;p75"/>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Mi camino de razonamiento</a:t>
            </a:r>
            <a:endParaRPr b="1" sz="2100">
              <a:solidFill>
                <a:schemeClr val="accent1"/>
              </a:solidFill>
              <a:latin typeface="Ubuntu"/>
              <a:ea typeface="Ubuntu"/>
              <a:cs typeface="Ubuntu"/>
              <a:sym typeface="Ubuntu"/>
            </a:endParaRPr>
          </a:p>
        </p:txBody>
      </p:sp>
      <p:pic>
        <p:nvPicPr>
          <p:cNvPr id="1321" name="Google Shape;1321;p75"/>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sp>
        <p:nvSpPr>
          <p:cNvPr id="1322" name="Google Shape;1322;p75"/>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1323" name="Google Shape;1323;p75"/>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dividir fracciones es...</a:t>
            </a:r>
            <a:endParaRPr b="1" sz="2000">
              <a:solidFill>
                <a:srgbClr val="FFFFFF"/>
              </a:solidFill>
              <a:latin typeface="Open Sans"/>
              <a:ea typeface="Open Sans"/>
              <a:cs typeface="Open Sans"/>
              <a:sym typeface="Open Sans"/>
            </a:endParaRPr>
          </a:p>
        </p:txBody>
      </p:sp>
      <p:sp>
        <p:nvSpPr>
          <p:cNvPr id="1324" name="Google Shape;1324;p75"/>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cosa que aprendí es . . .</a:t>
            </a:r>
            <a:endParaRPr b="1" sz="1800">
              <a:solidFill>
                <a:srgbClr val="FFFFFF"/>
              </a:solidFill>
              <a:latin typeface="Open Sans"/>
              <a:ea typeface="Open Sans"/>
              <a:cs typeface="Open Sans"/>
              <a:sym typeface="Open Sans"/>
            </a:endParaRPr>
          </a:p>
        </p:txBody>
      </p:sp>
      <p:pic>
        <p:nvPicPr>
          <p:cNvPr id="1325" name="Google Shape;1325;p75"/>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326" name="Google Shape;1326;p75"/>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sz="1800"/>
          </a:p>
        </p:txBody>
      </p:sp>
      <p:sp>
        <p:nvSpPr>
          <p:cNvPr id="1327" name="Google Shape;1327;p75"/>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endParaRPr b="1" sz="1800">
              <a:solidFill>
                <a:srgbClr val="FFFFFF"/>
              </a:solidFill>
              <a:latin typeface="Open Sans"/>
              <a:ea typeface="Open Sans"/>
              <a:cs typeface="Open Sans"/>
              <a:sym typeface="Open Sans"/>
            </a:endParaRPr>
          </a:p>
        </p:txBody>
      </p:sp>
      <p:sp>
        <p:nvSpPr>
          <p:cNvPr id="1328" name="Google Shape;1328;p75"/>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1329" name="Google Shape;1329;p75"/>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pregunta que tengo es . . .</a:t>
            </a:r>
            <a:endParaRPr b="1" sz="1800">
              <a:solidFill>
                <a:srgbClr val="FFFFFF"/>
              </a:solidFill>
              <a:latin typeface="Open Sans"/>
              <a:ea typeface="Open Sans"/>
              <a:cs typeface="Open Sans"/>
              <a:sym typeface="Open Sans"/>
            </a:endParaRPr>
          </a:p>
        </p:txBody>
      </p:sp>
      <p:sp>
        <p:nvSpPr>
          <p:cNvPr id="1330" name="Google Shape;1330;p75"/>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331" name="Google Shape;1331;p75"/>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1332" name="Google Shape;1332;p75"/>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1333" name="Google Shape;1333;p75"/>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lnSpc>
                <a:spcPct val="75000"/>
              </a:lnSpc>
              <a:spcBef>
                <a:spcPts val="0"/>
              </a:spcBef>
              <a:spcAft>
                <a:spcPts val="0"/>
              </a:spcAft>
              <a:buNone/>
            </a:pPr>
            <a:r>
              <a:rPr b="1" lang="en" sz="1900">
                <a:solidFill>
                  <a:srgbClr val="FFFFFF"/>
                </a:solidFill>
                <a:latin typeface="Open Sans"/>
                <a:ea typeface="Open Sans"/>
                <a:cs typeface="Open Sans"/>
                <a:sym typeface="Open Sans"/>
              </a:rPr>
              <a:t>Lo que sé sobre la multiplicación de fracciones es..</a:t>
            </a:r>
            <a:endParaRPr b="1" sz="19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37" name="Shape 1337"/>
        <p:cNvGrpSpPr/>
        <p:nvPr/>
      </p:nvGrpSpPr>
      <p:grpSpPr>
        <a:xfrm>
          <a:off x="0" y="0"/>
          <a:ext cx="0" cy="0"/>
          <a:chOff x="0" y="0"/>
          <a:chExt cx="0" cy="0"/>
        </a:xfrm>
      </p:grpSpPr>
      <p:sp>
        <p:nvSpPr>
          <p:cNvPr id="1338" name="Google Shape;1338;p7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5 -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1339" name="Google Shape;1339;p7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Charla de rompecabezas</a:t>
            </a:r>
            <a:endParaRPr b="1" sz="2100">
              <a:solidFill>
                <a:schemeClr val="accent1"/>
              </a:solidFill>
              <a:latin typeface="Ubuntu"/>
              <a:ea typeface="Ubuntu"/>
              <a:cs typeface="Ubuntu"/>
              <a:sym typeface="Ubuntu"/>
            </a:endParaRPr>
          </a:p>
        </p:txBody>
      </p:sp>
      <p:pic>
        <p:nvPicPr>
          <p:cNvPr id="1340" name="Google Shape;1340;p76"/>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341" name="Google Shape;1341;p76"/>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342" name="Google Shape;1342;p76"/>
          <p:cNvGrpSpPr/>
          <p:nvPr/>
        </p:nvGrpSpPr>
        <p:grpSpPr>
          <a:xfrm>
            <a:off x="1590104" y="4057131"/>
            <a:ext cx="173012" cy="169916"/>
            <a:chOff x="8586628" y="1443880"/>
            <a:chExt cx="281458" cy="281458"/>
          </a:xfrm>
        </p:grpSpPr>
        <p:sp>
          <p:nvSpPr>
            <p:cNvPr id="1343" name="Google Shape;1343;p76"/>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76"/>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76"/>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76"/>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76"/>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76"/>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76"/>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76"/>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76"/>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2" name="Google Shape;1352;p76"/>
          <p:cNvSpPr txBox="1"/>
          <p:nvPr/>
        </p:nvSpPr>
        <p:spPr>
          <a:xfrm>
            <a:off x="4447263" y="32402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Resolver problemas que involucran dividir por fracción</a:t>
            </a:r>
            <a:endParaRPr sz="1800">
              <a:solidFill>
                <a:schemeClr val="dk1"/>
              </a:solidFill>
              <a:latin typeface="Open Sans"/>
              <a:ea typeface="Open Sans"/>
              <a:cs typeface="Open Sans"/>
              <a:sym typeface="Open Sans"/>
            </a:endParaRPr>
          </a:p>
        </p:txBody>
      </p:sp>
      <p:sp>
        <p:nvSpPr>
          <p:cNvPr id="1353" name="Google Shape;1353;p76"/>
          <p:cNvSpPr txBox="1"/>
          <p:nvPr/>
        </p:nvSpPr>
        <p:spPr>
          <a:xfrm>
            <a:off x="4447263" y="2347313"/>
            <a:ext cx="459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Select Peanut or Elephant Multiplier &gt; Nivel 1</a:t>
            </a:r>
            <a:endParaRPr sz="2000">
              <a:solidFill>
                <a:schemeClr val="dk1"/>
              </a:solidFill>
              <a:latin typeface="Open Sans"/>
              <a:ea typeface="Open Sans"/>
              <a:cs typeface="Open Sans"/>
              <a:sym typeface="Open Sans"/>
            </a:endParaRPr>
          </a:p>
        </p:txBody>
      </p:sp>
      <p:sp>
        <p:nvSpPr>
          <p:cNvPr id="1354" name="Google Shape;1354;p76"/>
          <p:cNvSpPr txBox="1"/>
          <p:nvPr/>
        </p:nvSpPr>
        <p:spPr>
          <a:xfrm>
            <a:off x="1754426" y="3957425"/>
            <a:ext cx="214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1355" name="Google Shape;1355;p76"/>
          <p:cNvGrpSpPr/>
          <p:nvPr/>
        </p:nvGrpSpPr>
        <p:grpSpPr>
          <a:xfrm>
            <a:off x="7709843" y="3629462"/>
            <a:ext cx="1138164" cy="1468500"/>
            <a:chOff x="7709843" y="3629462"/>
            <a:chExt cx="1138164" cy="1468500"/>
          </a:xfrm>
        </p:grpSpPr>
        <p:pic>
          <p:nvPicPr>
            <p:cNvPr id="1356" name="Google Shape;1356;p76"/>
            <p:cNvPicPr preferRelativeResize="0"/>
            <p:nvPr/>
          </p:nvPicPr>
          <p:blipFill>
            <a:blip r:embed="rId6">
              <a:alphaModFix/>
            </a:blip>
            <a:stretch>
              <a:fillRect/>
            </a:stretch>
          </p:blipFill>
          <p:spPr>
            <a:xfrm>
              <a:off x="7773311" y="3629462"/>
              <a:ext cx="1074696" cy="1468500"/>
            </a:xfrm>
            <a:prstGeom prst="rect">
              <a:avLst/>
            </a:prstGeom>
            <a:noFill/>
            <a:ln>
              <a:noFill/>
            </a:ln>
          </p:spPr>
        </p:pic>
        <p:pic>
          <p:nvPicPr>
            <p:cNvPr id="1357" name="Google Shape;1357;p76"/>
            <p:cNvPicPr preferRelativeResize="0"/>
            <p:nvPr/>
          </p:nvPicPr>
          <p:blipFill>
            <a:blip r:embed="rId7">
              <a:alphaModFix/>
            </a:blip>
            <a:stretch>
              <a:fillRect/>
            </a:stretch>
          </p:blipFill>
          <p:spPr>
            <a:xfrm rot="-1549131">
              <a:off x="7784325" y="3766296"/>
              <a:ext cx="176914" cy="409624"/>
            </a:xfrm>
            <a:prstGeom prst="rect">
              <a:avLst/>
            </a:prstGeom>
            <a:noFill/>
            <a:ln>
              <a:noFill/>
            </a:ln>
          </p:spPr>
        </p:pic>
      </p:grpSp>
      <p:sp>
        <p:nvSpPr>
          <p:cNvPr id="1358" name="Google Shape;1358;p76">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76"/>
          <p:cNvSpPr txBox="1"/>
          <p:nvPr/>
        </p:nvSpPr>
        <p:spPr>
          <a:xfrm>
            <a:off x="4413313" y="1192838"/>
            <a:ext cx="4518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endParaRPr b="1" sz="1600">
              <a:solidFill>
                <a:schemeClr val="accent2"/>
              </a:solidFill>
              <a:latin typeface="Ubuntu"/>
              <a:ea typeface="Ubuntu"/>
              <a:cs typeface="Ubuntu"/>
              <a:sym typeface="Ubuntu"/>
            </a:endParaRPr>
          </a:p>
        </p:txBody>
      </p:sp>
      <p:sp>
        <p:nvSpPr>
          <p:cNvPr id="1360" name="Google Shape;1360;p76"/>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1" name="Google Shape;1361;p76"/>
          <p:cNvGrpSpPr/>
          <p:nvPr/>
        </p:nvGrpSpPr>
        <p:grpSpPr>
          <a:xfrm>
            <a:off x="4509208" y="1330103"/>
            <a:ext cx="227520" cy="248922"/>
            <a:chOff x="4469316" y="1236218"/>
            <a:chExt cx="360570" cy="400390"/>
          </a:xfrm>
        </p:grpSpPr>
        <p:sp>
          <p:nvSpPr>
            <p:cNvPr id="1362" name="Google Shape;1362;p76"/>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76"/>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76"/>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76"/>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76"/>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76"/>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76"/>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69" name="Google Shape;1369;p76"/>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370" name="Google Shape;1370;p76"/>
          <p:cNvGrpSpPr/>
          <p:nvPr/>
        </p:nvGrpSpPr>
        <p:grpSpPr>
          <a:xfrm>
            <a:off x="2859100" y="658076"/>
            <a:ext cx="1390125" cy="1117724"/>
            <a:chOff x="2859100" y="658076"/>
            <a:chExt cx="1390125" cy="1117724"/>
          </a:xfrm>
        </p:grpSpPr>
        <p:pic>
          <p:nvPicPr>
            <p:cNvPr id="1371" name="Google Shape;1371;p76"/>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372" name="Google Shape;1372;p76"/>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76" name="Shape 1376"/>
        <p:cNvGrpSpPr/>
        <p:nvPr/>
      </p:nvGrpSpPr>
      <p:grpSpPr>
        <a:xfrm>
          <a:off x="0" y="0"/>
          <a:ext cx="0" cy="0"/>
          <a:chOff x="0" y="0"/>
          <a:chExt cx="0" cy="0"/>
        </a:xfrm>
      </p:grpSpPr>
      <p:sp>
        <p:nvSpPr>
          <p:cNvPr id="1377" name="Google Shape;1377;p7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5 -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sp>
        <p:nvSpPr>
          <p:cNvPr id="1378" name="Google Shape;1378;p77"/>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Resolución</a:t>
            </a:r>
            <a:endParaRPr b="1" sz="2100">
              <a:solidFill>
                <a:schemeClr val="accent1"/>
              </a:solidFill>
              <a:latin typeface="Ubuntu"/>
              <a:ea typeface="Ubuntu"/>
              <a:cs typeface="Ubuntu"/>
              <a:sym typeface="Ubuntu"/>
            </a:endParaRPr>
          </a:p>
          <a:p>
            <a:pPr indent="0" lvl="0" marL="0" rtl="0" algn="r">
              <a:spcBef>
                <a:spcPts val="0"/>
              </a:spcBef>
              <a:spcAft>
                <a:spcPts val="0"/>
              </a:spcAft>
              <a:buNone/>
            </a:pPr>
            <a:r>
              <a:rPr b="1" lang="en" sz="2100">
                <a:solidFill>
                  <a:schemeClr val="accent1"/>
                </a:solidFill>
                <a:latin typeface="Ubuntu"/>
                <a:ea typeface="Ubuntu"/>
                <a:cs typeface="Ubuntu"/>
                <a:sym typeface="Ubuntu"/>
              </a:rPr>
              <a:t>de problemas</a:t>
            </a:r>
            <a:endParaRPr b="1" sz="2100">
              <a:solidFill>
                <a:schemeClr val="accent1"/>
              </a:solidFill>
              <a:latin typeface="Ubuntu"/>
              <a:ea typeface="Ubuntu"/>
              <a:cs typeface="Ubuntu"/>
              <a:sym typeface="Ubuntu"/>
            </a:endParaRPr>
          </a:p>
        </p:txBody>
      </p:sp>
      <p:pic>
        <p:nvPicPr>
          <p:cNvPr id="1379" name="Google Shape;1379;p77"/>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sp>
        <p:nvSpPr>
          <p:cNvPr id="1380" name="Google Shape;1380;p77"/>
          <p:cNvSpPr/>
          <p:nvPr/>
        </p:nvSpPr>
        <p:spPr>
          <a:xfrm>
            <a:off x="453250" y="1254525"/>
            <a:ext cx="8307000" cy="3716700"/>
          </a:xfrm>
          <a:prstGeom prst="roundRect">
            <a:avLst>
              <a:gd fmla="val 16667" name="adj"/>
            </a:avLst>
          </a:prstGeom>
          <a:solidFill>
            <a:srgbClr val="FFFFFE"/>
          </a:solidFill>
          <a:ln cap="flat" cmpd="sng" w="3810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1"/>
                </a:solidFill>
                <a:latin typeface="Ubuntu"/>
                <a:ea typeface="Ubuntu"/>
                <a:cs typeface="Ubuntu"/>
                <a:sym typeface="Ubuntu"/>
              </a:rPr>
              <a:t>Problema del día</a:t>
            </a:r>
            <a:endParaRPr b="1">
              <a:solidFill>
                <a:schemeClr val="accent1"/>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El maestro de Arte tenía 6 frascos de piedras brillantes para un proyecto. Le dio a cada estudiante</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de la clase de la Sra. Clark 1/3 frasco. ¿Cuántos estudiantes hay en la clase de la Sra. Clark? Escribe la</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ecuación y dibuja una imagen para mostrar cómo obtuviste tu respuesta.</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381" name="Google Shape;1381;p77"/>
          <p:cNvPicPr preferRelativeResize="0"/>
          <p:nvPr/>
        </p:nvPicPr>
        <p:blipFill rotWithShape="1">
          <a:blip r:embed="rId4">
            <a:alphaModFix/>
          </a:blip>
          <a:srcRect b="0" l="0" r="0" t="0"/>
          <a:stretch/>
        </p:blipFill>
        <p:spPr>
          <a:xfrm>
            <a:off x="5309275" y="305625"/>
            <a:ext cx="1249625" cy="1403575"/>
          </a:xfrm>
          <a:prstGeom prst="rect">
            <a:avLst/>
          </a:prstGeom>
          <a:noFill/>
          <a:ln>
            <a:noFill/>
          </a:ln>
        </p:spPr>
      </p:pic>
      <p:pic>
        <p:nvPicPr>
          <p:cNvPr id="1382" name="Google Shape;1382;p77"/>
          <p:cNvPicPr preferRelativeResize="0"/>
          <p:nvPr/>
        </p:nvPicPr>
        <p:blipFill>
          <a:blip r:embed="rId5">
            <a:alphaModFix/>
          </a:blip>
          <a:stretch>
            <a:fillRect/>
          </a:stretch>
        </p:blipFill>
        <p:spPr>
          <a:xfrm rot="-4958466">
            <a:off x="5125800" y="1231370"/>
            <a:ext cx="176914" cy="409624"/>
          </a:xfrm>
          <a:prstGeom prst="rect">
            <a:avLst/>
          </a:prstGeom>
          <a:noFill/>
          <a:ln>
            <a:noFill/>
          </a:ln>
        </p:spPr>
      </p:pic>
    </p:spTree>
  </p:cSld>
  <p:clrMapOvr>
    <a:masterClrMapping/>
  </p:clrMapOvr>
  <p:transition spd="med">
    <p:fade thruBlk="1"/>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86" name="Shape 1386"/>
        <p:cNvGrpSpPr/>
        <p:nvPr/>
      </p:nvGrpSpPr>
      <p:grpSpPr>
        <a:xfrm>
          <a:off x="0" y="0"/>
          <a:ext cx="0" cy="0"/>
          <a:chOff x="0" y="0"/>
          <a:chExt cx="0" cy="0"/>
        </a:xfrm>
      </p:grpSpPr>
      <p:sp>
        <p:nvSpPr>
          <p:cNvPr id="1387" name="Google Shape;1387;p78"/>
          <p:cNvSpPr/>
          <p:nvPr/>
        </p:nvSpPr>
        <p:spPr>
          <a:xfrm>
            <a:off x="4546879" y="1921239"/>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88" name="Google Shape;1388;p78"/>
          <p:cNvSpPr txBox="1"/>
          <p:nvPr>
            <p:ph idx="1" type="body"/>
          </p:nvPr>
        </p:nvSpPr>
        <p:spPr>
          <a:xfrm>
            <a:off x="4797755" y="1922791"/>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Cartel de reflexión</a:t>
            </a:r>
            <a:endParaRPr sz="2400">
              <a:solidFill>
                <a:schemeClr val="dk1"/>
              </a:solidFill>
              <a:latin typeface="Ubuntu Medium"/>
              <a:ea typeface="Ubuntu Medium"/>
              <a:cs typeface="Ubuntu Medium"/>
              <a:sym typeface="Ubuntu Medium"/>
            </a:endParaRPr>
          </a:p>
        </p:txBody>
      </p:sp>
      <p:pic>
        <p:nvPicPr>
          <p:cNvPr id="1389" name="Google Shape;1389;p78"/>
          <p:cNvPicPr preferRelativeResize="0"/>
          <p:nvPr>
            <p:ph idx="2" type="pic"/>
          </p:nvPr>
        </p:nvPicPr>
        <p:blipFill rotWithShape="1">
          <a:blip r:embed="rId3">
            <a:alphaModFix/>
          </a:blip>
          <a:srcRect b="835" l="0" r="0" t="826"/>
          <a:stretch/>
        </p:blipFill>
        <p:spPr>
          <a:xfrm>
            <a:off x="2114863" y="909450"/>
            <a:ext cx="2679300" cy="2634900"/>
          </a:xfrm>
          <a:prstGeom prst="ellipse">
            <a:avLst/>
          </a:prstGeom>
          <a:noFill/>
          <a:ln>
            <a:noFill/>
          </a:ln>
          <a:effectLst>
            <a:outerShdw blurRad="177800" rotWithShape="0" algn="ctr" dir="5400000" dist="50800">
              <a:srgbClr val="000000">
                <a:alpha val="14000"/>
              </a:srgbClr>
            </a:outerShdw>
          </a:effectLst>
        </p:spPr>
      </p:pic>
      <p:sp>
        <p:nvSpPr>
          <p:cNvPr id="1390" name="Google Shape;1390;p78"/>
          <p:cNvSpPr txBox="1"/>
          <p:nvPr/>
        </p:nvSpPr>
        <p:spPr>
          <a:xfrm>
            <a:off x="715800" y="3759250"/>
            <a:ext cx="7712400" cy="646500"/>
          </a:xfrm>
          <a:prstGeom prst="rect">
            <a:avLst/>
          </a:prstGeom>
          <a:solidFill>
            <a:schemeClr val="accent1"/>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Las diapositivas</a:t>
            </a:r>
            <a:r>
              <a:rPr lang="en" sz="3000">
                <a:solidFill>
                  <a:schemeClr val="lt2"/>
                </a:solidFill>
                <a:latin typeface="Ubuntu Medium"/>
                <a:ea typeface="Ubuntu Medium"/>
                <a:cs typeface="Ubuntu Medium"/>
                <a:sym typeface="Ubuntu Medium"/>
              </a:rPr>
              <a:t> 62-63</a:t>
            </a:r>
            <a:endParaRPr sz="3000">
              <a:solidFill>
                <a:schemeClr val="lt2"/>
              </a:solidFill>
            </a:endParaRPr>
          </a:p>
        </p:txBody>
      </p:sp>
    </p:spTree>
  </p:cSld>
  <p:clrMapOvr>
    <a:masterClrMapping/>
  </p:clrMapOvr>
  <p:transition spd="med">
    <p:fade thruBlk="1"/>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94" name="Shape 1394"/>
        <p:cNvGrpSpPr/>
        <p:nvPr/>
      </p:nvGrpSpPr>
      <p:grpSpPr>
        <a:xfrm>
          <a:off x="0" y="0"/>
          <a:ext cx="0" cy="0"/>
          <a:chOff x="0" y="0"/>
          <a:chExt cx="0" cy="0"/>
        </a:xfrm>
      </p:grpSpPr>
      <p:sp>
        <p:nvSpPr>
          <p:cNvPr id="1395" name="Google Shape;1395;p79"/>
          <p:cNvSpPr/>
          <p:nvPr/>
        </p:nvSpPr>
        <p:spPr>
          <a:xfrm>
            <a:off x="3234950" y="568425"/>
            <a:ext cx="5665200" cy="37014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sp>
        <p:nvSpPr>
          <p:cNvPr id="1396" name="Google Shape;1396;p79"/>
          <p:cNvSpPr txBox="1"/>
          <p:nvPr>
            <p:ph idx="1" type="body"/>
          </p:nvPr>
        </p:nvSpPr>
        <p:spPr>
          <a:xfrm>
            <a:off x="3269700" y="903275"/>
            <a:ext cx="5630400" cy="321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accent1"/>
                </a:solidFill>
                <a:latin typeface="Ubuntu"/>
                <a:ea typeface="Ubuntu"/>
                <a:cs typeface="Ubuntu"/>
                <a:sym typeface="Ubuntu"/>
              </a:rPr>
              <a:t>VAMOS A HACER LLUVIA DE IDEAS</a:t>
            </a:r>
            <a:endParaRPr b="1" u="sng">
              <a:solidFill>
                <a:schemeClr val="accent1"/>
              </a:solidFill>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¿Qué conceptos matemáticos aprendiste este verano?</a:t>
            </a:r>
            <a:endParaRPr sz="18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¿Qué vocabulario nuevo aprendiste?</a:t>
            </a:r>
            <a:endParaRPr sz="18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¿Qué estrategias usaste cuando te quedaste atascado(a)?</a:t>
            </a:r>
            <a:endParaRPr sz="18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¿Cómo te convertiste en un mejor</a:t>
            </a:r>
            <a:endParaRPr sz="1800">
              <a:latin typeface="Ubuntu"/>
              <a:ea typeface="Ubuntu"/>
              <a:cs typeface="Ubuntu"/>
              <a:sym typeface="Ubuntu"/>
            </a:endParaRPr>
          </a:p>
          <a:p>
            <a:pPr indent="0" lvl="0" marL="457200" rtl="0" algn="l">
              <a:lnSpc>
                <a:spcPct val="100000"/>
              </a:lnSpc>
              <a:spcBef>
                <a:spcPts val="0"/>
              </a:spcBef>
              <a:spcAft>
                <a:spcPts val="0"/>
              </a:spcAft>
              <a:buNone/>
            </a:pPr>
            <a:r>
              <a:rPr lang="en" sz="1800">
                <a:latin typeface="Ubuntu"/>
                <a:ea typeface="Ubuntu"/>
                <a:cs typeface="Ubuntu"/>
                <a:sym typeface="Ubuntu"/>
              </a:rPr>
              <a:t>matemático(a)?</a:t>
            </a:r>
            <a:endParaRPr sz="1800">
              <a:latin typeface="Ubuntu"/>
              <a:ea typeface="Ubuntu"/>
              <a:cs typeface="Ubuntu"/>
              <a:sym typeface="Ubuntu"/>
            </a:endParaRPr>
          </a:p>
          <a:p>
            <a:pPr indent="0" lvl="0" marL="0" rtl="0" algn="l">
              <a:spcBef>
                <a:spcPts val="0"/>
              </a:spcBef>
              <a:spcAft>
                <a:spcPts val="0"/>
              </a:spcAft>
              <a:buNone/>
            </a:pPr>
            <a:r>
              <a:t/>
            </a:r>
            <a:endParaRPr sz="2000">
              <a:latin typeface="Ubuntu"/>
              <a:ea typeface="Ubuntu"/>
              <a:cs typeface="Ubuntu"/>
              <a:sym typeface="Ubuntu"/>
            </a:endParaRPr>
          </a:p>
          <a:p>
            <a:pPr indent="0" lvl="0" marL="0" rtl="0" algn="ctr">
              <a:spcBef>
                <a:spcPts val="0"/>
              </a:spcBef>
              <a:spcAft>
                <a:spcPts val="0"/>
              </a:spcAft>
              <a:buNone/>
            </a:pPr>
            <a:r>
              <a:t/>
            </a:r>
            <a:endParaRPr sz="2000">
              <a:latin typeface="Ubuntu"/>
              <a:ea typeface="Ubuntu"/>
              <a:cs typeface="Ubuntu"/>
              <a:sym typeface="Ubuntu"/>
            </a:endParaRPr>
          </a:p>
        </p:txBody>
      </p:sp>
      <p:sp>
        <p:nvSpPr>
          <p:cNvPr id="1397" name="Google Shape;1397;p79"/>
          <p:cNvSpPr/>
          <p:nvPr/>
        </p:nvSpPr>
        <p:spPr>
          <a:xfrm>
            <a:off x="451688" y="12131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79"/>
          <p:cNvSpPr txBox="1"/>
          <p:nvPr/>
        </p:nvSpPr>
        <p:spPr>
          <a:xfrm>
            <a:off x="250238" y="1973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REFLEXIÓN</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grpSp>
        <p:nvGrpSpPr>
          <p:cNvPr id="1399" name="Google Shape;1399;p79"/>
          <p:cNvGrpSpPr/>
          <p:nvPr/>
        </p:nvGrpSpPr>
        <p:grpSpPr>
          <a:xfrm>
            <a:off x="376308" y="319503"/>
            <a:ext cx="227520" cy="248922"/>
            <a:chOff x="4469316" y="1236218"/>
            <a:chExt cx="360570" cy="400390"/>
          </a:xfrm>
        </p:grpSpPr>
        <p:sp>
          <p:nvSpPr>
            <p:cNvPr id="1400" name="Google Shape;1400;p79"/>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79"/>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79"/>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79"/>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79"/>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79"/>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79"/>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407" name="Google Shape;1407;p79"/>
          <p:cNvPicPr preferRelativeResize="0"/>
          <p:nvPr/>
        </p:nvPicPr>
        <p:blipFill>
          <a:blip r:embed="rId3">
            <a:alphaModFix/>
          </a:blip>
          <a:stretch>
            <a:fillRect/>
          </a:stretch>
        </p:blipFill>
        <p:spPr>
          <a:xfrm>
            <a:off x="7065800" y="3096544"/>
            <a:ext cx="1347350" cy="11732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11" name="Shape 1411"/>
        <p:cNvGrpSpPr/>
        <p:nvPr/>
      </p:nvGrpSpPr>
      <p:grpSpPr>
        <a:xfrm>
          <a:off x="0" y="0"/>
          <a:ext cx="0" cy="0"/>
          <a:chOff x="0" y="0"/>
          <a:chExt cx="0" cy="0"/>
        </a:xfrm>
      </p:grpSpPr>
      <p:sp>
        <p:nvSpPr>
          <p:cNvPr id="1412" name="Google Shape;1412;p80"/>
          <p:cNvSpPr/>
          <p:nvPr/>
        </p:nvSpPr>
        <p:spPr>
          <a:xfrm>
            <a:off x="3234950" y="568425"/>
            <a:ext cx="5665200" cy="37014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sp>
        <p:nvSpPr>
          <p:cNvPr id="1413" name="Google Shape;1413;p80"/>
          <p:cNvSpPr txBox="1"/>
          <p:nvPr>
            <p:ph idx="1" type="body"/>
          </p:nvPr>
        </p:nvSpPr>
        <p:spPr>
          <a:xfrm>
            <a:off x="3234950" y="903275"/>
            <a:ext cx="5817000" cy="3212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400">
                <a:solidFill>
                  <a:schemeClr val="accent1"/>
                </a:solidFill>
                <a:latin typeface="Ubuntu"/>
                <a:ea typeface="Ubuntu"/>
                <a:cs typeface="Ubuntu"/>
                <a:sym typeface="Ubuntu"/>
              </a:rPr>
              <a:t>DISEÑAR UN CARTEL DE REFLEXIÓN</a:t>
            </a:r>
            <a:endParaRPr b="1" sz="2400">
              <a:solidFill>
                <a:schemeClr val="accent1"/>
              </a:solidFill>
              <a:latin typeface="Ubuntu"/>
              <a:ea typeface="Ubuntu"/>
              <a:cs typeface="Ubuntu"/>
              <a:sym typeface="Ubuntu"/>
            </a:endParaRPr>
          </a:p>
          <a:p>
            <a:pPr indent="0" lvl="0" marL="0" rtl="0" algn="ctr">
              <a:lnSpc>
                <a:spcPct val="100000"/>
              </a:lnSpc>
              <a:spcBef>
                <a:spcPts val="0"/>
              </a:spcBef>
              <a:spcAft>
                <a:spcPts val="0"/>
              </a:spcAft>
              <a:buNone/>
            </a:pPr>
            <a:r>
              <a:rPr b="1" lang="en" sz="1900">
                <a:solidFill>
                  <a:schemeClr val="accent1"/>
                </a:solidFill>
                <a:latin typeface="Ubuntu"/>
                <a:ea typeface="Ubuntu"/>
                <a:cs typeface="Ubuntu"/>
                <a:sym typeface="Ubuntu"/>
              </a:rPr>
              <a:t>¡Comparte lo que sabes!</a:t>
            </a:r>
            <a:endParaRPr sz="9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¿Qué conceptos matemáticos aprendiste este verano?</a:t>
            </a:r>
            <a:endParaRPr sz="18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¿Qué vocabulario nuevo aprendiste?</a:t>
            </a:r>
            <a:endParaRPr sz="18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¿Qué estrategias usaste cuando te quedaste atascado(a)?</a:t>
            </a:r>
            <a:endParaRPr sz="18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¿Cómo te convertiste en un mejor</a:t>
            </a:r>
            <a:endParaRPr sz="18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matemático(a)?</a:t>
            </a:r>
            <a:endParaRPr sz="1800">
              <a:latin typeface="Ubuntu"/>
              <a:ea typeface="Ubuntu"/>
              <a:cs typeface="Ubuntu"/>
              <a:sym typeface="Ubuntu"/>
            </a:endParaRPr>
          </a:p>
          <a:p>
            <a:pPr indent="0" lvl="0" marL="0" rtl="0" algn="ctr">
              <a:lnSpc>
                <a:spcPct val="100000"/>
              </a:lnSpc>
              <a:spcBef>
                <a:spcPts val="0"/>
              </a:spcBef>
              <a:spcAft>
                <a:spcPts val="0"/>
              </a:spcAft>
              <a:buNone/>
            </a:pPr>
            <a:r>
              <a:rPr lang="en" sz="1600">
                <a:latin typeface="Ubuntu"/>
                <a:ea typeface="Ubuntu"/>
                <a:cs typeface="Ubuntu"/>
                <a:sym typeface="Ubuntu"/>
              </a:rPr>
              <a:t>Haz que tus carteles sean</a:t>
            </a:r>
            <a:endParaRPr sz="1600">
              <a:latin typeface="Ubuntu"/>
              <a:ea typeface="Ubuntu"/>
              <a:cs typeface="Ubuntu"/>
              <a:sym typeface="Ubuntu"/>
            </a:endParaRPr>
          </a:p>
          <a:p>
            <a:pPr indent="0" lvl="0" marL="0" rtl="0" algn="ctr">
              <a:lnSpc>
                <a:spcPct val="100000"/>
              </a:lnSpc>
              <a:spcBef>
                <a:spcPts val="0"/>
              </a:spcBef>
              <a:spcAft>
                <a:spcPts val="0"/>
              </a:spcAft>
              <a:buNone/>
            </a:pPr>
            <a:r>
              <a:rPr b="1" lang="en" sz="1600">
                <a:solidFill>
                  <a:schemeClr val="accent2"/>
                </a:solidFill>
                <a:latin typeface="Ubuntu"/>
                <a:ea typeface="Ubuntu"/>
                <a:cs typeface="Ubuntu"/>
                <a:sym typeface="Ubuntu"/>
              </a:rPr>
              <a:t>coloridos</a:t>
            </a:r>
            <a:r>
              <a:rPr lang="en" sz="1600">
                <a:latin typeface="Ubuntu"/>
                <a:ea typeface="Ubuntu"/>
                <a:cs typeface="Ubuntu"/>
                <a:sym typeface="Ubuntu"/>
              </a:rPr>
              <a:t>, </a:t>
            </a:r>
            <a:r>
              <a:rPr b="1" lang="en" sz="1600">
                <a:solidFill>
                  <a:schemeClr val="accent4"/>
                </a:solidFill>
                <a:latin typeface="Ubuntu"/>
                <a:ea typeface="Ubuntu"/>
                <a:cs typeface="Ubuntu"/>
                <a:sym typeface="Ubuntu"/>
              </a:rPr>
              <a:t>interesantes</a:t>
            </a:r>
            <a:r>
              <a:rPr lang="en" sz="1600">
                <a:latin typeface="Ubuntu"/>
                <a:ea typeface="Ubuntu"/>
                <a:cs typeface="Ubuntu"/>
                <a:sym typeface="Ubuntu"/>
              </a:rPr>
              <a:t> e </a:t>
            </a:r>
            <a:r>
              <a:rPr b="1" lang="en" sz="1600">
                <a:solidFill>
                  <a:schemeClr val="accent3"/>
                </a:solidFill>
                <a:latin typeface="Ubuntu"/>
                <a:ea typeface="Ubuntu"/>
                <a:cs typeface="Ubuntu"/>
                <a:sym typeface="Ubuntu"/>
              </a:rPr>
              <a:t>informativos</a:t>
            </a:r>
            <a:r>
              <a:rPr lang="en" sz="1600">
                <a:latin typeface="Ubuntu"/>
                <a:ea typeface="Ubuntu"/>
                <a:cs typeface="Ubuntu"/>
                <a:sym typeface="Ubuntu"/>
              </a:rPr>
              <a:t>.</a:t>
            </a:r>
            <a:r>
              <a:rPr lang="en" sz="1800">
                <a:latin typeface="Ubuntu"/>
                <a:ea typeface="Ubuntu"/>
                <a:cs typeface="Ubuntu"/>
                <a:sym typeface="Ubuntu"/>
              </a:rPr>
              <a:t> </a:t>
            </a:r>
            <a:endParaRPr sz="1800">
              <a:latin typeface="Ubuntu"/>
              <a:ea typeface="Ubuntu"/>
              <a:cs typeface="Ubuntu"/>
              <a:sym typeface="Ubuntu"/>
            </a:endParaRPr>
          </a:p>
        </p:txBody>
      </p:sp>
      <p:sp>
        <p:nvSpPr>
          <p:cNvPr id="1414" name="Google Shape;1414;p80"/>
          <p:cNvSpPr/>
          <p:nvPr/>
        </p:nvSpPr>
        <p:spPr>
          <a:xfrm>
            <a:off x="451688" y="12131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80"/>
          <p:cNvSpPr txBox="1"/>
          <p:nvPr/>
        </p:nvSpPr>
        <p:spPr>
          <a:xfrm>
            <a:off x="250238" y="197338"/>
            <a:ext cx="45186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REFLEXIÓN</a:t>
            </a:r>
            <a:r>
              <a:rPr b="1" lang="en" sz="3200">
                <a:solidFill>
                  <a:schemeClr val="accent4"/>
                </a:solidFill>
                <a:latin typeface="Open Sans"/>
                <a:ea typeface="Open Sans"/>
                <a:cs typeface="Open Sans"/>
                <a:sym typeface="Open Sans"/>
              </a:rPr>
              <a:t>!</a:t>
            </a:r>
            <a:endParaRPr b="1" sz="1600">
              <a:solidFill>
                <a:schemeClr val="accent4"/>
              </a:solidFill>
              <a:latin typeface="Ubuntu"/>
              <a:ea typeface="Ubuntu"/>
              <a:cs typeface="Ubuntu"/>
              <a:sym typeface="Ubuntu"/>
            </a:endParaRPr>
          </a:p>
          <a:p>
            <a:pPr indent="0" lvl="0" marL="0" rtl="0" algn="l">
              <a:spcBef>
                <a:spcPts val="0"/>
              </a:spcBef>
              <a:spcAft>
                <a:spcPts val="0"/>
              </a:spcAft>
              <a:buNone/>
            </a:pPr>
            <a:r>
              <a:t/>
            </a:r>
            <a:endParaRPr b="1" sz="3200">
              <a:solidFill>
                <a:schemeClr val="accent5"/>
              </a:solidFill>
              <a:latin typeface="Open Sans"/>
              <a:ea typeface="Open Sans"/>
              <a:cs typeface="Open Sans"/>
              <a:sym typeface="Open Sans"/>
            </a:endParaRPr>
          </a:p>
        </p:txBody>
      </p:sp>
      <p:grpSp>
        <p:nvGrpSpPr>
          <p:cNvPr id="1416" name="Google Shape;1416;p80"/>
          <p:cNvGrpSpPr/>
          <p:nvPr/>
        </p:nvGrpSpPr>
        <p:grpSpPr>
          <a:xfrm>
            <a:off x="376308" y="319503"/>
            <a:ext cx="227520" cy="248922"/>
            <a:chOff x="4469316" y="1236218"/>
            <a:chExt cx="360570" cy="400390"/>
          </a:xfrm>
        </p:grpSpPr>
        <p:sp>
          <p:nvSpPr>
            <p:cNvPr id="1417" name="Google Shape;1417;p80"/>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80"/>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80"/>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80"/>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80"/>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80"/>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80"/>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424" name="Google Shape;1424;p80"/>
          <p:cNvPicPr preferRelativeResize="0"/>
          <p:nvPr/>
        </p:nvPicPr>
        <p:blipFill>
          <a:blip r:embed="rId3">
            <a:alphaModFix/>
          </a:blip>
          <a:stretch>
            <a:fillRect/>
          </a:stretch>
        </p:blipFill>
        <p:spPr>
          <a:xfrm>
            <a:off x="7484925" y="423588"/>
            <a:ext cx="692600" cy="66037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28" name="Shape 1428"/>
        <p:cNvGrpSpPr/>
        <p:nvPr/>
      </p:nvGrpSpPr>
      <p:grpSpPr>
        <a:xfrm>
          <a:off x="0" y="0"/>
          <a:ext cx="0" cy="0"/>
          <a:chOff x="0" y="0"/>
          <a:chExt cx="0" cy="0"/>
        </a:xfrm>
      </p:grpSpPr>
      <p:sp>
        <p:nvSpPr>
          <p:cNvPr id="1429" name="Google Shape;1429;p81"/>
          <p:cNvSpPr/>
          <p:nvPr/>
        </p:nvSpPr>
        <p:spPr>
          <a:xfrm>
            <a:off x="4546879" y="1921239"/>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30" name="Google Shape;1430;p81"/>
          <p:cNvSpPr txBox="1"/>
          <p:nvPr>
            <p:ph idx="1" type="body"/>
          </p:nvPr>
        </p:nvSpPr>
        <p:spPr>
          <a:xfrm>
            <a:off x="4797755" y="1922791"/>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dk1"/>
                </a:solidFill>
                <a:latin typeface="Ubuntu Medium"/>
                <a:ea typeface="Ubuntu Medium"/>
                <a:cs typeface="Ubuntu Medium"/>
                <a:sym typeface="Ubuntu Medium"/>
              </a:rPr>
              <a:t>Diseño de mini juegos matemáticos</a:t>
            </a:r>
            <a:endParaRPr sz="1600">
              <a:solidFill>
                <a:schemeClr val="dk1"/>
              </a:solidFill>
              <a:latin typeface="Ubuntu Medium"/>
              <a:ea typeface="Ubuntu Medium"/>
              <a:cs typeface="Ubuntu Medium"/>
              <a:sym typeface="Ubuntu Medium"/>
            </a:endParaRPr>
          </a:p>
        </p:txBody>
      </p:sp>
      <p:pic>
        <p:nvPicPr>
          <p:cNvPr id="1431" name="Google Shape;1431;p81"/>
          <p:cNvPicPr preferRelativeResize="0"/>
          <p:nvPr>
            <p:ph idx="2" type="pic"/>
          </p:nvPr>
        </p:nvPicPr>
        <p:blipFill rotWithShape="1">
          <a:blip r:embed="rId3">
            <a:alphaModFix/>
          </a:blip>
          <a:srcRect b="835" l="0" r="0" t="826"/>
          <a:stretch/>
        </p:blipFill>
        <p:spPr>
          <a:xfrm>
            <a:off x="2114863" y="909450"/>
            <a:ext cx="2679300" cy="2634900"/>
          </a:xfrm>
          <a:prstGeom prst="ellipse">
            <a:avLst/>
          </a:prstGeom>
          <a:noFill/>
          <a:ln>
            <a:noFill/>
          </a:ln>
          <a:effectLst>
            <a:outerShdw blurRad="177800" rotWithShape="0" algn="ctr" dir="5400000" dist="50800">
              <a:srgbClr val="000000">
                <a:alpha val="14000"/>
              </a:srgbClr>
            </a:outerShdw>
          </a:effectLst>
        </p:spPr>
      </p:pic>
      <p:sp>
        <p:nvSpPr>
          <p:cNvPr id="1432" name="Google Shape;1432;p81"/>
          <p:cNvSpPr txBox="1"/>
          <p:nvPr/>
        </p:nvSpPr>
        <p:spPr>
          <a:xfrm>
            <a:off x="715800" y="3759250"/>
            <a:ext cx="7712400" cy="1108200"/>
          </a:xfrm>
          <a:prstGeom prst="rect">
            <a:avLst/>
          </a:prstGeom>
          <a:solidFill>
            <a:schemeClr val="accent1"/>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Usa l</a:t>
            </a:r>
            <a:r>
              <a:rPr lang="en" sz="3000">
                <a:solidFill>
                  <a:schemeClr val="lt2"/>
                </a:solidFill>
                <a:latin typeface="Ubuntu Medium"/>
                <a:ea typeface="Ubuntu Medium"/>
                <a:cs typeface="Ubuntu Medium"/>
                <a:sym typeface="Ubuntu Medium"/>
              </a:rPr>
              <a:t>as diapositivas</a:t>
            </a:r>
            <a:r>
              <a:rPr lang="en" sz="3000">
                <a:solidFill>
                  <a:schemeClr val="lt2"/>
                </a:solidFill>
                <a:latin typeface="Ubuntu Medium"/>
                <a:ea typeface="Ubuntu Medium"/>
                <a:cs typeface="Ubuntu Medium"/>
                <a:sym typeface="Ubuntu Medium"/>
              </a:rPr>
              <a:t> 65-69 si estás usando el programa de verano </a:t>
            </a:r>
            <a:r>
              <a:rPr lang="en" sz="3000">
                <a:solidFill>
                  <a:schemeClr val="lt2"/>
                </a:solidFill>
                <a:latin typeface="Ubuntu Medium"/>
                <a:ea typeface="Ubuntu Medium"/>
                <a:cs typeface="Ubuntu Medium"/>
                <a:sym typeface="Ubuntu Medium"/>
              </a:rPr>
              <a:t>Inmersión</a:t>
            </a:r>
            <a:r>
              <a:rPr lang="en" sz="3000">
                <a:solidFill>
                  <a:schemeClr val="lt2"/>
                </a:solidFill>
                <a:latin typeface="Ubuntu Medium"/>
                <a:ea typeface="Ubuntu Medium"/>
                <a:cs typeface="Ubuntu Medium"/>
                <a:sym typeface="Ubuntu Medium"/>
              </a:rPr>
              <a:t> de 4 </a:t>
            </a:r>
            <a:r>
              <a:rPr lang="en" sz="3000">
                <a:solidFill>
                  <a:schemeClr val="lt2"/>
                </a:solidFill>
                <a:latin typeface="Ubuntu Medium"/>
                <a:ea typeface="Ubuntu Medium"/>
                <a:cs typeface="Ubuntu Medium"/>
                <a:sym typeface="Ubuntu Medium"/>
              </a:rPr>
              <a:t>Días</a:t>
            </a:r>
            <a:r>
              <a:rPr lang="en" sz="3000">
                <a:solidFill>
                  <a:schemeClr val="lt2"/>
                </a:solidFill>
                <a:latin typeface="Ubuntu Medium"/>
                <a:ea typeface="Ubuntu Medium"/>
                <a:cs typeface="Ubuntu Medium"/>
                <a:sym typeface="Ubuntu Medium"/>
              </a:rPr>
              <a:t> </a:t>
            </a:r>
            <a:endParaRPr sz="3000">
              <a:solidFill>
                <a:schemeClr val="lt2"/>
              </a:solidFill>
            </a:endParaRPr>
          </a:p>
        </p:txBody>
      </p:sp>
    </p:spTree>
  </p:cSld>
  <p:clrMapOvr>
    <a:masterClrMapping/>
  </p:clrMapOvr>
  <p:transition spd="med">
    <p:fade thruBlk="1"/>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36" name="Shape 1436"/>
        <p:cNvGrpSpPr/>
        <p:nvPr/>
      </p:nvGrpSpPr>
      <p:grpSpPr>
        <a:xfrm>
          <a:off x="0" y="0"/>
          <a:ext cx="0" cy="0"/>
          <a:chOff x="0" y="0"/>
          <a:chExt cx="0" cy="0"/>
        </a:xfrm>
      </p:grpSpPr>
      <p:sp>
        <p:nvSpPr>
          <p:cNvPr id="1437" name="Google Shape;1437;p82"/>
          <p:cNvSpPr/>
          <p:nvPr/>
        </p:nvSpPr>
        <p:spPr>
          <a:xfrm>
            <a:off x="3234950" y="568425"/>
            <a:ext cx="5665200" cy="37014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¡Vamos a crear un juego como los que jugaste este verano!</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438" name="Google Shape;1438;p82"/>
          <p:cNvPicPr preferRelativeResize="0"/>
          <p:nvPr/>
        </p:nvPicPr>
        <p:blipFill>
          <a:blip r:embed="rId3">
            <a:alphaModFix/>
          </a:blip>
          <a:stretch>
            <a:fillRect/>
          </a:stretch>
        </p:blipFill>
        <p:spPr>
          <a:xfrm>
            <a:off x="4606750" y="1620700"/>
            <a:ext cx="2921576" cy="2921576"/>
          </a:xfrm>
          <a:prstGeom prst="rect">
            <a:avLst/>
          </a:prstGeom>
          <a:noFill/>
          <a:ln>
            <a:noFill/>
          </a:ln>
        </p:spPr>
      </p:pic>
      <p:pic>
        <p:nvPicPr>
          <p:cNvPr id="1439" name="Google Shape;1439;p82"/>
          <p:cNvPicPr preferRelativeResize="0"/>
          <p:nvPr/>
        </p:nvPicPr>
        <p:blipFill>
          <a:blip r:embed="rId4">
            <a:alphaModFix/>
          </a:blip>
          <a:stretch>
            <a:fillRect/>
          </a:stretch>
        </p:blipFill>
        <p:spPr>
          <a:xfrm>
            <a:off x="0" y="126350"/>
            <a:ext cx="3068326" cy="162607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43" name="Shape 1443"/>
        <p:cNvGrpSpPr/>
        <p:nvPr/>
      </p:nvGrpSpPr>
      <p:grpSpPr>
        <a:xfrm>
          <a:off x="0" y="0"/>
          <a:ext cx="0" cy="0"/>
          <a:chOff x="0" y="0"/>
          <a:chExt cx="0" cy="0"/>
        </a:xfrm>
      </p:grpSpPr>
      <p:sp>
        <p:nvSpPr>
          <p:cNvPr id="1444" name="Google Shape;1444;p83"/>
          <p:cNvSpPr txBox="1"/>
          <p:nvPr>
            <p:ph idx="1" type="body"/>
          </p:nvPr>
        </p:nvSpPr>
        <p:spPr>
          <a:xfrm>
            <a:off x="1072250" y="934500"/>
            <a:ext cx="7201200" cy="3554400"/>
          </a:xfrm>
          <a:prstGeom prst="rect">
            <a:avLst/>
          </a:prstGeom>
          <a:noFill/>
          <a:ln cap="flat" cmpd="sng" w="38100">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83"/>
          <p:cNvSpPr txBox="1"/>
          <p:nvPr/>
        </p:nvSpPr>
        <p:spPr>
          <a:xfrm>
            <a:off x="1334900" y="1869350"/>
            <a:ext cx="66759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Ubuntu"/>
                <a:ea typeface="Ubuntu"/>
                <a:cs typeface="Ubuntu"/>
                <a:sym typeface="Ubuntu"/>
              </a:rPr>
              <a:t>¿Cuáles son algunos de los juegos que conoces?</a:t>
            </a:r>
            <a:endParaRPr b="1" sz="2000">
              <a:latin typeface="Ubuntu"/>
              <a:ea typeface="Ubuntu"/>
              <a:cs typeface="Ubuntu"/>
              <a:sym typeface="Ubuntu"/>
            </a:endParaRPr>
          </a:p>
          <a:p>
            <a:pPr indent="0" lvl="0" marL="0" rtl="0" algn="l">
              <a:spcBef>
                <a:spcPts val="0"/>
              </a:spcBef>
              <a:spcAft>
                <a:spcPts val="0"/>
              </a:spcAft>
              <a:buNone/>
            </a:pPr>
            <a:r>
              <a:t/>
            </a:r>
            <a:endParaRPr b="1" sz="2000">
              <a:latin typeface="Ubuntu"/>
              <a:ea typeface="Ubuntu"/>
              <a:cs typeface="Ubuntu"/>
              <a:sym typeface="Ubuntu"/>
            </a:endParaRPr>
          </a:p>
          <a:p>
            <a:pPr indent="0" lvl="0" marL="0" rtl="0" algn="ctr">
              <a:spcBef>
                <a:spcPts val="0"/>
              </a:spcBef>
              <a:spcAft>
                <a:spcPts val="0"/>
              </a:spcAft>
              <a:buNone/>
            </a:pPr>
            <a:r>
              <a:rPr b="1" lang="en" sz="2000">
                <a:latin typeface="Ubuntu"/>
                <a:ea typeface="Ubuntu"/>
                <a:cs typeface="Ubuntu"/>
                <a:sym typeface="Ubuntu"/>
              </a:rPr>
              <a:t>¿Puedes pensar en cómo podrías poner las matemáticas en el juego?</a:t>
            </a:r>
            <a:endParaRPr b="1" sz="2000">
              <a:latin typeface="Ubuntu"/>
              <a:ea typeface="Ubuntu"/>
              <a:cs typeface="Ubuntu"/>
              <a:sym typeface="Ubuntu"/>
            </a:endParaRPr>
          </a:p>
          <a:p>
            <a:pPr indent="0" lvl="0" marL="0" rtl="0" algn="ctr">
              <a:spcBef>
                <a:spcPts val="0"/>
              </a:spcBef>
              <a:spcAft>
                <a:spcPts val="0"/>
              </a:spcAft>
              <a:buNone/>
            </a:pPr>
            <a:r>
              <a:t/>
            </a:r>
            <a:endParaRPr b="1" sz="2000">
              <a:latin typeface="Ubuntu"/>
              <a:ea typeface="Ubuntu"/>
              <a:cs typeface="Ubuntu"/>
              <a:sym typeface="Ubuntu"/>
            </a:endParaRPr>
          </a:p>
          <a:p>
            <a:pPr indent="0" lvl="0" marL="0" rtl="0" algn="ctr">
              <a:spcBef>
                <a:spcPts val="0"/>
              </a:spcBef>
              <a:spcAft>
                <a:spcPts val="0"/>
              </a:spcAft>
              <a:buNone/>
            </a:pPr>
            <a:r>
              <a:rPr b="1" lang="en" sz="2000">
                <a:latin typeface="Ubuntu"/>
                <a:ea typeface="Ubuntu"/>
                <a:cs typeface="Ubuntu"/>
                <a:sym typeface="Ubuntu"/>
              </a:rPr>
              <a:t>¿Puedes pensar en un juego que te gustaría hacer que sea como los que conoces?</a:t>
            </a:r>
            <a:endParaRPr b="1" sz="2000">
              <a:latin typeface="Ubuntu"/>
              <a:ea typeface="Ubuntu"/>
              <a:cs typeface="Ubuntu"/>
              <a:sym typeface="Ubuntu"/>
            </a:endParaRPr>
          </a:p>
        </p:txBody>
      </p:sp>
      <p:sp>
        <p:nvSpPr>
          <p:cNvPr id="1446" name="Google Shape;1446;p83"/>
          <p:cNvSpPr/>
          <p:nvPr/>
        </p:nvSpPr>
        <p:spPr>
          <a:xfrm>
            <a:off x="3180650" y="362350"/>
            <a:ext cx="3601476" cy="1255932"/>
          </a:xfrm>
          <a:prstGeom prst="cloud">
            <a:avLst/>
          </a:prstGeom>
          <a:solidFill>
            <a:srgbClr val="FCE5CD"/>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rchitects Daughter"/>
                <a:ea typeface="Architects Daughter"/>
                <a:cs typeface="Architects Daughter"/>
                <a:sym typeface="Architects Daughter"/>
              </a:rPr>
              <a:t>¡Vamos a hacer una lluvia de ideas!</a:t>
            </a:r>
            <a:endParaRPr b="1" sz="2000">
              <a:latin typeface="Architects Daughter"/>
              <a:ea typeface="Architects Daughter"/>
              <a:cs typeface="Architects Daughter"/>
              <a:sym typeface="Architects Daughter"/>
            </a:endParaRPr>
          </a:p>
        </p:txBody>
      </p:sp>
      <p:pic>
        <p:nvPicPr>
          <p:cNvPr id="1447" name="Google Shape;1447;p83"/>
          <p:cNvPicPr preferRelativeResize="0"/>
          <p:nvPr/>
        </p:nvPicPr>
        <p:blipFill>
          <a:blip r:embed="rId3">
            <a:alphaModFix/>
          </a:blip>
          <a:stretch>
            <a:fillRect/>
          </a:stretch>
        </p:blipFill>
        <p:spPr>
          <a:xfrm>
            <a:off x="0" y="126350"/>
            <a:ext cx="3068326" cy="1626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1 -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2</a:t>
            </a:r>
            <a:endParaRPr sz="1800">
              <a:solidFill>
                <a:schemeClr val="dk1"/>
              </a:solidFill>
              <a:latin typeface="Ubuntu Medium"/>
              <a:ea typeface="Ubuntu Medium"/>
              <a:cs typeface="Ubuntu Medium"/>
              <a:sym typeface="Ubuntu Medium"/>
            </a:endParaRPr>
          </a:p>
        </p:txBody>
      </p:sp>
      <p:pic>
        <p:nvPicPr>
          <p:cNvPr id="183" name="Google Shape;183;p21"/>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84" name="Google Shape;184;p21"/>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Charla de rompecabezas</a:t>
            </a:r>
            <a:endParaRPr b="1" sz="2100">
              <a:solidFill>
                <a:schemeClr val="accent2"/>
              </a:solidFill>
              <a:latin typeface="Ubuntu"/>
              <a:ea typeface="Ubuntu"/>
              <a:cs typeface="Ubuntu"/>
              <a:sym typeface="Ubuntu"/>
            </a:endParaRPr>
          </a:p>
        </p:txBody>
      </p:sp>
      <p:pic>
        <p:nvPicPr>
          <p:cNvPr descr="E:\Новая папка (3)\вспомогательные\graphicriver-13574762-site2max-powerpoint\MockUp\mockup_png\Computer_4.png" id="185" name="Google Shape;185;p21"/>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86" name="Google Shape;186;p21"/>
          <p:cNvGrpSpPr/>
          <p:nvPr/>
        </p:nvGrpSpPr>
        <p:grpSpPr>
          <a:xfrm>
            <a:off x="1590104" y="4057131"/>
            <a:ext cx="173012" cy="169916"/>
            <a:chOff x="8586628" y="1443880"/>
            <a:chExt cx="281458" cy="281458"/>
          </a:xfrm>
        </p:grpSpPr>
        <p:sp>
          <p:nvSpPr>
            <p:cNvPr id="187" name="Google Shape;187;p21"/>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1"/>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1"/>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1"/>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1"/>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1"/>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 name="Google Shape;196;p21"/>
          <p:cNvSpPr txBox="1"/>
          <p:nvPr/>
        </p:nvSpPr>
        <p:spPr>
          <a:xfrm>
            <a:off x="4447263" y="3011675"/>
            <a:ext cx="3926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Objetivo de aprendizaje: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¿Qué sabes sobre ST Math?</a:t>
            </a:r>
            <a:endParaRPr sz="1800">
              <a:solidFill>
                <a:schemeClr val="dk1"/>
              </a:solidFill>
              <a:latin typeface="Open Sans"/>
              <a:ea typeface="Open Sans"/>
              <a:cs typeface="Open Sans"/>
              <a:sym typeface="Open Sans"/>
            </a:endParaRPr>
          </a:p>
        </p:txBody>
      </p:sp>
      <p:sp>
        <p:nvSpPr>
          <p:cNvPr id="197" name="Google Shape;197;p21"/>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Rompecabezas de ST Math:</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Big Seed &gt; Nivel 1</a:t>
            </a:r>
            <a:endParaRPr sz="2000">
              <a:solidFill>
                <a:schemeClr val="dk1"/>
              </a:solidFill>
              <a:latin typeface="Open Sans"/>
              <a:ea typeface="Open Sans"/>
              <a:cs typeface="Open Sans"/>
              <a:sym typeface="Open Sans"/>
            </a:endParaRPr>
          </a:p>
        </p:txBody>
      </p:sp>
      <p:sp>
        <p:nvSpPr>
          <p:cNvPr id="198" name="Google Shape;198;p21"/>
          <p:cNvSpPr txBox="1"/>
          <p:nvPr/>
        </p:nvSpPr>
        <p:spPr>
          <a:xfrm>
            <a:off x="1754426" y="3957425"/>
            <a:ext cx="1936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Enlace de rompecabezas</a:t>
            </a:r>
            <a:endParaRPr sz="1200">
              <a:latin typeface="Ubuntu"/>
              <a:ea typeface="Ubuntu"/>
              <a:cs typeface="Ubuntu"/>
              <a:sym typeface="Ubuntu"/>
            </a:endParaRPr>
          </a:p>
        </p:txBody>
      </p:sp>
      <p:grpSp>
        <p:nvGrpSpPr>
          <p:cNvPr id="199" name="Google Shape;199;p21"/>
          <p:cNvGrpSpPr/>
          <p:nvPr/>
        </p:nvGrpSpPr>
        <p:grpSpPr>
          <a:xfrm>
            <a:off x="7709843" y="3629462"/>
            <a:ext cx="1138164" cy="1468500"/>
            <a:chOff x="7633097" y="3255132"/>
            <a:chExt cx="1510904" cy="1870224"/>
          </a:xfrm>
        </p:grpSpPr>
        <p:pic>
          <p:nvPicPr>
            <p:cNvPr id="200" name="Google Shape;200;p21"/>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201" name="Google Shape;201;p21"/>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202" name="Google Shape;202;p21">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1"/>
          <p:cNvSpPr txBox="1"/>
          <p:nvPr/>
        </p:nvSpPr>
        <p:spPr>
          <a:xfrm>
            <a:off x="4413313" y="1192838"/>
            <a:ext cx="4518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¡Hora de </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2900">
                <a:solidFill>
                  <a:schemeClr val="accent3"/>
                </a:solidFill>
                <a:latin typeface="Open Sans"/>
                <a:ea typeface="Open Sans"/>
                <a:cs typeface="Open Sans"/>
                <a:sym typeface="Open Sans"/>
              </a:rPr>
              <a:t>RESOLVER</a:t>
            </a:r>
            <a:r>
              <a:rPr b="1" lang="en" sz="2900">
                <a:solidFill>
                  <a:schemeClr val="accent1"/>
                </a:solidFill>
                <a:latin typeface="Open Sans"/>
                <a:ea typeface="Open Sans"/>
                <a:cs typeface="Open Sans"/>
                <a:sym typeface="Open Sans"/>
              </a:rPr>
              <a:t> PROBLEMAS!</a:t>
            </a:r>
            <a:endParaRPr b="1" sz="2900">
              <a:solidFill>
                <a:schemeClr val="accent4"/>
              </a:solidFill>
              <a:latin typeface="Open Sans"/>
              <a:ea typeface="Open Sans"/>
              <a:cs typeface="Open Sans"/>
              <a:sym typeface="Open Sans"/>
            </a:endParaRPr>
          </a:p>
        </p:txBody>
      </p:sp>
      <p:sp>
        <p:nvSpPr>
          <p:cNvPr id="204" name="Google Shape;204;p21"/>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 name="Google Shape;205;p21"/>
          <p:cNvGrpSpPr/>
          <p:nvPr/>
        </p:nvGrpSpPr>
        <p:grpSpPr>
          <a:xfrm>
            <a:off x="4509208" y="1330103"/>
            <a:ext cx="227520" cy="248922"/>
            <a:chOff x="4469316" y="1236218"/>
            <a:chExt cx="360570" cy="400390"/>
          </a:xfrm>
        </p:grpSpPr>
        <p:sp>
          <p:nvSpPr>
            <p:cNvPr id="206" name="Google Shape;206;p21"/>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1"/>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1"/>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1"/>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1"/>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1"/>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1"/>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3" name="Google Shape;213;p21"/>
          <p:cNvGrpSpPr/>
          <p:nvPr/>
        </p:nvGrpSpPr>
        <p:grpSpPr>
          <a:xfrm>
            <a:off x="2859100" y="658076"/>
            <a:ext cx="1390125" cy="1117724"/>
            <a:chOff x="2859100" y="658076"/>
            <a:chExt cx="1390125" cy="1117724"/>
          </a:xfrm>
        </p:grpSpPr>
        <p:pic>
          <p:nvPicPr>
            <p:cNvPr id="214" name="Google Shape;214;p21"/>
            <p:cNvPicPr preferRelativeResize="0"/>
            <p:nvPr/>
          </p:nvPicPr>
          <p:blipFill>
            <a:blip r:embed="rId9">
              <a:alphaModFix/>
            </a:blip>
            <a:stretch>
              <a:fillRect/>
            </a:stretch>
          </p:blipFill>
          <p:spPr>
            <a:xfrm rot="-208168">
              <a:off x="2889325" y="697357"/>
              <a:ext cx="1329675" cy="1039161"/>
            </a:xfrm>
            <a:prstGeom prst="rect">
              <a:avLst/>
            </a:prstGeom>
            <a:noFill/>
            <a:ln>
              <a:noFill/>
            </a:ln>
          </p:spPr>
        </p:pic>
        <p:pic>
          <p:nvPicPr>
            <p:cNvPr id="215" name="Google Shape;215;p21"/>
            <p:cNvPicPr preferRelativeResize="0"/>
            <p:nvPr/>
          </p:nvPicPr>
          <p:blipFill>
            <a:blip r:embed="rId10">
              <a:alphaModFix/>
            </a:blip>
            <a:stretch>
              <a:fillRect/>
            </a:stretch>
          </p:blipFill>
          <p:spPr>
            <a:xfrm>
              <a:off x="3681125" y="1269910"/>
              <a:ext cx="382482" cy="369300"/>
            </a:xfrm>
            <a:prstGeom prst="rect">
              <a:avLst/>
            </a:prstGeom>
            <a:noFill/>
            <a:ln>
              <a:noFill/>
            </a:ln>
          </p:spPr>
        </p:pic>
      </p:grpSp>
      <p:pic>
        <p:nvPicPr>
          <p:cNvPr id="216" name="Google Shape;216;p21"/>
          <p:cNvPicPr preferRelativeResize="0"/>
          <p:nvPr/>
        </p:nvPicPr>
        <p:blipFill rotWithShape="1">
          <a:blip r:embed="rId11">
            <a:alphaModFix/>
          </a:blip>
          <a:srcRect b="1597" l="0" r="0" t="1606"/>
          <a:stretch/>
        </p:blipFill>
        <p:spPr>
          <a:xfrm>
            <a:off x="728974" y="1845708"/>
            <a:ext cx="3334625" cy="1812472"/>
          </a:xfrm>
          <a:prstGeom prst="rect">
            <a:avLst/>
          </a:prstGeom>
          <a:noFill/>
          <a:ln>
            <a:noFill/>
          </a:ln>
        </p:spPr>
      </p:pic>
    </p:spTree>
  </p:cSld>
  <p:clrMapOvr>
    <a:masterClrMapping/>
  </p:clrMapOvr>
  <p:transition spd="med">
    <p:fade thruBlk="1"/>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51" name="Shape 1451"/>
        <p:cNvGrpSpPr/>
        <p:nvPr/>
      </p:nvGrpSpPr>
      <p:grpSpPr>
        <a:xfrm>
          <a:off x="0" y="0"/>
          <a:ext cx="0" cy="0"/>
          <a:chOff x="0" y="0"/>
          <a:chExt cx="0" cy="0"/>
        </a:xfrm>
      </p:grpSpPr>
      <p:sp>
        <p:nvSpPr>
          <p:cNvPr id="1452" name="Google Shape;1452;p84"/>
          <p:cNvSpPr txBox="1"/>
          <p:nvPr>
            <p:ph idx="1" type="body"/>
          </p:nvPr>
        </p:nvSpPr>
        <p:spPr>
          <a:xfrm>
            <a:off x="1072250" y="934500"/>
            <a:ext cx="7201200" cy="3554400"/>
          </a:xfrm>
          <a:prstGeom prst="rect">
            <a:avLst/>
          </a:prstGeom>
          <a:noFill/>
          <a:ln cap="flat" cmpd="sng" w="38100">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84"/>
          <p:cNvSpPr txBox="1"/>
          <p:nvPr/>
        </p:nvSpPr>
        <p:spPr>
          <a:xfrm>
            <a:off x="1378700" y="1702450"/>
            <a:ext cx="64482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Ubuntu"/>
                <a:ea typeface="Ubuntu"/>
                <a:cs typeface="Ubuntu"/>
                <a:sym typeface="Ubuntu"/>
              </a:rPr>
              <a:t>Cuando haces un nuevo juego, ¿qué conceptos matemáticos puedes incluir?</a:t>
            </a:r>
            <a:endParaRPr b="1" sz="2400">
              <a:latin typeface="Ubuntu"/>
              <a:ea typeface="Ubuntu"/>
              <a:cs typeface="Ubuntu"/>
              <a:sym typeface="Ubuntu"/>
            </a:endParaRPr>
          </a:p>
        </p:txBody>
      </p:sp>
      <p:sp>
        <p:nvSpPr>
          <p:cNvPr id="1454" name="Google Shape;1454;p84"/>
          <p:cNvSpPr txBox="1"/>
          <p:nvPr/>
        </p:nvSpPr>
        <p:spPr>
          <a:xfrm>
            <a:off x="4120350" y="2803500"/>
            <a:ext cx="18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55" name="Google Shape;1455;p84"/>
          <p:cNvSpPr txBox="1"/>
          <p:nvPr/>
        </p:nvSpPr>
        <p:spPr>
          <a:xfrm>
            <a:off x="2473500" y="2644200"/>
            <a:ext cx="2098500" cy="173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sumar</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restar </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formas</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dinero</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rompecabezas</a:t>
            </a:r>
            <a:endParaRPr sz="1800">
              <a:latin typeface="Ubuntu"/>
              <a:ea typeface="Ubuntu"/>
              <a:cs typeface="Ubuntu"/>
              <a:sym typeface="Ubuntu"/>
            </a:endParaRPr>
          </a:p>
        </p:txBody>
      </p:sp>
      <p:sp>
        <p:nvSpPr>
          <p:cNvPr id="1456" name="Google Shape;1456;p84"/>
          <p:cNvSpPr txBox="1"/>
          <p:nvPr/>
        </p:nvSpPr>
        <p:spPr>
          <a:xfrm>
            <a:off x="4886250" y="2625850"/>
            <a:ext cx="2760600" cy="173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hora</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medir</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estimación </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a:t>
            </a:r>
            <a:r>
              <a:rPr i="1" lang="en" sz="1800">
                <a:solidFill>
                  <a:srgbClr val="505155"/>
                </a:solidFill>
                <a:latin typeface="Ubuntu"/>
                <a:ea typeface="Ubuntu"/>
                <a:cs typeface="Ubuntu"/>
                <a:sym typeface="Ubuntu"/>
              </a:rPr>
              <a:t>el valor posicional</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otra cosa?</a:t>
            </a:r>
            <a:endParaRPr i="1" sz="1800">
              <a:solidFill>
                <a:srgbClr val="505155"/>
              </a:solidFill>
              <a:latin typeface="Ubuntu"/>
              <a:ea typeface="Ubuntu"/>
              <a:cs typeface="Ubuntu"/>
              <a:sym typeface="Ubuntu"/>
            </a:endParaRPr>
          </a:p>
        </p:txBody>
      </p:sp>
      <p:sp>
        <p:nvSpPr>
          <p:cNvPr id="1457" name="Google Shape;1457;p84"/>
          <p:cNvSpPr/>
          <p:nvPr/>
        </p:nvSpPr>
        <p:spPr>
          <a:xfrm>
            <a:off x="3385488" y="369938"/>
            <a:ext cx="2819772" cy="1255932"/>
          </a:xfrm>
          <a:prstGeom prst="cloud">
            <a:avLst/>
          </a:prstGeom>
          <a:solidFill>
            <a:srgbClr val="FCE5CD"/>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Architects Daughter"/>
                <a:ea typeface="Architects Daughter"/>
                <a:cs typeface="Architects Daughter"/>
                <a:sym typeface="Architects Daughter"/>
              </a:rPr>
              <a:t>Tu juego nuevo</a:t>
            </a:r>
            <a:endParaRPr b="1" sz="2200">
              <a:latin typeface="Architects Daughter"/>
              <a:ea typeface="Architects Daughter"/>
              <a:cs typeface="Architects Daughter"/>
              <a:sym typeface="Architects Daughter"/>
            </a:endParaRPr>
          </a:p>
        </p:txBody>
      </p:sp>
      <p:pic>
        <p:nvPicPr>
          <p:cNvPr id="1458" name="Google Shape;1458;p84"/>
          <p:cNvPicPr preferRelativeResize="0"/>
          <p:nvPr/>
        </p:nvPicPr>
        <p:blipFill>
          <a:blip r:embed="rId3">
            <a:alphaModFix/>
          </a:blip>
          <a:stretch>
            <a:fillRect/>
          </a:stretch>
        </p:blipFill>
        <p:spPr>
          <a:xfrm>
            <a:off x="0" y="126350"/>
            <a:ext cx="3068326" cy="162607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62" name="Shape 1462"/>
        <p:cNvGrpSpPr/>
        <p:nvPr/>
      </p:nvGrpSpPr>
      <p:grpSpPr>
        <a:xfrm>
          <a:off x="0" y="0"/>
          <a:ext cx="0" cy="0"/>
          <a:chOff x="0" y="0"/>
          <a:chExt cx="0" cy="0"/>
        </a:xfrm>
      </p:grpSpPr>
      <p:sp>
        <p:nvSpPr>
          <p:cNvPr id="1463" name="Google Shape;1463;p85"/>
          <p:cNvSpPr txBox="1"/>
          <p:nvPr>
            <p:ph idx="1" type="body"/>
          </p:nvPr>
        </p:nvSpPr>
        <p:spPr>
          <a:xfrm>
            <a:off x="1072250" y="934500"/>
            <a:ext cx="7201200" cy="3554400"/>
          </a:xfrm>
          <a:prstGeom prst="rect">
            <a:avLst/>
          </a:prstGeom>
          <a:noFill/>
          <a:ln cap="flat" cmpd="sng" w="38100">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85"/>
          <p:cNvSpPr txBox="1"/>
          <p:nvPr/>
        </p:nvSpPr>
        <p:spPr>
          <a:xfrm>
            <a:off x="1448750" y="1702450"/>
            <a:ext cx="6448200" cy="306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400">
                <a:solidFill>
                  <a:schemeClr val="dk1"/>
                </a:solidFill>
                <a:latin typeface="Ubuntu"/>
                <a:ea typeface="Ubuntu"/>
                <a:cs typeface="Ubuntu"/>
                <a:sym typeface="Ubuntu"/>
              </a:rPr>
              <a:t>¿Puedes crear un juego para enseñar</a:t>
            </a:r>
            <a:endParaRPr b="1" sz="2400">
              <a:solidFill>
                <a:schemeClr val="dk1"/>
              </a:solidFill>
              <a:latin typeface="Ubuntu"/>
              <a:ea typeface="Ubuntu"/>
              <a:cs typeface="Ubuntu"/>
              <a:sym typeface="Ubuntu"/>
            </a:endParaRPr>
          </a:p>
          <a:p>
            <a:pPr indent="0" lvl="0" marL="0" rtl="0" algn="ctr">
              <a:lnSpc>
                <a:spcPct val="115000"/>
              </a:lnSpc>
              <a:spcBef>
                <a:spcPts val="0"/>
              </a:spcBef>
              <a:spcAft>
                <a:spcPts val="0"/>
              </a:spcAft>
              <a:buNone/>
            </a:pPr>
            <a:r>
              <a:rPr b="1" lang="en" sz="2400">
                <a:solidFill>
                  <a:schemeClr val="dk1"/>
                </a:solidFill>
                <a:latin typeface="Ubuntu"/>
                <a:ea typeface="Ubuntu"/>
                <a:cs typeface="Ubuntu"/>
                <a:sym typeface="Ubuntu"/>
              </a:rPr>
              <a:t>o practicar un concepto matemático?</a:t>
            </a:r>
            <a:endParaRPr b="1" sz="24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b="1" sz="1600">
              <a:solidFill>
                <a:schemeClr val="dk1"/>
              </a:solidFill>
              <a:latin typeface="Ubuntu"/>
              <a:ea typeface="Ubuntu"/>
              <a:cs typeface="Ubuntu"/>
              <a:sym typeface="Ubuntu"/>
            </a:endParaRPr>
          </a:p>
          <a:p>
            <a:pPr indent="-342900" lvl="0" marL="457200" rtl="0" algn="l">
              <a:lnSpc>
                <a:spcPct val="115000"/>
              </a:lnSpc>
              <a:spcBef>
                <a:spcPts val="0"/>
              </a:spcBef>
              <a:spcAft>
                <a:spcPts val="0"/>
              </a:spcAft>
              <a:buClr>
                <a:schemeClr val="dk1"/>
              </a:buClr>
              <a:buSzPts val="1800"/>
              <a:buFont typeface="Ubuntu"/>
              <a:buChar char="★"/>
            </a:pPr>
            <a:r>
              <a:rPr lang="en" sz="1800">
                <a:solidFill>
                  <a:schemeClr val="dk1"/>
                </a:solidFill>
                <a:latin typeface="Ubuntu"/>
                <a:ea typeface="Ubuntu"/>
                <a:cs typeface="Ubuntu"/>
                <a:sym typeface="Ubuntu"/>
              </a:rPr>
              <a:t>¿Cómo se llama tu juego?</a:t>
            </a:r>
            <a:endParaRPr sz="1800">
              <a:solidFill>
                <a:schemeClr val="dk1"/>
              </a:solidFill>
              <a:latin typeface="Ubuntu"/>
              <a:ea typeface="Ubuntu"/>
              <a:cs typeface="Ubuntu"/>
              <a:sym typeface="Ubuntu"/>
            </a:endParaRPr>
          </a:p>
          <a:p>
            <a:pPr indent="-342900" lvl="0" marL="457200" rtl="0" algn="l">
              <a:lnSpc>
                <a:spcPct val="115000"/>
              </a:lnSpc>
              <a:spcBef>
                <a:spcPts val="0"/>
              </a:spcBef>
              <a:spcAft>
                <a:spcPts val="0"/>
              </a:spcAft>
              <a:buClr>
                <a:schemeClr val="dk1"/>
              </a:buClr>
              <a:buSzPts val="1800"/>
              <a:buFont typeface="Ubuntu"/>
              <a:buChar char="★"/>
            </a:pPr>
            <a:r>
              <a:rPr lang="en" sz="1800">
                <a:solidFill>
                  <a:schemeClr val="dk1"/>
                </a:solidFill>
                <a:latin typeface="Ubuntu"/>
                <a:ea typeface="Ubuntu"/>
                <a:cs typeface="Ubuntu"/>
                <a:sym typeface="Ubuntu"/>
              </a:rPr>
              <a:t>¿Cuántos jugadores puedes tener?</a:t>
            </a:r>
            <a:endParaRPr sz="1800">
              <a:solidFill>
                <a:schemeClr val="dk1"/>
              </a:solidFill>
              <a:latin typeface="Ubuntu"/>
              <a:ea typeface="Ubuntu"/>
              <a:cs typeface="Ubuntu"/>
              <a:sym typeface="Ubuntu"/>
            </a:endParaRPr>
          </a:p>
          <a:p>
            <a:pPr indent="-342900" lvl="0" marL="457200" rtl="0" algn="l">
              <a:lnSpc>
                <a:spcPct val="115000"/>
              </a:lnSpc>
              <a:spcBef>
                <a:spcPts val="0"/>
              </a:spcBef>
              <a:spcAft>
                <a:spcPts val="0"/>
              </a:spcAft>
              <a:buClr>
                <a:schemeClr val="dk1"/>
              </a:buClr>
              <a:buSzPts val="1800"/>
              <a:buFont typeface="Ubuntu"/>
              <a:buChar char="★"/>
            </a:pPr>
            <a:r>
              <a:rPr lang="en" sz="1800">
                <a:solidFill>
                  <a:schemeClr val="dk1"/>
                </a:solidFill>
                <a:latin typeface="Ubuntu"/>
                <a:ea typeface="Ubuntu"/>
                <a:cs typeface="Ubuntu"/>
                <a:sym typeface="Ubuntu"/>
              </a:rPr>
              <a:t>¿Cuáles son las instrucciones y reglas para tu juego?</a:t>
            </a:r>
            <a:endParaRPr sz="18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sz="2400">
              <a:solidFill>
                <a:schemeClr val="dk1"/>
              </a:solidFill>
              <a:latin typeface="Ubuntu"/>
              <a:ea typeface="Ubuntu"/>
              <a:cs typeface="Ubuntu"/>
              <a:sym typeface="Ubuntu"/>
            </a:endParaRPr>
          </a:p>
          <a:p>
            <a:pPr indent="0" lvl="0" marL="0" rtl="0" algn="ctr">
              <a:spcBef>
                <a:spcPts val="0"/>
              </a:spcBef>
              <a:spcAft>
                <a:spcPts val="0"/>
              </a:spcAft>
              <a:buNone/>
            </a:pPr>
            <a:r>
              <a:t/>
            </a:r>
            <a:endParaRPr b="1" sz="2400">
              <a:latin typeface="Ubuntu"/>
              <a:ea typeface="Ubuntu"/>
              <a:cs typeface="Ubuntu"/>
              <a:sym typeface="Ubuntu"/>
            </a:endParaRPr>
          </a:p>
        </p:txBody>
      </p:sp>
      <p:sp>
        <p:nvSpPr>
          <p:cNvPr id="1465" name="Google Shape;1465;p85"/>
          <p:cNvSpPr/>
          <p:nvPr/>
        </p:nvSpPr>
        <p:spPr>
          <a:xfrm>
            <a:off x="3423313" y="369938"/>
            <a:ext cx="2819772" cy="1255932"/>
          </a:xfrm>
          <a:prstGeom prst="cloud">
            <a:avLst/>
          </a:prstGeom>
          <a:solidFill>
            <a:srgbClr val="FCE5CD"/>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Architects Daughter"/>
                <a:ea typeface="Architects Daughter"/>
                <a:cs typeface="Architects Daughter"/>
                <a:sym typeface="Architects Daughter"/>
              </a:rPr>
              <a:t>Tu nuevo juego</a:t>
            </a:r>
            <a:endParaRPr b="1" sz="2200">
              <a:latin typeface="Architects Daughter"/>
              <a:ea typeface="Architects Daughter"/>
              <a:cs typeface="Architects Daughter"/>
              <a:sym typeface="Architects Daughter"/>
            </a:endParaRPr>
          </a:p>
        </p:txBody>
      </p:sp>
      <p:pic>
        <p:nvPicPr>
          <p:cNvPr id="1466" name="Google Shape;1466;p85"/>
          <p:cNvPicPr preferRelativeResize="0"/>
          <p:nvPr/>
        </p:nvPicPr>
        <p:blipFill>
          <a:blip r:embed="rId3">
            <a:alphaModFix/>
          </a:blip>
          <a:stretch>
            <a:fillRect/>
          </a:stretch>
        </p:blipFill>
        <p:spPr>
          <a:xfrm>
            <a:off x="0" y="126350"/>
            <a:ext cx="3068326" cy="162607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70" name="Shape 1470"/>
        <p:cNvGrpSpPr/>
        <p:nvPr/>
      </p:nvGrpSpPr>
      <p:grpSpPr>
        <a:xfrm>
          <a:off x="0" y="0"/>
          <a:ext cx="0" cy="0"/>
          <a:chOff x="0" y="0"/>
          <a:chExt cx="0" cy="0"/>
        </a:xfrm>
      </p:grpSpPr>
      <p:sp>
        <p:nvSpPr>
          <p:cNvPr id="1471" name="Google Shape;1471;p86"/>
          <p:cNvSpPr txBox="1"/>
          <p:nvPr>
            <p:ph idx="1" type="body"/>
          </p:nvPr>
        </p:nvSpPr>
        <p:spPr>
          <a:xfrm>
            <a:off x="1072250" y="934500"/>
            <a:ext cx="7201200" cy="3554400"/>
          </a:xfrm>
          <a:prstGeom prst="rect">
            <a:avLst/>
          </a:prstGeom>
          <a:noFill/>
          <a:ln cap="flat" cmpd="sng" w="38100">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86"/>
          <p:cNvSpPr txBox="1"/>
          <p:nvPr/>
        </p:nvSpPr>
        <p:spPr>
          <a:xfrm>
            <a:off x="1378700" y="1702450"/>
            <a:ext cx="6448200" cy="2394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800">
                <a:solidFill>
                  <a:schemeClr val="accent4"/>
                </a:solidFill>
                <a:latin typeface="Ubuntu"/>
                <a:ea typeface="Ubuntu"/>
                <a:cs typeface="Ubuntu"/>
                <a:sym typeface="Ubuntu"/>
              </a:rPr>
              <a:t>¡Ahora es el tiempo de hacer un nuevo juego!</a:t>
            </a:r>
            <a:endParaRPr b="1" sz="2800">
              <a:solidFill>
                <a:schemeClr val="accent4"/>
              </a:solidFill>
              <a:latin typeface="Ubuntu"/>
              <a:ea typeface="Ubuntu"/>
              <a:cs typeface="Ubuntu"/>
              <a:sym typeface="Ubuntu"/>
            </a:endParaRPr>
          </a:p>
          <a:p>
            <a:pPr indent="0" lvl="0" marL="0" rtl="0" algn="l">
              <a:lnSpc>
                <a:spcPct val="115000"/>
              </a:lnSpc>
              <a:spcBef>
                <a:spcPts val="0"/>
              </a:spcBef>
              <a:spcAft>
                <a:spcPts val="0"/>
              </a:spcAft>
              <a:buNone/>
            </a:pPr>
            <a:r>
              <a:t/>
            </a:r>
            <a:endParaRPr b="1" sz="2400">
              <a:solidFill>
                <a:srgbClr val="505155"/>
              </a:solidFill>
              <a:latin typeface="Ubuntu"/>
              <a:ea typeface="Ubuntu"/>
              <a:cs typeface="Ubuntu"/>
              <a:sym typeface="Ubuntu"/>
            </a:endParaRPr>
          </a:p>
          <a:p>
            <a:pPr indent="0" lvl="0" marL="0" rtl="0" algn="ctr">
              <a:lnSpc>
                <a:spcPct val="115000"/>
              </a:lnSpc>
              <a:spcBef>
                <a:spcPts val="0"/>
              </a:spcBef>
              <a:spcAft>
                <a:spcPts val="0"/>
              </a:spcAft>
              <a:buNone/>
            </a:pPr>
            <a:r>
              <a:rPr lang="en" sz="2400">
                <a:solidFill>
                  <a:srgbClr val="505155"/>
                </a:solidFill>
                <a:latin typeface="Ubuntu"/>
                <a:ea typeface="Ubuntu"/>
                <a:cs typeface="Ubuntu"/>
                <a:sym typeface="Ubuntu"/>
              </a:rPr>
              <a:t>Trabajen juntos para hacer un juego que sus amigos querrán jugar.</a:t>
            </a:r>
            <a:endParaRPr b="1" sz="2400">
              <a:latin typeface="Ubuntu"/>
              <a:ea typeface="Ubuntu"/>
              <a:cs typeface="Ubuntu"/>
              <a:sym typeface="Ubuntu"/>
            </a:endParaRPr>
          </a:p>
        </p:txBody>
      </p:sp>
      <p:sp>
        <p:nvSpPr>
          <p:cNvPr id="1473" name="Google Shape;1473;p86"/>
          <p:cNvSpPr txBox="1"/>
          <p:nvPr/>
        </p:nvSpPr>
        <p:spPr>
          <a:xfrm>
            <a:off x="4120350" y="2803500"/>
            <a:ext cx="18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474" name="Google Shape;1474;p86"/>
          <p:cNvPicPr preferRelativeResize="0"/>
          <p:nvPr/>
        </p:nvPicPr>
        <p:blipFill>
          <a:blip r:embed="rId3">
            <a:alphaModFix/>
          </a:blip>
          <a:stretch>
            <a:fillRect/>
          </a:stretch>
        </p:blipFill>
        <p:spPr>
          <a:xfrm>
            <a:off x="6789725" y="288150"/>
            <a:ext cx="1884000" cy="1884000"/>
          </a:xfrm>
          <a:prstGeom prst="rect">
            <a:avLst/>
          </a:prstGeom>
          <a:noFill/>
          <a:ln>
            <a:noFill/>
          </a:ln>
        </p:spPr>
      </p:pic>
      <p:pic>
        <p:nvPicPr>
          <p:cNvPr id="1475" name="Google Shape;1475;p86"/>
          <p:cNvPicPr preferRelativeResize="0"/>
          <p:nvPr/>
        </p:nvPicPr>
        <p:blipFill>
          <a:blip r:embed="rId4">
            <a:alphaModFix/>
          </a:blip>
          <a:stretch>
            <a:fillRect/>
          </a:stretch>
        </p:blipFill>
        <p:spPr>
          <a:xfrm>
            <a:off x="0" y="126350"/>
            <a:ext cx="3068326" cy="162607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479" name="Shape 1479"/>
        <p:cNvGrpSpPr/>
        <p:nvPr/>
      </p:nvGrpSpPr>
      <p:grpSpPr>
        <a:xfrm>
          <a:off x="0" y="0"/>
          <a:ext cx="0" cy="0"/>
          <a:chOff x="0" y="0"/>
          <a:chExt cx="0" cy="0"/>
        </a:xfrm>
      </p:grpSpPr>
      <p:pic>
        <p:nvPicPr>
          <p:cNvPr id="1480" name="Google Shape;1480;p87"/>
          <p:cNvPicPr preferRelativeResize="0"/>
          <p:nvPr>
            <p:ph idx="2" type="pic"/>
          </p:nvPr>
        </p:nvPicPr>
        <p:blipFill rotWithShape="1">
          <a:blip r:embed="rId3">
            <a:alphaModFix/>
          </a:blip>
          <a:srcRect b="835" l="0" r="0" t="826"/>
          <a:stretch/>
        </p:blipFill>
        <p:spPr>
          <a:xfrm>
            <a:off x="3161525" y="779550"/>
            <a:ext cx="2679300" cy="2634900"/>
          </a:xfrm>
          <a:prstGeom prst="ellipse">
            <a:avLst/>
          </a:prstGeom>
          <a:noFill/>
          <a:ln>
            <a:noFill/>
          </a:ln>
          <a:effectLst>
            <a:outerShdw blurRad="177800" rotWithShape="0" algn="ctr" dir="5400000" dist="50800">
              <a:srgbClr val="000000">
                <a:alpha val="14000"/>
              </a:srgbClr>
            </a:outerShdw>
          </a:effectLst>
        </p:spPr>
      </p:pic>
      <p:sp>
        <p:nvSpPr>
          <p:cNvPr id="1481" name="Google Shape;1481;p87"/>
          <p:cNvSpPr txBox="1"/>
          <p:nvPr/>
        </p:nvSpPr>
        <p:spPr>
          <a:xfrm>
            <a:off x="704200" y="4037300"/>
            <a:ext cx="7726800" cy="861900"/>
          </a:xfrm>
          <a:prstGeom prst="rect">
            <a:avLst/>
          </a:prstGeom>
          <a:solidFill>
            <a:schemeClr val="accent4"/>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chemeClr val="lt2"/>
                </a:solidFill>
                <a:latin typeface="Ubuntu Medium"/>
                <a:ea typeface="Ubuntu Medium"/>
                <a:cs typeface="Ubuntu Medium"/>
                <a:sym typeface="Ubuntu Medium"/>
              </a:rPr>
              <a:t>Las diapositivas de e</a:t>
            </a:r>
            <a:r>
              <a:rPr lang="en" sz="2200">
                <a:solidFill>
                  <a:schemeClr val="lt2"/>
                </a:solidFill>
                <a:latin typeface="Ubuntu Medium"/>
                <a:ea typeface="Ubuntu Medium"/>
                <a:cs typeface="Ubuntu Medium"/>
                <a:sym typeface="Ubuntu Medium"/>
              </a:rPr>
              <a:t>xhibición de aprendizaje y celebración</a:t>
            </a:r>
            <a:r>
              <a:rPr lang="en" sz="2200">
                <a:solidFill>
                  <a:schemeClr val="lt2"/>
                </a:solidFill>
                <a:latin typeface="Ubuntu Medium"/>
                <a:ea typeface="Ubuntu Medium"/>
                <a:cs typeface="Ubuntu Medium"/>
                <a:sym typeface="Ubuntu Medium"/>
              </a:rPr>
              <a:t> </a:t>
            </a:r>
            <a:endParaRPr sz="2200">
              <a:solidFill>
                <a:schemeClr val="lt2"/>
              </a:solidFill>
            </a:endParaRPr>
          </a:p>
        </p:txBody>
      </p:sp>
    </p:spTree>
  </p:cSld>
  <p:clrMapOvr>
    <a:masterClrMapping/>
  </p:clrMapOvr>
  <p:transition spd="med">
    <p:fade thruBlk="1"/>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485" name="Shape 1485"/>
        <p:cNvGrpSpPr/>
        <p:nvPr/>
      </p:nvGrpSpPr>
      <p:grpSpPr>
        <a:xfrm>
          <a:off x="0" y="0"/>
          <a:ext cx="0" cy="0"/>
          <a:chOff x="0" y="0"/>
          <a:chExt cx="0" cy="0"/>
        </a:xfrm>
      </p:grpSpPr>
      <p:grpSp>
        <p:nvGrpSpPr>
          <p:cNvPr id="1486" name="Google Shape;1486;p88"/>
          <p:cNvGrpSpPr/>
          <p:nvPr/>
        </p:nvGrpSpPr>
        <p:grpSpPr>
          <a:xfrm>
            <a:off x="286100" y="258475"/>
            <a:ext cx="8398600" cy="4804675"/>
            <a:chOff x="286100" y="258475"/>
            <a:chExt cx="8398600" cy="4804675"/>
          </a:xfrm>
        </p:grpSpPr>
        <p:sp>
          <p:nvSpPr>
            <p:cNvPr id="1487" name="Google Shape;1487;p88"/>
            <p:cNvSpPr/>
            <p:nvPr/>
          </p:nvSpPr>
          <p:spPr>
            <a:xfrm>
              <a:off x="2393025" y="2729750"/>
              <a:ext cx="4246800" cy="493500"/>
            </a:xfrm>
            <a:prstGeom prst="roundRect">
              <a:avLst>
                <a:gd fmla="val 50000" name="adj"/>
              </a:avLst>
            </a:prstGeom>
            <a:solidFill>
              <a:srgbClr val="1D9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88"/>
            <p:cNvSpPr txBox="1"/>
            <p:nvPr/>
          </p:nvSpPr>
          <p:spPr>
            <a:xfrm>
              <a:off x="1290675" y="3570050"/>
              <a:ext cx="6992700" cy="149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250">
                  <a:solidFill>
                    <a:srgbClr val="7669AF"/>
                  </a:solidFill>
                  <a:latin typeface="Ubuntu Medium"/>
                  <a:ea typeface="Ubuntu Medium"/>
                  <a:cs typeface="Ubuntu Medium"/>
                  <a:sym typeface="Ubuntu Medium"/>
                </a:rPr>
                <a:t>Exhibición</a:t>
              </a:r>
              <a:r>
                <a:rPr lang="en" sz="4250">
                  <a:latin typeface="Ubuntu Medium"/>
                  <a:ea typeface="Ubuntu Medium"/>
                  <a:cs typeface="Ubuntu Medium"/>
                  <a:sym typeface="Ubuntu Medium"/>
                </a:rPr>
                <a:t> </a:t>
              </a:r>
              <a:r>
                <a:rPr lang="en" sz="4250">
                  <a:solidFill>
                    <a:srgbClr val="7DC960"/>
                  </a:solidFill>
                  <a:latin typeface="Ubuntu Medium"/>
                  <a:ea typeface="Ubuntu Medium"/>
                  <a:cs typeface="Ubuntu Medium"/>
                  <a:sym typeface="Ubuntu Medium"/>
                </a:rPr>
                <a:t>de aprendizaje</a:t>
              </a:r>
              <a:endParaRPr sz="4250">
                <a:latin typeface="Ubuntu Medium"/>
                <a:ea typeface="Ubuntu Medium"/>
                <a:cs typeface="Ubuntu Medium"/>
                <a:sym typeface="Ubuntu Medium"/>
              </a:endParaRPr>
            </a:p>
            <a:p>
              <a:pPr indent="0" lvl="0" marL="0" rtl="0" algn="ctr">
                <a:spcBef>
                  <a:spcPts val="0"/>
                </a:spcBef>
                <a:spcAft>
                  <a:spcPts val="0"/>
                </a:spcAft>
                <a:buNone/>
              </a:pPr>
              <a:r>
                <a:rPr lang="en" sz="4250">
                  <a:solidFill>
                    <a:srgbClr val="1D9FE6"/>
                  </a:solidFill>
                  <a:latin typeface="Ubuntu Medium"/>
                  <a:ea typeface="Ubuntu Medium"/>
                  <a:cs typeface="Ubuntu Medium"/>
                  <a:sym typeface="Ubuntu Medium"/>
                </a:rPr>
                <a:t>y</a:t>
              </a:r>
              <a:r>
                <a:rPr lang="en" sz="4250">
                  <a:latin typeface="Ubuntu Medium"/>
                  <a:ea typeface="Ubuntu Medium"/>
                  <a:cs typeface="Ubuntu Medium"/>
                  <a:sym typeface="Ubuntu Medium"/>
                </a:rPr>
                <a:t> </a:t>
              </a:r>
              <a:r>
                <a:rPr lang="en" sz="4250">
                  <a:solidFill>
                    <a:srgbClr val="F8A344"/>
                  </a:solidFill>
                  <a:latin typeface="Ubuntu Medium"/>
                  <a:ea typeface="Ubuntu Medium"/>
                  <a:cs typeface="Ubuntu Medium"/>
                  <a:sym typeface="Ubuntu Medium"/>
                </a:rPr>
                <a:t>Celebraci</a:t>
              </a:r>
              <a:r>
                <a:rPr lang="en" sz="4250">
                  <a:solidFill>
                    <a:srgbClr val="EE9C4C"/>
                  </a:solidFill>
                  <a:latin typeface="Ubuntu Medium"/>
                  <a:ea typeface="Ubuntu Medium"/>
                  <a:cs typeface="Ubuntu Medium"/>
                  <a:sym typeface="Ubuntu Medium"/>
                </a:rPr>
                <a:t>ó</a:t>
              </a:r>
              <a:r>
                <a:rPr lang="en" sz="4250">
                  <a:solidFill>
                    <a:srgbClr val="F8A344"/>
                  </a:solidFill>
                  <a:latin typeface="Ubuntu Medium"/>
                  <a:ea typeface="Ubuntu Medium"/>
                  <a:cs typeface="Ubuntu Medium"/>
                  <a:sym typeface="Ubuntu Medium"/>
                </a:rPr>
                <a:t>n!</a:t>
              </a:r>
              <a:endParaRPr sz="4600">
                <a:solidFill>
                  <a:srgbClr val="F8A344"/>
                </a:solidFill>
                <a:latin typeface="Ubuntu Medium"/>
                <a:ea typeface="Ubuntu Medium"/>
                <a:cs typeface="Ubuntu Medium"/>
                <a:sym typeface="Ubuntu Medium"/>
              </a:endParaRPr>
            </a:p>
          </p:txBody>
        </p:sp>
        <p:sp>
          <p:nvSpPr>
            <p:cNvPr id="1489" name="Google Shape;1489;p88"/>
            <p:cNvSpPr txBox="1"/>
            <p:nvPr/>
          </p:nvSpPr>
          <p:spPr>
            <a:xfrm>
              <a:off x="2657925" y="2695550"/>
              <a:ext cx="3717000" cy="5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50">
                  <a:solidFill>
                    <a:srgbClr val="FFFFFF"/>
                  </a:solidFill>
                  <a:latin typeface="Ubuntu Medium"/>
                  <a:ea typeface="Ubuntu Medium"/>
                  <a:cs typeface="Ubuntu Medium"/>
                  <a:sym typeface="Ubuntu Medium"/>
                </a:rPr>
                <a:t>La Inmersión de ST Math</a:t>
              </a:r>
              <a:endParaRPr sz="1000">
                <a:solidFill>
                  <a:srgbClr val="FFFFFF"/>
                </a:solidFill>
                <a:latin typeface="Ubuntu Medium"/>
                <a:ea typeface="Ubuntu Medium"/>
                <a:cs typeface="Ubuntu Medium"/>
                <a:sym typeface="Ubuntu Medium"/>
              </a:endParaRPr>
            </a:p>
          </p:txBody>
        </p:sp>
        <p:sp>
          <p:nvSpPr>
            <p:cNvPr id="1490" name="Google Shape;1490;p88"/>
            <p:cNvSpPr txBox="1"/>
            <p:nvPr/>
          </p:nvSpPr>
          <p:spPr>
            <a:xfrm>
              <a:off x="4091700" y="1918250"/>
              <a:ext cx="960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rgbClr val="1D9FE6"/>
                  </a:solidFill>
                  <a:latin typeface="Ubuntu Medium"/>
                  <a:ea typeface="Ubuntu Medium"/>
                  <a:cs typeface="Ubuntu Medium"/>
                  <a:sym typeface="Ubuntu Medium"/>
                </a:rPr>
                <a:t>a</a:t>
              </a:r>
              <a:endParaRPr sz="3800">
                <a:solidFill>
                  <a:srgbClr val="1D9FE6"/>
                </a:solidFill>
                <a:latin typeface="Ubuntu Medium"/>
                <a:ea typeface="Ubuntu Medium"/>
                <a:cs typeface="Ubuntu Medium"/>
                <a:sym typeface="Ubuntu Medium"/>
              </a:endParaRPr>
            </a:p>
          </p:txBody>
        </p:sp>
        <p:sp>
          <p:nvSpPr>
            <p:cNvPr id="1491" name="Google Shape;1491;p88"/>
            <p:cNvSpPr txBox="1"/>
            <p:nvPr/>
          </p:nvSpPr>
          <p:spPr>
            <a:xfrm rot="-447137">
              <a:off x="899150" y="702237"/>
              <a:ext cx="1811098" cy="223191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300">
                  <a:solidFill>
                    <a:srgbClr val="1D9FE6"/>
                  </a:solidFill>
                  <a:latin typeface="Ubuntu Medium"/>
                  <a:ea typeface="Ubuntu Medium"/>
                  <a:cs typeface="Ubuntu Medium"/>
                  <a:sym typeface="Ubuntu Medium"/>
                </a:rPr>
                <a:t>B</a:t>
              </a:r>
              <a:endParaRPr sz="6900">
                <a:solidFill>
                  <a:srgbClr val="1D9FE6"/>
                </a:solidFill>
                <a:latin typeface="Ubuntu Medium"/>
                <a:ea typeface="Ubuntu Medium"/>
                <a:cs typeface="Ubuntu Medium"/>
                <a:sym typeface="Ubuntu Medium"/>
              </a:endParaRPr>
            </a:p>
          </p:txBody>
        </p:sp>
        <p:pic>
          <p:nvPicPr>
            <p:cNvPr id="1492" name="Google Shape;1492;p88"/>
            <p:cNvPicPr preferRelativeResize="0"/>
            <p:nvPr/>
          </p:nvPicPr>
          <p:blipFill>
            <a:blip r:embed="rId3">
              <a:alphaModFix/>
            </a:blip>
            <a:stretch>
              <a:fillRect/>
            </a:stretch>
          </p:blipFill>
          <p:spPr>
            <a:xfrm rot="245920">
              <a:off x="6311762" y="1341503"/>
              <a:ext cx="1890401" cy="2340145"/>
            </a:xfrm>
            <a:prstGeom prst="rect">
              <a:avLst/>
            </a:prstGeom>
            <a:noFill/>
            <a:ln>
              <a:noFill/>
            </a:ln>
          </p:spPr>
        </p:pic>
        <p:pic>
          <p:nvPicPr>
            <p:cNvPr id="1493" name="Google Shape;1493;p88"/>
            <p:cNvPicPr preferRelativeResize="0"/>
            <p:nvPr/>
          </p:nvPicPr>
          <p:blipFill>
            <a:blip r:embed="rId4">
              <a:alphaModFix/>
            </a:blip>
            <a:stretch>
              <a:fillRect/>
            </a:stretch>
          </p:blipFill>
          <p:spPr>
            <a:xfrm>
              <a:off x="286100" y="3653601"/>
              <a:ext cx="1248450" cy="1197150"/>
            </a:xfrm>
            <a:prstGeom prst="rect">
              <a:avLst/>
            </a:prstGeom>
            <a:noFill/>
            <a:ln>
              <a:noFill/>
            </a:ln>
          </p:spPr>
        </p:pic>
        <p:pic>
          <p:nvPicPr>
            <p:cNvPr id="1494" name="Google Shape;1494;p88"/>
            <p:cNvPicPr preferRelativeResize="0"/>
            <p:nvPr/>
          </p:nvPicPr>
          <p:blipFill rotWithShape="1">
            <a:blip r:embed="rId5">
              <a:alphaModFix/>
            </a:blip>
            <a:srcRect b="0" l="89246" r="0" t="58413"/>
            <a:stretch/>
          </p:blipFill>
          <p:spPr>
            <a:xfrm rot="617252">
              <a:off x="703254" y="2943439"/>
              <a:ext cx="516751" cy="942256"/>
            </a:xfrm>
            <a:prstGeom prst="rect">
              <a:avLst/>
            </a:prstGeom>
            <a:noFill/>
            <a:ln>
              <a:noFill/>
            </a:ln>
          </p:spPr>
        </p:pic>
        <p:sp>
          <p:nvSpPr>
            <p:cNvPr id="1495" name="Google Shape;1495;p88"/>
            <p:cNvSpPr txBox="1"/>
            <p:nvPr/>
          </p:nvSpPr>
          <p:spPr>
            <a:xfrm rot="-439024">
              <a:off x="2349907" y="650329"/>
              <a:ext cx="6260986" cy="144709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9400">
                  <a:solidFill>
                    <a:srgbClr val="7669AF"/>
                  </a:solidFill>
                  <a:latin typeface="Ubuntu Medium"/>
                  <a:ea typeface="Ubuntu Medium"/>
                  <a:cs typeface="Ubuntu Medium"/>
                  <a:sym typeface="Ubuntu Medium"/>
                </a:rPr>
                <a:t>i</a:t>
              </a:r>
              <a:r>
                <a:rPr lang="en" sz="9400">
                  <a:solidFill>
                    <a:srgbClr val="7DC960"/>
                  </a:solidFill>
                  <a:latin typeface="Ubuntu Medium"/>
                  <a:ea typeface="Ubuntu Medium"/>
                  <a:cs typeface="Ubuntu Medium"/>
                  <a:sym typeface="Ubuntu Medium"/>
                </a:rPr>
                <a:t>e</a:t>
              </a:r>
              <a:r>
                <a:rPr lang="en" sz="9400">
                  <a:solidFill>
                    <a:srgbClr val="F8A344"/>
                  </a:solidFill>
                  <a:latin typeface="Ubuntu Medium"/>
                  <a:ea typeface="Ubuntu Medium"/>
                  <a:cs typeface="Ubuntu Medium"/>
                  <a:sym typeface="Ubuntu Medium"/>
                </a:rPr>
                <a:t>n</a:t>
              </a:r>
              <a:r>
                <a:rPr lang="en" sz="9400">
                  <a:solidFill>
                    <a:srgbClr val="1D9FE6"/>
                  </a:solidFill>
                  <a:latin typeface="Ubuntu Medium"/>
                  <a:ea typeface="Ubuntu Medium"/>
                  <a:cs typeface="Ubuntu Medium"/>
                  <a:sym typeface="Ubuntu Medium"/>
                </a:rPr>
                <a:t>v</a:t>
              </a:r>
              <a:r>
                <a:rPr lang="en" sz="9400">
                  <a:solidFill>
                    <a:srgbClr val="7669AF"/>
                  </a:solidFill>
                  <a:latin typeface="Ubuntu Medium"/>
                  <a:ea typeface="Ubuntu Medium"/>
                  <a:cs typeface="Ubuntu Medium"/>
                  <a:sym typeface="Ubuntu Medium"/>
                </a:rPr>
                <a:t>e</a:t>
              </a:r>
              <a:r>
                <a:rPr lang="en" sz="9400">
                  <a:solidFill>
                    <a:srgbClr val="7DC960"/>
                  </a:solidFill>
                  <a:latin typeface="Ubuntu Medium"/>
                  <a:ea typeface="Ubuntu Medium"/>
                  <a:cs typeface="Ubuntu Medium"/>
                  <a:sym typeface="Ubuntu Medium"/>
                </a:rPr>
                <a:t>n</a:t>
              </a:r>
              <a:r>
                <a:rPr lang="en" sz="9400">
                  <a:solidFill>
                    <a:srgbClr val="F8A344"/>
                  </a:solidFill>
                  <a:latin typeface="Ubuntu Medium"/>
                  <a:ea typeface="Ubuntu Medium"/>
                  <a:cs typeface="Ubuntu Medium"/>
                  <a:sym typeface="Ubuntu Medium"/>
                </a:rPr>
                <a:t>i</a:t>
              </a:r>
              <a:r>
                <a:rPr lang="en" sz="9400">
                  <a:solidFill>
                    <a:srgbClr val="1D9FE6"/>
                  </a:solidFill>
                  <a:latin typeface="Ubuntu Medium"/>
                  <a:ea typeface="Ubuntu Medium"/>
                  <a:cs typeface="Ubuntu Medium"/>
                  <a:sym typeface="Ubuntu Medium"/>
                </a:rPr>
                <a:t>d</a:t>
              </a:r>
              <a:r>
                <a:rPr lang="en" sz="9400">
                  <a:solidFill>
                    <a:srgbClr val="7669AF"/>
                  </a:solidFill>
                  <a:latin typeface="Ubuntu Medium"/>
                  <a:ea typeface="Ubuntu Medium"/>
                  <a:cs typeface="Ubuntu Medium"/>
                  <a:sym typeface="Ubuntu Medium"/>
                </a:rPr>
                <a:t>o</a:t>
              </a:r>
              <a:r>
                <a:rPr lang="en" sz="9400">
                  <a:solidFill>
                    <a:srgbClr val="7DC960"/>
                  </a:solidFill>
                  <a:latin typeface="Ubuntu Medium"/>
                  <a:ea typeface="Ubuntu Medium"/>
                  <a:cs typeface="Ubuntu Medium"/>
                  <a:sym typeface="Ubuntu Medium"/>
                </a:rPr>
                <a:t>s</a:t>
              </a:r>
              <a:endParaRPr sz="9400">
                <a:solidFill>
                  <a:srgbClr val="7DC960"/>
                </a:solidFill>
                <a:latin typeface="Ubuntu Medium"/>
                <a:ea typeface="Ubuntu Medium"/>
                <a:cs typeface="Ubuntu Medium"/>
                <a:sym typeface="Ubuntu Medium"/>
              </a:endParaRPr>
            </a:p>
          </p:txBody>
        </p:sp>
      </p:gr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499" name="Shape 1499"/>
        <p:cNvGrpSpPr/>
        <p:nvPr/>
      </p:nvGrpSpPr>
      <p:grpSpPr>
        <a:xfrm>
          <a:off x="0" y="0"/>
          <a:ext cx="0" cy="0"/>
          <a:chOff x="0" y="0"/>
          <a:chExt cx="0" cy="0"/>
        </a:xfrm>
      </p:grpSpPr>
      <p:sp>
        <p:nvSpPr>
          <p:cNvPr id="1500" name="Google Shape;1500;p89"/>
          <p:cNvSpPr txBox="1"/>
          <p:nvPr>
            <p:ph type="title"/>
          </p:nvPr>
        </p:nvSpPr>
        <p:spPr>
          <a:xfrm>
            <a:off x="493450" y="520950"/>
            <a:ext cx="4019400" cy="5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4"/>
                </a:solidFill>
              </a:rPr>
              <a:t>PROGRAMA</a:t>
            </a:r>
            <a:r>
              <a:rPr lang="en">
                <a:solidFill>
                  <a:schemeClr val="accent4"/>
                </a:solidFill>
              </a:rPr>
              <a:t> (Muestra)</a:t>
            </a:r>
            <a:endParaRPr>
              <a:solidFill>
                <a:schemeClr val="accent4"/>
              </a:solidFill>
            </a:endParaRPr>
          </a:p>
        </p:txBody>
      </p:sp>
      <p:sp>
        <p:nvSpPr>
          <p:cNvPr id="1501" name="Google Shape;1501;p89"/>
          <p:cNvSpPr txBox="1"/>
          <p:nvPr>
            <p:ph idx="1" type="body"/>
          </p:nvPr>
        </p:nvSpPr>
        <p:spPr>
          <a:xfrm>
            <a:off x="493450" y="1253125"/>
            <a:ext cx="6182700" cy="3142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500">
                <a:solidFill>
                  <a:schemeClr val="accent1"/>
                </a:solidFill>
                <a:latin typeface="Ubuntu Medium"/>
                <a:ea typeface="Ubuntu Medium"/>
                <a:cs typeface="Ubuntu Medium"/>
                <a:sym typeface="Ubuntu Medium"/>
              </a:rPr>
              <a:t>10:00 am - Bienvenidos</a:t>
            </a:r>
            <a:endParaRPr sz="2500">
              <a:solidFill>
                <a:schemeClr val="accent1"/>
              </a:solidFill>
              <a:latin typeface="Ubuntu Medium"/>
              <a:ea typeface="Ubuntu Medium"/>
              <a:cs typeface="Ubuntu Medium"/>
              <a:sym typeface="Ubuntu Medium"/>
            </a:endParaRPr>
          </a:p>
          <a:p>
            <a:pPr indent="457200" lvl="0" marL="914400" rtl="0" algn="l">
              <a:lnSpc>
                <a:spcPct val="115000"/>
              </a:lnSpc>
              <a:spcBef>
                <a:spcPts val="0"/>
              </a:spcBef>
              <a:spcAft>
                <a:spcPts val="0"/>
              </a:spcAft>
              <a:buNone/>
            </a:pPr>
            <a:r>
              <a:rPr lang="en" sz="2500">
                <a:solidFill>
                  <a:schemeClr val="accent1"/>
                </a:solidFill>
                <a:latin typeface="Ubuntu Medium"/>
                <a:ea typeface="Ubuntu Medium"/>
                <a:cs typeface="Ubuntu Medium"/>
                <a:sym typeface="Ubuntu Medium"/>
              </a:rPr>
              <a:t>  </a:t>
            </a:r>
            <a:r>
              <a:rPr lang="en" sz="2500">
                <a:solidFill>
                  <a:schemeClr val="accent1"/>
                </a:solidFill>
                <a:latin typeface="Ubuntu Medium"/>
                <a:ea typeface="Ubuntu Medium"/>
                <a:cs typeface="Ubuntu Medium"/>
                <a:sym typeface="Ubuntu Medium"/>
              </a:rPr>
              <a:t>Galería paseo de los carteles</a:t>
            </a:r>
            <a:endParaRPr sz="2500">
              <a:solidFill>
                <a:schemeClr val="accent1"/>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500">
                <a:solidFill>
                  <a:schemeClr val="accent2"/>
                </a:solidFill>
                <a:latin typeface="Ubuntu Medium"/>
                <a:ea typeface="Ubuntu Medium"/>
                <a:cs typeface="Ubuntu Medium"/>
                <a:sym typeface="Ubuntu Medium"/>
              </a:rPr>
              <a:t>10:15 am - </a:t>
            </a:r>
            <a:r>
              <a:rPr lang="en" sz="2500">
                <a:solidFill>
                  <a:schemeClr val="accent2"/>
                </a:solidFill>
                <a:latin typeface="Ubuntu Medium"/>
                <a:ea typeface="Ubuntu Medium"/>
                <a:cs typeface="Ubuntu Medium"/>
                <a:sym typeface="Ubuntu Medium"/>
              </a:rPr>
              <a:t>Presentación</a:t>
            </a:r>
            <a:endParaRPr sz="2500">
              <a:solidFill>
                <a:schemeClr val="accent2"/>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500">
                <a:solidFill>
                  <a:schemeClr val="accent3"/>
                </a:solidFill>
                <a:latin typeface="Ubuntu Medium"/>
                <a:ea typeface="Ubuntu Medium"/>
                <a:cs typeface="Ubuntu Medium"/>
                <a:sym typeface="Ubuntu Medium"/>
              </a:rPr>
              <a:t>10:30 am - Hora de interrogatorio</a:t>
            </a:r>
            <a:endParaRPr sz="2500">
              <a:solidFill>
                <a:schemeClr val="accent3"/>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500">
                <a:solidFill>
                  <a:schemeClr val="accent4"/>
                </a:solidFill>
                <a:latin typeface="Ubuntu Medium"/>
                <a:ea typeface="Ubuntu Medium"/>
                <a:cs typeface="Ubuntu Medium"/>
                <a:sym typeface="Ubuntu Medium"/>
              </a:rPr>
              <a:t>11:00 am - Hora de jugar</a:t>
            </a:r>
            <a:endParaRPr sz="2500">
              <a:solidFill>
                <a:schemeClr val="accent4"/>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500">
                <a:solidFill>
                  <a:schemeClr val="accent1"/>
                </a:solidFill>
                <a:latin typeface="Ubuntu Medium"/>
                <a:ea typeface="Ubuntu Medium"/>
                <a:cs typeface="Ubuntu Medium"/>
                <a:sym typeface="Ubuntu Medium"/>
              </a:rPr>
              <a:t>11:30 am - Fin</a:t>
            </a:r>
            <a:endParaRPr sz="2500">
              <a:solidFill>
                <a:schemeClr val="accent1"/>
              </a:solidFill>
              <a:latin typeface="Ubuntu Medium"/>
              <a:ea typeface="Ubuntu Medium"/>
              <a:cs typeface="Ubuntu Medium"/>
              <a:sym typeface="Ubuntu Medium"/>
            </a:endParaRPr>
          </a:p>
        </p:txBody>
      </p:sp>
      <p:pic>
        <p:nvPicPr>
          <p:cNvPr id="1502" name="Google Shape;1502;p89"/>
          <p:cNvPicPr preferRelativeResize="0"/>
          <p:nvPr/>
        </p:nvPicPr>
        <p:blipFill>
          <a:blip r:embed="rId3">
            <a:alphaModFix/>
          </a:blip>
          <a:stretch>
            <a:fillRect/>
          </a:stretch>
        </p:blipFill>
        <p:spPr>
          <a:xfrm>
            <a:off x="5902050" y="722350"/>
            <a:ext cx="3286999" cy="4839526"/>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06" name="Shape 1506"/>
        <p:cNvGrpSpPr/>
        <p:nvPr/>
      </p:nvGrpSpPr>
      <p:grpSpPr>
        <a:xfrm>
          <a:off x="0" y="0"/>
          <a:ext cx="0" cy="0"/>
          <a:chOff x="0" y="0"/>
          <a:chExt cx="0" cy="0"/>
        </a:xfrm>
      </p:grpSpPr>
      <p:sp>
        <p:nvSpPr>
          <p:cNvPr id="1507" name="Google Shape;1507;p90"/>
          <p:cNvSpPr/>
          <p:nvPr/>
        </p:nvSpPr>
        <p:spPr>
          <a:xfrm>
            <a:off x="4546879" y="2226039"/>
            <a:ext cx="2465400" cy="741900"/>
          </a:xfrm>
          <a:prstGeom prst="roundRect">
            <a:avLst>
              <a:gd fmla="val 16667" name="adj"/>
            </a:avLst>
          </a:prstGeom>
          <a:solidFill>
            <a:srgbClr val="FFFFFF"/>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0F0F0"/>
              </a:solidFill>
              <a:latin typeface="Arial"/>
              <a:ea typeface="Arial"/>
              <a:cs typeface="Arial"/>
              <a:sym typeface="Arial"/>
            </a:endParaRPr>
          </a:p>
        </p:txBody>
      </p:sp>
      <p:sp>
        <p:nvSpPr>
          <p:cNvPr id="1508" name="Google Shape;1508;p90"/>
          <p:cNvSpPr txBox="1"/>
          <p:nvPr/>
        </p:nvSpPr>
        <p:spPr>
          <a:xfrm>
            <a:off x="4797755" y="2227591"/>
            <a:ext cx="2159400" cy="73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2B2B2B"/>
                </a:solidFill>
                <a:latin typeface="Ubuntu Medium"/>
                <a:ea typeface="Ubuntu Medium"/>
                <a:cs typeface="Ubuntu Medium"/>
                <a:sym typeface="Ubuntu Medium"/>
              </a:rPr>
              <a:t>Recurso</a:t>
            </a:r>
            <a:endParaRPr sz="2400">
              <a:solidFill>
                <a:srgbClr val="2B2B2B"/>
              </a:solidFill>
              <a:latin typeface="Ubuntu Medium"/>
              <a:ea typeface="Ubuntu Medium"/>
              <a:cs typeface="Ubuntu Medium"/>
              <a:sym typeface="Ubuntu Medium"/>
            </a:endParaRPr>
          </a:p>
        </p:txBody>
      </p:sp>
      <p:pic>
        <p:nvPicPr>
          <p:cNvPr id="1509" name="Google Shape;1509;p90"/>
          <p:cNvPicPr preferRelativeResize="0"/>
          <p:nvPr/>
        </p:nvPicPr>
        <p:blipFill rotWithShape="1">
          <a:blip r:embed="rId3">
            <a:alphaModFix/>
          </a:blip>
          <a:srcRect b="835" l="0" r="0" t="826"/>
          <a:stretch/>
        </p:blipFill>
        <p:spPr>
          <a:xfrm>
            <a:off x="2114863" y="1214250"/>
            <a:ext cx="2679300" cy="2634900"/>
          </a:xfrm>
          <a:prstGeom prst="ellipse">
            <a:avLst/>
          </a:prstGeom>
          <a:noFill/>
          <a:ln>
            <a:noFill/>
          </a:ln>
          <a:effectLst>
            <a:outerShdw blurRad="177800" rotWithShape="0" algn="ctr" dir="5400000" dist="50800">
              <a:srgbClr val="000000">
                <a:alpha val="14000"/>
              </a:srgbClr>
            </a:outerShdw>
          </a:effectLst>
        </p:spPr>
      </p:pic>
      <p:pic>
        <p:nvPicPr>
          <p:cNvPr id="1510" name="Google Shape;1510;p90"/>
          <p:cNvPicPr preferRelativeResize="0"/>
          <p:nvPr/>
        </p:nvPicPr>
        <p:blipFill rotWithShape="1">
          <a:blip r:embed="rId3">
            <a:alphaModFix/>
          </a:blip>
          <a:srcRect b="835" l="0" r="0" t="826"/>
          <a:stretch/>
        </p:blipFill>
        <p:spPr>
          <a:xfrm>
            <a:off x="2114863" y="1214250"/>
            <a:ext cx="2679300" cy="2634900"/>
          </a:xfrm>
          <a:prstGeom prst="ellipse">
            <a:avLst/>
          </a:prstGeom>
          <a:noFill/>
          <a:ln>
            <a:noFill/>
          </a:ln>
          <a:effectLst>
            <a:outerShdw blurRad="177800" rotWithShape="0" algn="ctr" dir="5400000" dist="50800">
              <a:srgbClr val="000000">
                <a:alpha val="14000"/>
              </a:srgbClr>
            </a:outerShdw>
          </a:effectLst>
        </p:spPr>
      </p:pic>
    </p:spTree>
  </p:cSld>
  <p:clrMapOvr>
    <a:masterClrMapping/>
  </p:clrMapOvr>
  <p:transition spd="med">
    <p:fade thruBlk="1"/>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14" name="Shape 1514"/>
        <p:cNvGrpSpPr/>
        <p:nvPr/>
      </p:nvGrpSpPr>
      <p:grpSpPr>
        <a:xfrm>
          <a:off x="0" y="0"/>
          <a:ext cx="0" cy="0"/>
          <a:chOff x="0" y="0"/>
          <a:chExt cx="0" cy="0"/>
        </a:xfrm>
      </p:grpSpPr>
      <p:pic>
        <p:nvPicPr>
          <p:cNvPr id="1515" name="Google Shape;1515;p91"/>
          <p:cNvPicPr preferRelativeResize="0"/>
          <p:nvPr/>
        </p:nvPicPr>
        <p:blipFill rotWithShape="1">
          <a:blip r:embed="rId3">
            <a:alphaModFix/>
          </a:blip>
          <a:srcRect b="0" l="0" r="0" t="0"/>
          <a:stretch/>
        </p:blipFill>
        <p:spPr>
          <a:xfrm>
            <a:off x="152400" y="703081"/>
            <a:ext cx="9144003" cy="4424694"/>
          </a:xfrm>
          <a:prstGeom prst="rect">
            <a:avLst/>
          </a:prstGeom>
          <a:noFill/>
          <a:ln>
            <a:noFill/>
          </a:ln>
        </p:spPr>
      </p:pic>
      <p:sp>
        <p:nvSpPr>
          <p:cNvPr id="1516" name="Google Shape;1516;p91"/>
          <p:cNvSpPr txBox="1"/>
          <p:nvPr/>
        </p:nvSpPr>
        <p:spPr>
          <a:xfrm>
            <a:off x="3268700" y="367150"/>
            <a:ext cx="57381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El Proceso de Resolución de Problema </a:t>
            </a:r>
            <a:endParaRPr b="1" sz="2100">
              <a:solidFill>
                <a:schemeClr val="accent1"/>
              </a:solidFill>
              <a:latin typeface="Ubuntu"/>
              <a:ea typeface="Ubuntu"/>
              <a:cs typeface="Ubuntu"/>
              <a:sym typeface="Ubuntu"/>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20" name="Shape 1520"/>
        <p:cNvGrpSpPr/>
        <p:nvPr/>
      </p:nvGrpSpPr>
      <p:grpSpPr>
        <a:xfrm>
          <a:off x="0" y="0"/>
          <a:ext cx="0" cy="0"/>
          <a:chOff x="0" y="0"/>
          <a:chExt cx="0" cy="0"/>
        </a:xfrm>
      </p:grpSpPr>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2"/>
          <p:cNvSpPr txBox="1"/>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2B2B2B"/>
                </a:solidFill>
                <a:latin typeface="Ubuntu Medium"/>
                <a:ea typeface="Ubuntu Medium"/>
                <a:cs typeface="Ubuntu Medium"/>
                <a:sym typeface="Ubuntu Medium"/>
              </a:rPr>
              <a:t>Módulo</a:t>
            </a:r>
            <a:r>
              <a:rPr lang="en" sz="1800">
                <a:solidFill>
                  <a:srgbClr val="2B2B2B"/>
                </a:solidFill>
                <a:latin typeface="Ubuntu Medium"/>
                <a:ea typeface="Ubuntu Medium"/>
                <a:cs typeface="Ubuntu Medium"/>
                <a:sym typeface="Ubuntu Medium"/>
              </a:rPr>
              <a:t> 1 - </a:t>
            </a:r>
            <a:r>
              <a:rPr lang="en" sz="1800">
                <a:solidFill>
                  <a:srgbClr val="2B2B2B"/>
                </a:solidFill>
                <a:latin typeface="Ubuntu Medium"/>
                <a:ea typeface="Ubuntu Medium"/>
                <a:cs typeface="Ubuntu Medium"/>
                <a:sym typeface="Ubuntu Medium"/>
              </a:rPr>
              <a:t>Día</a:t>
            </a:r>
            <a:r>
              <a:rPr lang="en" sz="1800">
                <a:solidFill>
                  <a:srgbClr val="2B2B2B"/>
                </a:solidFill>
                <a:latin typeface="Ubuntu Medium"/>
                <a:ea typeface="Ubuntu Medium"/>
                <a:cs typeface="Ubuntu Medium"/>
                <a:sym typeface="Ubuntu Medium"/>
              </a:rPr>
              <a:t> 2</a:t>
            </a:r>
            <a:endParaRPr sz="1800">
              <a:solidFill>
                <a:srgbClr val="2B2B2B"/>
              </a:solidFill>
              <a:latin typeface="Ubuntu Medium"/>
              <a:ea typeface="Ubuntu Medium"/>
              <a:cs typeface="Ubuntu Medium"/>
              <a:sym typeface="Ubuntu Medium"/>
            </a:endParaRPr>
          </a:p>
        </p:txBody>
      </p:sp>
      <p:pic>
        <p:nvPicPr>
          <p:cNvPr id="222" name="Google Shape;222;p22"/>
          <p:cNvPicPr preferRelativeResize="0"/>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223" name="Google Shape;223;p22"/>
          <p:cNvSpPr txBox="1"/>
          <p:nvPr/>
        </p:nvSpPr>
        <p:spPr>
          <a:xfrm>
            <a:off x="4293950" y="367150"/>
            <a:ext cx="4712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rgbClr val="F8A344"/>
                </a:solidFill>
                <a:latin typeface="Ubuntu"/>
                <a:ea typeface="Ubuntu"/>
                <a:cs typeface="Ubuntu"/>
                <a:sym typeface="Ubuntu"/>
              </a:rPr>
              <a:t>Resolución </a:t>
            </a:r>
            <a:endParaRPr b="1" sz="2100">
              <a:solidFill>
                <a:srgbClr val="F8A344"/>
              </a:solidFill>
              <a:latin typeface="Ubuntu"/>
              <a:ea typeface="Ubuntu"/>
              <a:cs typeface="Ubuntu"/>
              <a:sym typeface="Ubuntu"/>
            </a:endParaRPr>
          </a:p>
          <a:p>
            <a:pPr indent="0" lvl="0" marL="0" rtl="0" algn="r">
              <a:spcBef>
                <a:spcPts val="0"/>
              </a:spcBef>
              <a:spcAft>
                <a:spcPts val="0"/>
              </a:spcAft>
              <a:buNone/>
            </a:pPr>
            <a:r>
              <a:rPr b="1" lang="en" sz="2100">
                <a:solidFill>
                  <a:srgbClr val="F8A344"/>
                </a:solidFill>
                <a:latin typeface="Ubuntu"/>
                <a:ea typeface="Ubuntu"/>
                <a:cs typeface="Ubuntu"/>
                <a:sym typeface="Ubuntu"/>
              </a:rPr>
              <a:t>de problemas</a:t>
            </a:r>
            <a:endParaRPr b="1" sz="2100">
              <a:solidFill>
                <a:srgbClr val="F8A344"/>
              </a:solidFill>
              <a:latin typeface="Ubuntu"/>
              <a:ea typeface="Ubuntu"/>
              <a:cs typeface="Ubuntu"/>
              <a:sym typeface="Ubuntu"/>
            </a:endParaRPr>
          </a:p>
        </p:txBody>
      </p:sp>
      <p:sp>
        <p:nvSpPr>
          <p:cNvPr id="224" name="Google Shape;224;p22"/>
          <p:cNvSpPr/>
          <p:nvPr/>
        </p:nvSpPr>
        <p:spPr>
          <a:xfrm>
            <a:off x="453250" y="1254525"/>
            <a:ext cx="8307000" cy="3716700"/>
          </a:xfrm>
          <a:prstGeom prst="roundRect">
            <a:avLst>
              <a:gd fmla="val 16667" name="adj"/>
            </a:avLst>
          </a:prstGeom>
          <a:solidFill>
            <a:srgbClr val="FFFFFE"/>
          </a:solidFill>
          <a:ln cap="flat" cmpd="sng" w="38100">
            <a:solidFill>
              <a:srgbClr val="F8A344"/>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8A344"/>
                </a:solidFill>
                <a:latin typeface="Ubuntu"/>
                <a:ea typeface="Ubuntu"/>
                <a:cs typeface="Ubuntu"/>
                <a:sym typeface="Ubuntu"/>
              </a:rPr>
              <a:t>Problema del día</a:t>
            </a:r>
            <a:endParaRPr b="1">
              <a:solidFill>
                <a:srgbClr val="F8A34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rgbClr val="2B2B2B"/>
                </a:solidFill>
                <a:latin typeface="Ubuntu Medium"/>
                <a:ea typeface="Ubuntu Medium"/>
                <a:cs typeface="Ubuntu Medium"/>
                <a:sym typeface="Ubuntu Medium"/>
              </a:rPr>
              <a:t>Describa la clase matemáticamente.</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p:txBody>
      </p:sp>
      <p:pic>
        <p:nvPicPr>
          <p:cNvPr id="225" name="Google Shape;225;p22"/>
          <p:cNvPicPr preferRelativeResize="0"/>
          <p:nvPr/>
        </p:nvPicPr>
        <p:blipFill>
          <a:blip r:embed="rId4">
            <a:alphaModFix/>
          </a:blip>
          <a:stretch>
            <a:fillRect/>
          </a:stretch>
        </p:blipFill>
        <p:spPr>
          <a:xfrm>
            <a:off x="5314925" y="492550"/>
            <a:ext cx="1249625" cy="1221275"/>
          </a:xfrm>
          <a:prstGeom prst="rect">
            <a:avLst/>
          </a:prstGeom>
          <a:noFill/>
          <a:ln>
            <a:noFill/>
          </a:ln>
        </p:spPr>
      </p:pic>
      <p:pic>
        <p:nvPicPr>
          <p:cNvPr id="226" name="Google Shape;226;p22"/>
          <p:cNvPicPr preferRelativeResize="0"/>
          <p:nvPr/>
        </p:nvPicPr>
        <p:blipFill>
          <a:blip r:embed="rId5">
            <a:alphaModFix/>
          </a:blip>
          <a:stretch>
            <a:fillRect/>
          </a:stretch>
        </p:blipFill>
        <p:spPr>
          <a:xfrm rot="-4958466">
            <a:off x="5091850" y="1237045"/>
            <a:ext cx="176914" cy="409624"/>
          </a:xfrm>
          <a:prstGeom prst="rect">
            <a:avLst/>
          </a:prstGeom>
          <a:noFill/>
          <a:ln>
            <a:noFill/>
          </a:ln>
        </p:spPr>
      </p:pic>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Módulo</a:t>
            </a:r>
            <a:r>
              <a:rPr lang="en" sz="1800">
                <a:solidFill>
                  <a:schemeClr val="dk1"/>
                </a:solidFill>
                <a:latin typeface="Ubuntu Medium"/>
                <a:ea typeface="Ubuntu Medium"/>
                <a:cs typeface="Ubuntu Medium"/>
                <a:sym typeface="Ubuntu Medium"/>
              </a:rPr>
              <a:t> 1 - </a:t>
            </a:r>
            <a:r>
              <a:rPr lang="en" sz="1800">
                <a:solidFill>
                  <a:schemeClr val="dk1"/>
                </a:solidFill>
                <a:latin typeface="Ubuntu Medium"/>
                <a:ea typeface="Ubuntu Medium"/>
                <a:cs typeface="Ubuntu Medium"/>
                <a:sym typeface="Ubuntu Medium"/>
              </a:rPr>
              <a:t>Día</a:t>
            </a:r>
            <a:r>
              <a:rPr lang="en" sz="1800">
                <a:solidFill>
                  <a:schemeClr val="dk1"/>
                </a:solidFill>
                <a:latin typeface="Ubuntu Medium"/>
                <a:ea typeface="Ubuntu Medium"/>
                <a:cs typeface="Ubuntu Medium"/>
                <a:sym typeface="Ubuntu Medium"/>
              </a:rPr>
              <a:t> 3</a:t>
            </a:r>
            <a:endParaRPr sz="1800">
              <a:solidFill>
                <a:schemeClr val="dk1"/>
              </a:solidFill>
              <a:latin typeface="Ubuntu Medium"/>
              <a:ea typeface="Ubuntu Medium"/>
              <a:cs typeface="Ubuntu Medium"/>
              <a:sym typeface="Ubuntu Medium"/>
            </a:endParaRPr>
          </a:p>
        </p:txBody>
      </p:sp>
      <p:pic>
        <p:nvPicPr>
          <p:cNvPr id="232" name="Google Shape;232;p23"/>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233" name="Google Shape;233;p2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Mi camino de razonamiento</a:t>
            </a:r>
            <a:endParaRPr b="1" sz="2100">
              <a:solidFill>
                <a:schemeClr val="accent2"/>
              </a:solidFill>
              <a:latin typeface="Ubuntu"/>
              <a:ea typeface="Ubuntu"/>
              <a:cs typeface="Ubuntu"/>
              <a:sym typeface="Ubuntu"/>
            </a:endParaRPr>
          </a:p>
        </p:txBody>
      </p:sp>
      <p:sp>
        <p:nvSpPr>
          <p:cNvPr id="234" name="Google Shape;234;p23"/>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fracciones es…</a:t>
            </a:r>
            <a:endParaRPr b="1" sz="2000">
              <a:solidFill>
                <a:srgbClr val="FFFFFF"/>
              </a:solidFill>
              <a:latin typeface="Open Sans"/>
              <a:ea typeface="Open Sans"/>
              <a:cs typeface="Open Sans"/>
              <a:sym typeface="Open Sans"/>
            </a:endParaRPr>
          </a:p>
        </p:txBody>
      </p:sp>
      <p:sp>
        <p:nvSpPr>
          <p:cNvPr id="235" name="Google Shape;235;p23"/>
          <p:cNvSpPr/>
          <p:nvPr/>
        </p:nvSpPr>
        <p:spPr>
          <a:xfrm>
            <a:off x="1896525" y="2688750"/>
            <a:ext cx="6533400" cy="567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Lo que sé sobre sumar y restar fracciones es…</a:t>
            </a:r>
            <a:endParaRPr b="1" sz="2000">
              <a:solidFill>
                <a:srgbClr val="FFFFFF"/>
              </a:solidFill>
              <a:latin typeface="Open Sans"/>
              <a:ea typeface="Open Sans"/>
              <a:cs typeface="Open Sans"/>
              <a:sym typeface="Open Sans"/>
            </a:endParaRPr>
          </a:p>
        </p:txBody>
      </p:sp>
      <p:sp>
        <p:nvSpPr>
          <p:cNvPr id="236" name="Google Shape;236;p23"/>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cosa que aprendí es</a:t>
            </a:r>
            <a:r>
              <a:rPr b="1" lang="en" sz="1800">
                <a:solidFill>
                  <a:srgbClr val="FFFFFF"/>
                </a:solidFill>
                <a:latin typeface="Open Sans"/>
                <a:ea typeface="Open Sans"/>
                <a:cs typeface="Open Sans"/>
                <a:sym typeface="Open Sans"/>
              </a:rPr>
              <a:t> . . .</a:t>
            </a:r>
            <a:endParaRPr b="1" sz="1800">
              <a:solidFill>
                <a:srgbClr val="FFFFFF"/>
              </a:solidFill>
              <a:latin typeface="Open Sans"/>
              <a:ea typeface="Open Sans"/>
              <a:cs typeface="Open Sans"/>
              <a:sym typeface="Open Sans"/>
            </a:endParaRPr>
          </a:p>
        </p:txBody>
      </p:sp>
      <p:pic>
        <p:nvPicPr>
          <p:cNvPr id="237" name="Google Shape;237;p23"/>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238" name="Google Shape;238;p23"/>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es como...</a:t>
            </a:r>
            <a:endParaRPr sz="1200"/>
          </a:p>
        </p:txBody>
      </p:sp>
      <p:sp>
        <p:nvSpPr>
          <p:cNvPr id="239" name="Google Shape;239;p23"/>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Esto no es como..</a:t>
            </a:r>
            <a:r>
              <a:rPr b="1" lang="en" sz="1800">
                <a:solidFill>
                  <a:srgbClr val="FFFFFF"/>
                </a:solidFill>
                <a:latin typeface="Open Sans"/>
                <a:ea typeface="Open Sans"/>
                <a:cs typeface="Open Sans"/>
                <a:sym typeface="Open Sans"/>
              </a:rPr>
              <a:t>.</a:t>
            </a:r>
            <a:endParaRPr b="1" sz="1800">
              <a:solidFill>
                <a:srgbClr val="FFFFFF"/>
              </a:solidFill>
              <a:latin typeface="Open Sans"/>
              <a:ea typeface="Open Sans"/>
              <a:cs typeface="Open Sans"/>
              <a:sym typeface="Open Sans"/>
            </a:endParaRPr>
          </a:p>
        </p:txBody>
      </p:sp>
      <p:sp>
        <p:nvSpPr>
          <p:cNvPr id="240" name="Google Shape;240;p23"/>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Me pregunto...</a:t>
            </a:r>
            <a:endParaRPr b="1" sz="1800">
              <a:solidFill>
                <a:srgbClr val="FFFFFF"/>
              </a:solidFill>
              <a:latin typeface="Open Sans"/>
              <a:ea typeface="Open Sans"/>
              <a:cs typeface="Open Sans"/>
              <a:sym typeface="Open Sans"/>
            </a:endParaRPr>
          </a:p>
        </p:txBody>
      </p:sp>
      <p:sp>
        <p:nvSpPr>
          <p:cNvPr id="241" name="Google Shape;241;p23"/>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Una pregunta que tengo es</a:t>
            </a:r>
            <a:r>
              <a:rPr b="1" lang="en" sz="1800">
                <a:solidFill>
                  <a:srgbClr val="FFFFFF"/>
                </a:solidFill>
                <a:latin typeface="Open Sans"/>
                <a:ea typeface="Open Sans"/>
                <a:cs typeface="Open Sans"/>
                <a:sym typeface="Open Sans"/>
              </a:rPr>
              <a:t> . . .</a:t>
            </a:r>
            <a:endParaRPr b="1" sz="1800">
              <a:solidFill>
                <a:srgbClr val="FFFFFF"/>
              </a:solidFill>
              <a:latin typeface="Open Sans"/>
              <a:ea typeface="Open Sans"/>
              <a:cs typeface="Open Sans"/>
              <a:sym typeface="Open Sans"/>
            </a:endParaRPr>
          </a:p>
        </p:txBody>
      </p:sp>
      <p:sp>
        <p:nvSpPr>
          <p:cNvPr id="242" name="Google Shape;242;p23"/>
          <p:cNvSpPr/>
          <p:nvPr/>
        </p:nvSpPr>
        <p:spPr>
          <a:xfrm>
            <a:off x="1176750" y="16978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243" name="Google Shape;243;p23"/>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244" name="Google Shape;244;p23"/>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245" name="Google Shape;245;p23"/>
          <p:cNvSpPr/>
          <p:nvPr/>
        </p:nvSpPr>
        <p:spPr>
          <a:xfrm>
            <a:off x="1945750" y="977775"/>
            <a:ext cx="3995700" cy="1041900"/>
          </a:xfrm>
          <a:prstGeom prst="roundRect">
            <a:avLst>
              <a:gd fmla="val 16667" name="adj"/>
            </a:avLst>
          </a:pr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rgbClr val="FFFFFF"/>
                </a:solidFill>
                <a:latin typeface="Open Sans"/>
                <a:ea typeface="Open Sans"/>
                <a:cs typeface="Open Sans"/>
                <a:sym typeface="Open Sans"/>
              </a:rPr>
              <a:t>Tema: Comparación de fracciones y decimales en una recta numérica</a:t>
            </a:r>
            <a:endParaRPr sz="1300"/>
          </a:p>
        </p:txBody>
      </p:sp>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 Math">
  <a:themeElements>
    <a:clrScheme name="Custom 1">
      <a:dk1>
        <a:srgbClr val="2B2B2B"/>
      </a:dk1>
      <a:lt1>
        <a:srgbClr val="F0F0F0"/>
      </a:lt1>
      <a:dk2>
        <a:srgbClr val="4E5053"/>
      </a:dk2>
      <a:lt2>
        <a:srgbClr val="FFFFFF"/>
      </a:lt2>
      <a:accent1>
        <a:srgbClr val="1D9FE6"/>
      </a:accent1>
      <a:accent2>
        <a:srgbClr val="F8A344"/>
      </a:accent2>
      <a:accent3>
        <a:srgbClr val="7DC960"/>
      </a:accent3>
      <a:accent4>
        <a:srgbClr val="7669AF"/>
      </a:accent4>
      <a:accent5>
        <a:srgbClr val="00638F"/>
      </a:accent5>
      <a:accent6>
        <a:srgbClr val="6BB9AC"/>
      </a:accent6>
      <a:hlink>
        <a:srgbClr val="1D9FE6"/>
      </a:hlink>
      <a:folHlink>
        <a:srgbClr val="1D9F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