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5143500" cx="9144000"/>
  <p:notesSz cx="6858000" cy="9144000"/>
  <p:embeddedFontLst>
    <p:embeddedFont>
      <p:font typeface="Ubuntu"/>
      <p:regular r:id="rId79"/>
      <p:bold r:id="rId80"/>
      <p:italic r:id="rId81"/>
      <p:boldItalic r:id="rId82"/>
    </p:embeddedFont>
    <p:embeddedFont>
      <p:font typeface="Architects Daughter"/>
      <p:regular r:id="rId83"/>
    </p:embeddedFont>
    <p:embeddedFont>
      <p:font typeface="Ubuntu Medium"/>
      <p:regular r:id="rId84"/>
      <p:bold r:id="rId85"/>
      <p:italic r:id="rId86"/>
      <p:boldItalic r:id="rId87"/>
    </p:embeddedFont>
    <p:embeddedFont>
      <p:font typeface="Open Sans SemiBold"/>
      <p:regular r:id="rId88"/>
      <p:bold r:id="rId89"/>
      <p:italic r:id="rId90"/>
      <p:boldItalic r:id="rId91"/>
    </p:embeddedFont>
    <p:embeddedFont>
      <p:font typeface="Open Sans ExtraBold"/>
      <p:bold r:id="rId92"/>
      <p:boldItalic r:id="rId93"/>
    </p:embeddedFont>
    <p:embeddedFont>
      <p:font typeface="Open Sans"/>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OpenSans-bold.fntdata"/><Relationship Id="rId94" Type="http://schemas.openxmlformats.org/officeDocument/2006/relationships/font" Target="fonts/OpenSans-regular.fntdata"/><Relationship Id="rId97" Type="http://schemas.openxmlformats.org/officeDocument/2006/relationships/font" Target="fonts/OpenSans-boldItalic.fntdata"/><Relationship Id="rId96"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OpenSansSemiBold-boldItalic.fntdata"/><Relationship Id="rId90" Type="http://schemas.openxmlformats.org/officeDocument/2006/relationships/font" Target="fonts/OpenSansSemiBold-italic.fntdata"/><Relationship Id="rId93" Type="http://schemas.openxmlformats.org/officeDocument/2006/relationships/font" Target="fonts/OpenSansExtraBold-boldItalic.fntdata"/><Relationship Id="rId92" Type="http://schemas.openxmlformats.org/officeDocument/2006/relationships/font" Target="fonts/OpenSansExtraBo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UbuntuMedium-regular.fntdata"/><Relationship Id="rId83" Type="http://schemas.openxmlformats.org/officeDocument/2006/relationships/font" Target="fonts/ArchitectsDaughter-regular.fntdata"/><Relationship Id="rId86" Type="http://schemas.openxmlformats.org/officeDocument/2006/relationships/font" Target="fonts/UbuntuMedium-italic.fntdata"/><Relationship Id="rId85" Type="http://schemas.openxmlformats.org/officeDocument/2006/relationships/font" Target="fonts/UbuntuMedium-bold.fntdata"/><Relationship Id="rId88" Type="http://schemas.openxmlformats.org/officeDocument/2006/relationships/font" Target="fonts/OpenSansSemiBold-regular.fntdata"/><Relationship Id="rId87" Type="http://schemas.openxmlformats.org/officeDocument/2006/relationships/font" Target="fonts/UbuntuMedium-boldItalic.fntdata"/><Relationship Id="rId89" Type="http://schemas.openxmlformats.org/officeDocument/2006/relationships/font" Target="fonts/OpenSansSemiBold-bold.fntdata"/><Relationship Id="rId80" Type="http://schemas.openxmlformats.org/officeDocument/2006/relationships/font" Target="fonts/Ubuntu-bold.fntdata"/><Relationship Id="rId82" Type="http://schemas.openxmlformats.org/officeDocument/2006/relationships/font" Target="fonts/Ubuntu-boldItalic.fntdata"/><Relationship Id="rId81"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font" Target="fonts/Ubuntu-regular.fntdata"/><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sites/jiji_to_the_top/index.html#book5/cover" TargetMode="External"/><Relationship Id="rId3" Type="http://schemas.openxmlformats.org/officeDocument/2006/relationships/hyperlink" Target="https://play.stmath.com/raft/resources/sites/jiji_to_the_top_sp_new/jiji_to_the_top_new_sp/index.html#book5/cover" TargetMode="External"/><Relationship Id="rId4" Type="http://schemas.openxmlformats.org/officeDocument/2006/relationships/hyperlink" Target="https://play.stmath.com/demo.html#/play/Slinky/k_slinky_stand_alone_macht_cha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curriculum/immersion/pdfs/oral_defense_bookmark.pdf" TargetMode="External"/><Relationship Id="rId3" Type="http://schemas.openxmlformats.org/officeDocument/2006/relationships/hyperlink" Target="https://play.stmath.com/raft/resources/curriculum/immersion/pdfs/oral_defense_bookmark.pdf" TargetMode="Externa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e1ddc67a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e1ddc67a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 2024 MIND Education.Todos los derechos reservados. v2.0</a:t>
            </a:r>
            <a:endParaRPr sz="1000">
              <a:solidFill>
                <a:schemeClr val="dk1"/>
              </a:solidFill>
              <a:latin typeface="Open Sans"/>
              <a:ea typeface="Open Sans"/>
              <a:cs typeface="Open Sans"/>
              <a:sym typeface="Open Sans"/>
            </a:endParaRPr>
          </a:p>
          <a:p>
            <a:pPr indent="0" lvl="0" marL="0" rtl="0" algn="l">
              <a:lnSpc>
                <a:spcPct val="115000"/>
              </a:lnSpc>
              <a:spcBef>
                <a:spcPts val="8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90edf6d002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and why. Do they agree/disagree with each other?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Try one of the students’ ideas and discuss the feedback. (As you try students’ strategies, be sure to try those that work and those that don’t.)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how what they saw happen compares to their prediction, such as “How did you know where to place the basket?”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2. Repeat the Problem Solving Process, guiding students to share strategies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identify the numerator and denominator of the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students determine how many unit fractions to select.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asking how it is different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the numerator and denominator of the fraction on the number line, and the mixed number and a/b (b&gt;0) fraction name for the puzzles greater than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4. Discuss how this puzzle compares to the other levels, unit fractions and the numerator and denominator of the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with puzzles from levels 3 and 4.</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mixed numbers vs. a/b (a&gt;b, b&gt;0), how many unit fractions are needed to make 1.</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How does the student </a:t>
            </a:r>
            <a:endParaRPr b="1">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explain how they determined the size of the fraction piece? (It would take 4 pieces this size to make a whole circle.)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count the fraction pieces? Count the fractions greater than 1? (5 one-thirds = 5/3)</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determine the label for the whole numbers? (3/3 is equivalent to 1)</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241" name="Google Shape;241;g190edf6d002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9407d2f77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Compare these fractions and explain how to locate them on a number line. 5/8, 6/8, 2/8, 9/8, 3/8</a:t>
            </a:r>
            <a:endParaRPr>
              <a:solidFill>
                <a:schemeClr val="dk1"/>
              </a:solidFill>
              <a:latin typeface="Ubuntu"/>
              <a:ea typeface="Ubuntu"/>
              <a:cs typeface="Ubuntu"/>
              <a:sym typeface="Ubuntu"/>
            </a:endParaRPr>
          </a:p>
        </p:txBody>
      </p:sp>
      <p:sp>
        <p:nvSpPr>
          <p:cNvPr id="280" name="Google Shape;280;g19407d2f77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90edf6d00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and counting by unit fractions.</a:t>
            </a:r>
            <a:endParaRPr>
              <a:solidFill>
                <a:schemeClr val="dk1"/>
              </a:solidFill>
              <a:latin typeface="Ubuntu"/>
              <a:ea typeface="Ubuntu"/>
              <a:cs typeface="Ubuntu"/>
              <a:sym typeface="Ubuntu"/>
            </a:endParaRPr>
          </a:p>
        </p:txBody>
      </p:sp>
      <p:sp>
        <p:nvSpPr>
          <p:cNvPr id="290" name="Google Shape;290;g190edf6d00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90edf6d002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predictions, what they think will happen, and why. Do they agree or disagree with each other?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Analyze and discuss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2. Discuss how this level compares to the puzzles from yesterday's game.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 about and then discuss with a partner how they might solve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(1/b, b&gt;0) and the numerator and denominator of the fraction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with puzzles in Levels 2, 3, and 4. Compare and contrast puzzles from the different levels and how to use what they've learned in previous levels to solve other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puzzles can be represented with an expression (no equals sign) or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mixed numbers (a&gt;b, b&gt;0), and how many unit fractions are needed to make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show equivalence of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of the fractions (denominator) and the number of unit fractions (numerator) of that size to compare equivalent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a number line to place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 fractions to a number line?</a:t>
            </a:r>
            <a:endParaRPr>
              <a:solidFill>
                <a:schemeClr val="dk1"/>
              </a:solidFill>
              <a:latin typeface="Ubuntu"/>
              <a:ea typeface="Ubuntu"/>
              <a:cs typeface="Ubuntu"/>
              <a:sym typeface="Ubuntu"/>
            </a:endParaRPr>
          </a:p>
        </p:txBody>
      </p:sp>
      <p:sp>
        <p:nvSpPr>
          <p:cNvPr id="308" name="Google Shape;308;g190edf6d002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8fec6f798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Nancy, Bob, and Devin played a game to see who could get farthest on a number line. They each rolled a fraction cube.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Nancy rolled 1/4 and 1.</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Bob rolled 3/4 and 3/4.</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Devin rolled 3/4 and 1/2.</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Where did each player land on the number line? Who won?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347" name="Google Shape;347;g18fec6f798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9407d2f77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19407d2f77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90edf6d002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about the</a:t>
            </a:r>
            <a:r>
              <a:rPr lang="en">
                <a:solidFill>
                  <a:schemeClr val="dk1"/>
                </a:solidFill>
                <a:latin typeface="Ubuntu"/>
                <a:ea typeface="Ubuntu"/>
                <a:cs typeface="Ubuntu"/>
                <a:sym typeface="Ubuntu"/>
              </a:rPr>
              <a:t> My Thinking Path page in their journal. Have them write in the topic, “Solving problems involving partitioning a whole into equal sections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Begin each of Day 1-4 with time for students to reflect on their learning and prepare for the 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365" name="Google Shape;365;g190edf6d002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90edf6d002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a:solidFill>
                  <a:schemeClr val="dk1"/>
                </a:solidFill>
                <a:latin typeface="Ubuntu"/>
                <a:ea typeface="Ubuntu"/>
                <a:cs typeface="Ubuntu"/>
                <a:sym typeface="Ubuntu"/>
              </a:rPr>
              <a:t>Resolución   de problemas</a:t>
            </a:r>
            <a:r>
              <a:rPr lang="en">
                <a:solidFill>
                  <a:schemeClr val="dk1"/>
                </a:solidFill>
                <a:latin typeface="Ubuntu"/>
                <a:ea typeface="Ubuntu"/>
                <a:cs typeface="Ubuntu"/>
                <a:sym typeface="Ubuntu"/>
              </a:rPr>
              <a:t>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their strategy with a partner, explaining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for correct and incorrect tries and discuss what you saw.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Have students prepare to show how they would solve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several examples. Look for students who also wrote the number OR ask students to write the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Look for mixed numbers and a/b (b&gt;0) fractions. Discuss counting fractions compared to counting whole numbers, and equivalence: “How do you know this fraction is equivalent to this mixed number? (e.g., Why is 2 the same as 4/2?)”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Open up some puzzles from level 2 (make sure you include puzzles with thirds and fourths) and have students do a Think-Pair-Share with a partner about what they notice. How is it different from </a:t>
            </a:r>
            <a:r>
              <a:rPr lang="en">
                <a:solidFill>
                  <a:schemeClr val="dk1"/>
                </a:solidFill>
                <a:latin typeface="Ubuntu"/>
                <a:ea typeface="Ubuntu"/>
                <a:cs typeface="Ubuntu"/>
                <a:sym typeface="Ubuntu"/>
              </a:rPr>
              <a:t>level</a:t>
            </a:r>
            <a:r>
              <a:rPr lang="en">
                <a:solidFill>
                  <a:schemeClr val="dk1"/>
                </a:solidFill>
                <a:latin typeface="Ubuntu"/>
                <a:ea typeface="Ubuntu"/>
                <a:cs typeface="Ubuntu"/>
                <a:sym typeface="Ubuntu"/>
              </a:rPr>
              <a:t>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show a few other puzzles in level 2 (especially partitioned into halves).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ideas on how they would solve the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out several examples. Look for students who also wrote the number OR Ask students to write the number.</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Look for mixed numbers and a/b fractions. Discuss counting fractions compared to whole numbers.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the same as above but with puzzles in level 3 (showing puzzles with thirds and fourths). Questions to ask: “How many thirds/halves/fourths did you need for each whole pie? How many thirds/halves/fourths are there altogether?“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How does the student </a:t>
            </a:r>
            <a:endParaRPr b="1">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figure out how many unit fractions are needed for one whole?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count unit fractions to find the total?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understand that the a/b (b&gt;0) fraction is equivalent to the mixed number?</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390" name="Google Shape;390;g190edf6d002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9407d2f77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rPr i="1" lang="en">
                <a:solidFill>
                  <a:srgbClr val="211D1E"/>
                </a:solidFill>
                <a:latin typeface="Ubuntu"/>
                <a:ea typeface="Ubuntu"/>
                <a:cs typeface="Ubuntu"/>
                <a:sym typeface="Ubuntu"/>
              </a:rPr>
              <a:t>Engage students in problem solving discussions. Read and discuss the problem, share student work, compare strategies and make connections. </a:t>
            </a:r>
            <a:endParaRPr i="1">
              <a:solidFill>
                <a:srgbClr val="211D1E"/>
              </a:solidFill>
              <a:latin typeface="Ubuntu"/>
              <a:ea typeface="Ubuntu"/>
              <a:cs typeface="Ubuntu"/>
              <a:sym typeface="Ubuntu"/>
            </a:endParaRPr>
          </a:p>
          <a:p>
            <a:pPr indent="0" lvl="0" marL="0" rtl="0" algn="l">
              <a:lnSpc>
                <a:spcPct val="115000"/>
              </a:lnSpc>
              <a:spcBef>
                <a:spcPts val="10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100"/>
              </a:spcBef>
              <a:spcAft>
                <a:spcPts val="0"/>
              </a:spcAft>
              <a:buNone/>
            </a:pPr>
            <a:r>
              <a:rPr lang="en">
                <a:solidFill>
                  <a:srgbClr val="211D1E"/>
                </a:solidFill>
                <a:latin typeface="Ubuntu"/>
                <a:ea typeface="Ubuntu"/>
                <a:cs typeface="Ubuntu"/>
                <a:sym typeface="Ubuntu"/>
              </a:rPr>
              <a:t>Joe the baker baked 2 apple pies for the Hughes family. There are 8 people in the Hughes family. The family shared the pies equally. How much pie did each family member get?</a:t>
            </a:r>
            <a:endParaRPr>
              <a:solidFill>
                <a:srgbClr val="211D1E"/>
              </a:solidFill>
              <a:latin typeface="Ubuntu"/>
              <a:ea typeface="Ubuntu"/>
              <a:cs typeface="Ubuntu"/>
              <a:sym typeface="Ubuntu"/>
            </a:endParaRPr>
          </a:p>
          <a:p>
            <a:pPr indent="0" lvl="0" marL="0" rtl="0" algn="l">
              <a:spcBef>
                <a:spcPts val="100"/>
              </a:spcBef>
              <a:spcAft>
                <a:spcPts val="0"/>
              </a:spcAft>
              <a:buNone/>
            </a:pPr>
            <a:r>
              <a:t/>
            </a:r>
            <a:endParaRPr b="1">
              <a:solidFill>
                <a:schemeClr val="dk1"/>
              </a:solidFill>
              <a:latin typeface="Ubuntu"/>
              <a:ea typeface="Ubuntu"/>
              <a:cs typeface="Ubuntu"/>
              <a:sym typeface="Ubuntu"/>
            </a:endParaRPr>
          </a:p>
        </p:txBody>
      </p:sp>
      <p:sp>
        <p:nvSpPr>
          <p:cNvPr id="429" name="Google Shape;429;g19407d2f77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90edf6d002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88900" lvl="0" marL="17780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 Have students reflect on what they have learned about solving problems involving partitioning a whole into equal sections (fractions).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439" name="Google Shape;439;g190edf6d002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90edf6d002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Ask “What do you notice that is similar/different from the puzzle we did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 Have students share out their predictions.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student’s solution to try and watch the feedback. Ask students, “What happened when we tried that prediction? What did you see?"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Was our answer correct? What did they learn from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and have students discuss with a partner what they think they need to do to solve the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Discuss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try level 3 puzzles and launch into a discussion with students around mixed numbers, unit fractions, and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check to make sure both monsters get enough pie?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thirds/halves/fourths are there altogether?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write the fraction and the mixed number for monster 1 and monster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you know this fraction is equivalent to this mixed number? (e.g., Why is 2 the same as 4/2?)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some puzzles for students to write equations for on paper or 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a challenge question: “What if Pie Monster got ___ more pies? How many pieces of pie would Pie Monster have 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solve the new problem and then allow a few students to share their strategies and their answers.</a:t>
            </a:r>
            <a:br>
              <a:rPr lang="en">
                <a:solidFill>
                  <a:schemeClr val="dk1"/>
                </a:solidFill>
                <a:latin typeface="Ubuntu"/>
                <a:ea typeface="Ubuntu"/>
                <a:cs typeface="Ubuntu"/>
                <a:sym typeface="Ubuntu"/>
              </a:rPr>
            </a:b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and inequalities to compare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figure out how many unit fractions are needed for the whole and for each monster.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unit fractions to find the total?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that the a/b (b&gt;0) fraction is equivalent to the mixed number?</a:t>
            </a:r>
            <a:endParaRPr>
              <a:solidFill>
                <a:schemeClr val="dk1"/>
              </a:solidFill>
              <a:latin typeface="Ubuntu"/>
              <a:ea typeface="Ubuntu"/>
              <a:cs typeface="Ubuntu"/>
              <a:sym typeface="Ubuntu"/>
            </a:endParaRPr>
          </a:p>
        </p:txBody>
      </p:sp>
      <p:sp>
        <p:nvSpPr>
          <p:cNvPr id="463" name="Google Shape;463;g190edf6d002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90edf6d002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Joe the baker baked 7 apple pies to sell in his shop. Four people came in at the same time to buy pie. Joe sold the 7 pies to the four people. Each person got an equal amount of pie. How much pie did each person buy?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02" name="Google Shape;502;g190edf6d002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90edf6d002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partitioning a whole into equal sections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12" name="Google Shape;512;g190edf6d002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90edf6d002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predict where the rocket will go and explain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You may probe students by asking: What does the numerator represent?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represent?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 to share how to move the slider, how many parts they are dividing and coloring in, and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explain what they learned from the feedback about numerators, denominators and partitions. Replay the puzzle and select the same answer. This time pause the feedback.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share what they learned from the feedback. How can they use what they learned in the next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Move the slider across the square at the bottom and ask students to watch the animation. Ask: How many pieces do you want to partition this square into so that it matches the fraction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that the denominator tells how many equal pieces the whole has been divided into: “The denominator is ___, so we need to divide the square into ___ equal parts.” Select the correct denominator. Remind students that the numerator counts how many of the equal pieces you have. The numerator in the puzzle is 1, which means that we just need 1 of the pieces. Ask students, “How could we represent just 1 of the pieces?” Move the cursor over the square again to show how to shade in the pieces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the puzzle and watch the feedback.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and number of partitions created as the cursor moves from left to right?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denominator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numerator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count by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36" name="Google Shape;536;g190edf6d002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90edf6d002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Gordon baked a pan of lasagna for his family of 4. He cut the lasagna into eight equal pieces. Explain how much lasagna each family member might eat.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75" name="Google Shape;575;g190edf6d002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90edf6d002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partitioning a whole into equal sections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85" name="Google Shape;585;g190edf6d002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90edf6d002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2. Ask students, “What do you notice that is similar/different than the puzzles we did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predict how to solve the puzzle and share their prediction with a neighbor. Ask students, “Did your predictions match?” “What strategies did you use?”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Try one of the students’ ideas.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 Discuss how the animation shows the numerator and denominator of the fraction.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 Discuss how they determine the number of partitions to select: “Where is a unit fraction? How many unit fractions is this?”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an addition equation to show that it takes a unit fraction of size 1/b to equal the a/b (b&gt;0) fraction (e.g., 1/6 + 1/6 = 2/6)</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and move the cursor along the square again. Ask students to turn to a partner and discuss, “What happens to the size of the fraction pieces as the denominator gets bigger? How many halves/thirds/fourths/fifths/sixths does it take to make 1 whole? Why”? (Show that the bigger the denominator gets, the smaller the fraction pieces become). Allow students to share their thinking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share-out and try a student solution, watching the feedback. Remind students that the numerator counts how many of the equal pieces you have (e.g., a numerator of 4, means that you have 1, 2, 3, 4 of the fraction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How many of these fraction pieces does it take to make the whole?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and number of partitions created as the cursor moves from left to right?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denominator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numerator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count by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09" name="Google Shape;609;g190edf6d002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90edf6d002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Brett and 3 classmates were given a bulletin board to present their Math Challenge. They decided to divide the bulletin board so that each of them had an equal amount of space. Show two different ways they could partition the board. Prove that one partition from your first bulletin board example is equivalent to one partition from the second example.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48" name="Google Shape;648;g190edf6d002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9407d2f77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19407d2f77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90edf6d002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Have students write in the topic, “Defining and partitioning one (whole) and combining unit fractions.” </a:t>
            </a:r>
            <a:endParaRPr>
              <a:solidFill>
                <a:srgbClr val="211D1E"/>
              </a:solidFill>
              <a:latin typeface="Ubuntu"/>
              <a:ea typeface="Ubuntu"/>
              <a:cs typeface="Ubuntu"/>
              <a:sym typeface="Ubuntu"/>
            </a:endParaRPr>
          </a:p>
          <a:p>
            <a:pPr indent="-298450" lvl="0" marL="457200" rtl="0" algn="l">
              <a:spcBef>
                <a:spcPts val="0"/>
              </a:spcBef>
              <a:spcAft>
                <a:spcPts val="0"/>
              </a:spcAft>
              <a:buClr>
                <a:srgbClr val="211D1E"/>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Discuss their ideas and allow students to add to their paper any additional thoughts they have.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Have students complete the Pre-quiz (optional).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66" name="Google Shape;666;g190edf6d002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0edf6d00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sz="850">
              <a:solidFill>
                <a:schemeClr val="dk1"/>
              </a:solidFill>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98" name="Google Shape;98;g190edf6d002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90edf6d002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 the differences between the two rectangle choices.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about which green rectangle to choose and why. They should Think-Pair-Share their prediction, strategy,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some students to share whole group and discuss: “How do you know the parts are equal?“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solution strategies. Before trying the strategy, discuss it with the other students (agree/disagree; what do they think will happen).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Talk with students about the animation.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about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and ask students which green rectangle would be correct. Discuss how each section of the rectangle would be named. Ask students, “How many parts are in this rectangle?” “Are all of the parts equal?”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With the same puzzle, tell students you want to represent the correct rectangle using a unit fraction, but need their help (A rectangle divided into 3 equal pieces is 1/3 + 1/3 + 1/3.)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If needed, explain to students that the top number of a fraction (the numerator) is the counting number. Each of these pieces is 1 piece so the numerator is 1. Explain that the bottom number (the denominator) is the cutting number. It tells how many equal pieces or parts the whole has been cut or divided into. Ask students, “How many equal parts has this rectangle been divided into?” Write the unit fraction that would represent each piece and have students write the unit fraction on their whiteboards.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Highlight the need for each section to cover the same amount of area in the shape. Do not focus on the sections being exactly alike. They do not have to be congruent.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Say to students, “These rectangles look different from the ones in the last puzzles we solved. Can you select the rectangle with equal parts in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3 and continue asking the same questions as above.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rectangle with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total number of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section of the rectangle to cover the same area as the other sections in the rectangle in order for them to be the same fractional part?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each section as a unit fraction and discuss how many unit fractions are in the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91" name="Google Shape;691;g190edf6d002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90edf6d002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Show and explain how the shaded part of this picture could represent each of these numbers. 1/2, 2,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30" name="Google Shape;730;g190edf6d002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90edf6d002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41" name="Google Shape;741;g190edf6d002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90edf6d002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How many equal pieces does this rectangle have? ”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Talk with students about what happened as they solved the puzzle. Did it match their prediction?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with the same solution. Pause the animation. Ask students to explain what is happening with the bars and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Ask the students “Which rectangle do you think is the correct answer and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and solve some puzzles from level 1. For a few puzzles, move the cursor over the rectangle that students want to choose to solve each puzzle. Talk about how many equal parts are in the rectangle.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concepts of equal area/size and number of partitions. Name each partition as unit fraction 1/b (e.g., 1/3 if rectangle is divided into 3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Name different numbers of sections a/b (b&gt;0) and discuss how to determine those by counting the unit fractions (e.g., 2/3 = 1/3 + 1/3).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new puzzle and have students write a unit fraction to name each piece of the rectangle. “How could we name each of the equal pieces with a unit fraction? What would be our numerator and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How is this puzzle different from the puzzles we just solved? Which direction of the dashed line(s) should we move to create equal pieces? Why?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which arrow they want to choose to move the line to the left or right and why. Predict what will happen with each choice before the arrow is selected. Watch the feedback from the puzzle after the arrow is selected. Discuss whether the resulting rectangle has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the remaining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draw more than one whole and partition each into the unit fractions, then name different a/b (b&gt;0) fractions &gt;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of the wholes to be the same size.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rectangle with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section of the rectangle to cover the same area as the other sections in the rectangle in order for them to be the same fractional part?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each section as a unit fraction and discuss how many unit fractions are in the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65" name="Google Shape;765;g190edf6d002_0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90edf6d002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This rectangle is 1/2. Show one whole. This rectangle is 1/3. Show 1/2. (see image)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04" name="Google Shape;804;g190edf6d002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90edf6d002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p:txBody>
      </p:sp>
      <p:sp>
        <p:nvSpPr>
          <p:cNvPr id="816" name="Google Shape;816;g190edf6d002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90edf6d002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Fraction Number Lines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see on this number line?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Before trying the strategy, discuss it with the other students. Ask students if they agree or disagree with each other. Share students’ thinking as a whole class.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Play the puzzle again choosing the same solution. Ask students, “How could you name the rectangles you see in this puzzle? How many whole numbers are on this number line? How has the number line been divided?”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have students solve other puzzles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Now, show a puzzle from level 2. Have students discuss what they notice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On the Fraction Number Line Mat, use the 0 to 5 number line. Show another puzzle. Have students represent this puzzle on their game mat, asking “How do we show the unit fraction in the last bar on the number line? What is the denominator and numerator for this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they knew where to place the yellow ball.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and have students represent it on their game mat and solve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about their strategy (visualizing the bars moving on number line, writing numbers as a mixed number or fractions greater than 1, etc.).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finding the location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numbers as fractions greater than one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denominator for the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numerator when it is not a unit fraction?</a:t>
            </a:r>
            <a:endParaRPr>
              <a:solidFill>
                <a:schemeClr val="dk1"/>
              </a:solidFill>
              <a:latin typeface="Ubuntu"/>
              <a:ea typeface="Ubuntu"/>
              <a:cs typeface="Ubuntu"/>
              <a:sym typeface="Ubuntu"/>
            </a:endParaRPr>
          </a:p>
        </p:txBody>
      </p:sp>
      <p:sp>
        <p:nvSpPr>
          <p:cNvPr id="840" name="Google Shape;840;g190edf6d002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90edf6d002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Jayla’s and Jayvon’s mother made them each a peanut butter sandwich for lunch. Jayla cut her sandwich into 4 equal sized pieces and ate 2 of the pieces. Jayvon cut his sandwich in 2 equal sized pieces and ate one piece. Jayla said she ate more of her sandwich because she ate 2 pieces. Jayvon disagreed. Who is correct? Justify your reasoning.</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79" name="Google Shape;879;g190edf6d002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190edf6d002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89" name="Google Shape;889;g190edf6d002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90edf6d002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It will be helpful to provide manipulatives during this talk (cubes, fraction strips, etc.).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 how many pies the Pie Monster needs.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Additional prompts: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see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name the rectangles you see in this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whole numbers are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has the number line been divided?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How does this affect their strategy for solving the next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is the denominator for this fraction? Numerator?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where to place the yellow ball?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some more level 4 puzzles, and have students use their game mats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 build a bar model from a puzzle that has fourths. They may use their fraction strips, connecting cubes, blocks, or Cuisenaire rods.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different models.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Does one student’s model have to look like another student’s model?</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all of the wholes in one student’s model have to be the same size?</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finding the location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numbers as fractions greater than one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denominator for the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numerator when it is not a unit fraction?</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13" name="Google Shape;913;g190edf6d002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74dc3cdb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88900" lvl="0" marL="1778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Read students the </a:t>
            </a:r>
            <a:r>
              <a:rPr i="1" lang="en">
                <a:solidFill>
                  <a:schemeClr val="dk1"/>
                </a:solidFill>
                <a:latin typeface="Ubuntu"/>
                <a:ea typeface="Ubuntu"/>
                <a:cs typeface="Ubuntu"/>
                <a:sym typeface="Ubuntu"/>
              </a:rPr>
              <a:t>JiJi to the Top</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2"/>
              </a:rPr>
              <a:t>book</a:t>
            </a:r>
            <a:r>
              <a:rPr lang="en">
                <a:solidFill>
                  <a:schemeClr val="dk1"/>
                </a:solidFill>
                <a:latin typeface="Ubuntu"/>
                <a:ea typeface="Ubuntu"/>
                <a:cs typeface="Ubuntu"/>
                <a:sym typeface="Ubuntu"/>
              </a:rPr>
              <a:t> in Spanish.</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a:t>
            </a:r>
            <a:r>
              <a:rPr lang="en" u="sng">
                <a:solidFill>
                  <a:schemeClr val="hlink"/>
                </a:solidFill>
                <a:latin typeface="Ubuntu"/>
                <a:ea typeface="Ubuntu"/>
                <a:cs typeface="Ubuntu"/>
                <a:sym typeface="Ubuntu"/>
                <a:hlinkClick r:id="rId3"/>
              </a:rPr>
              <a:t>video telling the story</a:t>
            </a:r>
            <a:r>
              <a:rPr lang="en">
                <a:solidFill>
                  <a:schemeClr val="dk1"/>
                </a:solidFill>
                <a:latin typeface="Ubuntu"/>
                <a:ea typeface="Ubuntu"/>
                <a:cs typeface="Ubuntu"/>
                <a:sym typeface="Ubuntu"/>
              </a:rPr>
              <a:t> in Spanish to introduce ST Math.</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Play the Slinky </a:t>
            </a:r>
            <a:r>
              <a:rPr lang="en" u="sng">
                <a:solidFill>
                  <a:schemeClr val="hlink"/>
                </a:solidFill>
                <a:latin typeface="Ubuntu"/>
                <a:ea typeface="Ubuntu"/>
                <a:cs typeface="Ubuntu"/>
                <a:sym typeface="Ubuntu"/>
                <a:hlinkClick r:id="rId4"/>
              </a:rPr>
              <a:t>game</a:t>
            </a:r>
            <a:r>
              <a:rPr lang="en">
                <a:solidFill>
                  <a:schemeClr val="dk1"/>
                </a:solidFill>
                <a:latin typeface="Ubuntu"/>
                <a:ea typeface="Ubuntu"/>
                <a:cs typeface="Ubuntu"/>
                <a:sym typeface="Ubuntu"/>
              </a:rPr>
              <a:t> with your students. During game play explain that ST Math is a program that teaches math in a very different way.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look at the visual models on the screen and determine what they think they should do.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things that are clickable and that clicking on the sky makes the clickable parts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them how to pause the animation to slow down the feedback.</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sure students understand that they have to complete all the puzzles in a level before moving on to the next.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if ST Math reminds them of other math programs. Why or why not?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114" name="Google Shape;114;g174dc3cdb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90edf6d002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Place 3/4 on this number line. Be as exact as possible.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52" name="Google Shape;952;g190edf6d002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19407d2f77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g19407d2f77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90edf6d002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“Comparing fractions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71" name="Google Shape;971;g190edf6d002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90edf6d002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Estimate Fractions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if they agree or disagree with the strategy and why. How does it relate to their own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have students solve other puzzles from level 1. Ask students: How do they know how many partitions to divide the number line into?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each student the Estimate Fractions Game Mat. Show a level 2 puzzle.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represent this puzzle on their game mat by sliding the rocket over to the point on the number line, and discuss their reasoning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Engage in discussions about benchmark fractions and students comparing/equivalent fractions, pausing the feedback when necessary. Chart different student responses to:</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tell you? (How many equal parts there are between each whole.) The numerator? (How many jumps JiJi makes.)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partition the number line?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Where do you think this fraction is located?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we know this is a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in level 3. You may repeat the Problem Solving Process again for more practice, and ask additional clarifying questions, like “How is this number line different from the other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partitioning a number line into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define a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estimate the location of a number on a number line by counting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denominator in partitioning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to locate a number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of unit fractions that are equal to one?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96" name="Google Shape;996;g190edf6d002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90edf6d002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Create a number line including the numbers 0 to 2 and all halves and fourths. Name every half and fourth. Circle all of the names for the location of 1 and 2. Explain why these are equivalent.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35" name="Google Shape;1035;g190edf6d002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90edf6d002_0_1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comparing fractions on a number line.</a:t>
            </a:r>
            <a:endParaRPr>
              <a:solidFill>
                <a:schemeClr val="dk1"/>
              </a:solidFill>
              <a:latin typeface="Ubuntu"/>
              <a:ea typeface="Ubuntu"/>
              <a:cs typeface="Ubuntu"/>
              <a:sym typeface="Ubuntu"/>
            </a:endParaRPr>
          </a:p>
        </p:txBody>
      </p:sp>
      <p:sp>
        <p:nvSpPr>
          <p:cNvPr id="1045" name="Google Shape;1045;g190edf6d002_0_1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90edf6d002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guiding questions in each step of the </a:t>
            </a:r>
            <a:r>
              <a:rPr lang="en">
                <a:solidFill>
                  <a:schemeClr val="dk1"/>
                </a:solidFill>
                <a:latin typeface="Ubuntu"/>
                <a:ea typeface="Ubuntu"/>
                <a:cs typeface="Ubuntu"/>
                <a:sym typeface="Ubuntu"/>
              </a:rPr>
              <a:t>Problem</a:t>
            </a:r>
            <a:r>
              <a:rPr lang="en">
                <a:solidFill>
                  <a:schemeClr val="dk1"/>
                </a:solidFill>
                <a:latin typeface="Ubuntu"/>
                <a:ea typeface="Ubuntu"/>
                <a:cs typeface="Ubuntu"/>
                <a:sym typeface="Ubuntu"/>
              </a:rPr>
              <a:t>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paper 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4 that has a fraction greater than 1. Have them reflect on the differences from yesterday’s puzzles and what they need to do to solve.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draw a 0-2 number line like the one in the puzzle on their paper/whiteboard.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do you notice about this fraction? What does it mean when the numerator is greater than the denominator? Where do you think this fraction would be placed on this number line?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some think time, have them share with a partner their strategies and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strategies as a whole group.</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if they agree or disagree and why. How does it relate to their own? Have them turn and talk to a neighbor to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the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Ask students to 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the number line to match the denominator and then count fraction pieces until you reach the fraction in the puzzle. Remind students that fractions, like numbers, go on forever, and don’t stop at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5. Ask students to draw a 0-3 number line on their paper/whiteboard. Ask: How should we partition the number line?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denominator to divide the number line into equal parts. Then ask students, “How many of these equal pieces do we need?”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numerator to count out the correct number of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Is this fraction greater than, less than, or equal to 1?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5.</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visually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why do they partition the number line in this way?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where to place the rocket?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69" name="Google Shape;1069;g190edf6d002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90edf6d002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Use your number line from yesterday or create a new one. Write 3 comparison statements and prove them on the number line. Example: 1 = 4/4 and 3/4 &gt; 1/2.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08" name="Google Shape;1108;g190edf6d002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90edf6d002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88900" lvl="0" marL="17780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 Have students reflect on what they have learned about comparing fractions on a number line.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18" name="Google Shape;1118;g190edf6d002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90edf6d002_0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1. Ask students to draw a 0-2 number line to match the one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do you notice? What do you wonder? What do you know about the fraction in this puzzle? Have students Think, Pair, Share their thinking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thinking and solutions (e.g., drawing on their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for a new puzzle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know about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is it different from the number line in the last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we represent 1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tell us? The numerator?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questions about the variety of fractions that show up in the puzzles. For example, “What does a numerator of 0 tell us?” “What does a numerator of 1 tell us?” “How do we know a fraction is greater than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locating a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and partition a number line to locate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fraction parts to place a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1 as a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number lines?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42" name="Google Shape;1142;g190edf6d002_0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0edf6d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NOT NEW</a:t>
            </a:r>
            <a:r>
              <a:rPr b="1" lang="en" sz="1200">
                <a:solidFill>
                  <a:schemeClr val="dk1"/>
                </a:solidFill>
                <a:latin typeface="Ubuntu"/>
                <a:ea typeface="Ubuntu"/>
                <a:cs typeface="Ubuntu"/>
                <a:sym typeface="Ubuntu"/>
              </a:rPr>
              <a:t> TO ST MATH</a:t>
            </a:r>
            <a:endParaRPr b="1" sz="12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If your class has been using ST Math, you will not need to do a formal introduction to the program. Instead focus on engaging them in discussions where they can share tips, encouragement, and success stories with ST Math.</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Brainstorm what students like about ST Math. What tips do they have to share? What do they do when they get stuck?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favorite games and why they like them.</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goal setting with students and set a puzzles and minutes goal for this first module.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a tracker and walk them through how to use it.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Let the students know if they will be doing the Journey, Assignments or both. Remind them that you are able to see the minutes and puzzles they have completed during the module.</a:t>
            </a:r>
            <a:r>
              <a:rPr lang="en" sz="850">
                <a:solidFill>
                  <a:schemeClr val="dk1"/>
                </a:solidFill>
                <a:latin typeface="Ubuntu"/>
                <a:ea typeface="Ubuntu"/>
                <a:cs typeface="Ubuntu"/>
                <a:sym typeface="Ubuntu"/>
              </a:rPr>
              <a:t>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Extension if time permits. </a:t>
            </a:r>
            <a:endParaRPr>
              <a:solidFill>
                <a:schemeClr val="dk1"/>
              </a:solidFill>
              <a:latin typeface="Ubuntu"/>
              <a:ea typeface="Ubuntu"/>
              <a:cs typeface="Ubuntu"/>
              <a:sym typeface="Ubuntu"/>
            </a:endParaRPr>
          </a:p>
          <a:p>
            <a:pPr indent="-88900" lvl="0" marL="2794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Ask students, if they like to solve puzzles. Then, have them tell about puzzle they solved.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sz="900">
              <a:solidFill>
                <a:schemeClr val="dk1"/>
              </a:solidFill>
            </a:endParaRPr>
          </a:p>
        </p:txBody>
      </p:sp>
      <p:sp>
        <p:nvSpPr>
          <p:cNvPr id="148" name="Google Shape;148;g190edf6d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190edf6d002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5/6 3/4 2/3 10/9 Select the number closest to 1. Draw a number line and place it on your number line. Explain how you knew this number was closest to 1. Explain how you knew where to place the number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81" name="Google Shape;1181;g190edf6d002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90edf6d002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comparing fractions on a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91" name="Google Shape;1191;g190edf6d002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90edf6d002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“What do you notice that is similar/different to the puzzles we did yesterday?” Is this fraction greater than, less than or equal to 1?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2. Ask students: What do you know about the fraction in this puzzle? What do you know about this number line? How is it different from the number line in the last puzzle?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º Have students change the number line on their paper/whiteboards to match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the puzzles in level 2, asking the same types of questions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How has the number line changed? How does this change our answers? How long could the number line get? Discuss with students that as the number line extends to bigger numbers, the spaces between our whole numbers get smaller.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Is ½ in the same location on the first number line we used (0-2) as it is on this number line (0-5)? Does the size of our number line affect the size of the fraction pieces? Why or why not?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think silently first, and then take some responses to share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that the location of ½ doesn’t change- it’s still halfway between 0 and 2- but the size of the ½ has gotten smaller because the size of the wholes on the number line have gotten smaller. Use an example to help the discussion like, “If we had 1/2 of a cookie or 1/2 of a pizza, they wouldn't be the same size because the wholes are different sizes.”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locating a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 and partition a number line to locate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fraction parts to place a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1 as a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number lines?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1215" name="Google Shape;1215;g190edf6d002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90edf6d002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7/6, 1/4, 3/8, 8/9 Select the number closest to 1/2. Draw a number line and place it on your number line. Explain how you knew this number was closest to 1/2. Explain how you knew where to place the number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254" name="Google Shape;1254;g190edf6d002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19407d2f7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g19407d2f7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90edf6d002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“Comparing fractions and equivalent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this Pre-Quiz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272" name="Google Shape;1272;g190edf6d002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190edf6d002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paper 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a:t>
            </a:r>
            <a:r>
              <a:rPr lang="en">
                <a:solidFill>
                  <a:schemeClr val="dk1"/>
                </a:solidFill>
                <a:latin typeface="Ubuntu"/>
                <a:ea typeface="Ubuntu"/>
                <a:cs typeface="Ubuntu"/>
                <a:sym typeface="Ubuntu"/>
              </a:rPr>
              <a:t>level</a:t>
            </a:r>
            <a:r>
              <a:rPr lang="en">
                <a:solidFill>
                  <a:schemeClr val="dk1"/>
                </a:solidFill>
                <a:latin typeface="Ubuntu"/>
                <a:ea typeface="Ubuntu"/>
                <a:cs typeface="Ubuntu"/>
                <a:sym typeface="Ubuntu"/>
              </a:rPr>
              <a:t> 1. Ask “What do you notice about the fraction in the sky?” “How do we fill in the hole?”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Prompt students to describe what happened, and ask them “What does it mean if two fractions are equivalent?”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Play the same puzzle again to highlight equivalent fractions, and say to students, “Is there another fraction that is equal to this fraction?” “Can you figure out which fraction will fill this hole too?”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record the solution on their paper/whiteboards by writing a number sentence using the equal sign (e.g., 2/4 = ½ = 3/6).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If the puzzle has more equivalent fractions, have students share out the missing fractions. Discuss the name of each fraction as they are added to the hole. Record the comparisons.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a:t>
            </a:r>
            <a:r>
              <a:rPr lang="en">
                <a:solidFill>
                  <a:schemeClr val="dk1"/>
                </a:solidFill>
                <a:latin typeface="Ubuntu"/>
                <a:ea typeface="Ubuntu"/>
                <a:cs typeface="Ubuntu"/>
                <a:sym typeface="Ubuntu"/>
              </a:rPr>
              <a:t>level</a:t>
            </a:r>
            <a:r>
              <a:rPr lang="en">
                <a:solidFill>
                  <a:schemeClr val="dk1"/>
                </a:solidFill>
                <a:latin typeface="Ubuntu"/>
                <a:ea typeface="Ubuntu"/>
                <a:cs typeface="Ubuntu"/>
                <a:sym typeface="Ubuntu"/>
              </a:rPr>
              <a:t> 2. Ask students to write down the fraction they think will fill the 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then write down a fraction that is less than the fraction shown and turn to their partner to share their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some students' solutions with the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then write down a fraction that is greater than the fraction shown and turn to their partner to share their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some students’ solutions and prove they are correct.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one puzzle from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 2. Have students draw a number line and place the given fraction on the number line. Ask students: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know where to place this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Why are equivalent fractions at the same spot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name each fraction before selecting it to fill the hole?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an equivalent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two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show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numerator and denominator of each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place equivalent fractions on a number line?</a:t>
            </a:r>
            <a:endParaRPr>
              <a:solidFill>
                <a:schemeClr val="dk1"/>
              </a:solidFill>
              <a:latin typeface="Ubuntu"/>
              <a:ea typeface="Ubuntu"/>
              <a:cs typeface="Ubuntu"/>
              <a:sym typeface="Ubuntu"/>
            </a:endParaRPr>
          </a:p>
        </p:txBody>
      </p:sp>
      <p:sp>
        <p:nvSpPr>
          <p:cNvPr id="1297" name="Google Shape;1297;g190edf6d002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90edf6d002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a:t>
            </a:r>
            <a:r>
              <a:rPr i="1" lang="en">
                <a:solidFill>
                  <a:schemeClr val="dk1"/>
                </a:solidFill>
                <a:latin typeface="Ubuntu"/>
                <a:ea typeface="Ubuntu"/>
                <a:cs typeface="Ubuntu"/>
                <a:sym typeface="Ubuntu"/>
              </a:rPr>
              <a:t>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Kiesha, Horatio, and Iris were seeing whose toy car would roll the farthest. They made a long track and marked it every fourth of a foot. Kiesha’s car rolled 13/4 foot. Horatio’s car rolled 10/4 foot. Iris’s car rolled 17/4 foot. Whose car rolled the farthest? What was the order of the cars?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336" name="Google Shape;1336;g190edf6d002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190edf6d002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comparing fractions and equivalent fractions.</a:t>
            </a:r>
            <a:endParaRPr>
              <a:solidFill>
                <a:schemeClr val="dk1"/>
              </a:solidFill>
              <a:latin typeface="Ubuntu"/>
              <a:ea typeface="Ubuntu"/>
              <a:cs typeface="Ubuntu"/>
              <a:sym typeface="Ubuntu"/>
            </a:endParaRPr>
          </a:p>
        </p:txBody>
      </p:sp>
      <p:sp>
        <p:nvSpPr>
          <p:cNvPr id="1346" name="Google Shape;1346;g190edf6d002_0_1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90edf6d002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Focus on student thinking and developing problem solving skills using the Problem Solving Process.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Display the first puzzle in Level 1. Ask “What do you notice?” “What do you wonder?” “What do you know about the three fractions in the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using these questions: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the numerator to help compare these fractions?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the denominator to help compare the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Ask students, “If all of these fractions have the same denominator, how can we use the numerator to compare them?”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 Pair, Share with a partner and record the order of the fractions from least to greatest on their whiteboards. Try a student’s solution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Pause the puzzle before JiJi crosses the screen. Ask the students “How can you use what you know about 1 to order these fractions?” “How can you compare fractions with different denominators?”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order fractions by writing number sentences. Discuss students’ strategies (e.g., Did they change the 1 to a fraction? Represent the fraction with a denominator of 1? Did they make a model to find a common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Say to students, “How could we represent our solution to this puzzle using a number sentence?” Model how to write a number sentence using &lt;, &gt; and/or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the questioning and number sentences for a few puzzles in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s 1 and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one puzzle from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 2 and have students draw a number line and place the three fractions on the number line. Ask students to explain how they compared fractions using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 4, asking students, “What is different about this puzzle and the other puzzles we have solved?” How can you represent your solution to this puzzle using a number sentence?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Students should note that now the puzzles do not all have like numerators or denominators.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strategies for comparing the fractions (e.g., Did they use an equivalent fraction? Did they decide if one of the fractions was closer to 0, ½ or 1?, etc. Did they visualize where each fraction landed by looking at the empty spaces on the grass? Did they draw a number line?) Celebrate creative strategies whenever possible.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to compare fractions and order them from least to greatest?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denominator to compare fractions and order </a:t>
            </a:r>
            <a:r>
              <a:rPr lang="en">
                <a:solidFill>
                  <a:schemeClr val="dk1"/>
                </a:solidFill>
                <a:latin typeface="Ubuntu"/>
                <a:ea typeface="Ubuntu"/>
                <a:cs typeface="Ubuntu"/>
                <a:sym typeface="Ubuntu"/>
              </a:rPr>
              <a:t>them from least to greatest?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solution by writing a number sentence?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where to place the three fractions on a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370" name="Google Shape;1370;g190edf6d002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8fec6f798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a:t>
            </a:r>
            <a:r>
              <a:rPr b="1" lang="en">
                <a:solidFill>
                  <a:schemeClr val="dk1"/>
                </a:solidFill>
                <a:latin typeface="Ubuntu"/>
                <a:ea typeface="Ubuntu"/>
                <a:cs typeface="Ubuntu"/>
                <a:sym typeface="Ubuntu"/>
              </a:rPr>
              <a:t>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Create a class “Getting to Know Our Class” chart. Ask the students questions to gather data about the class and record the information on a white board or chart. (You will use this information throughout the module so it is important that it is in a form you can refer back to.)</a:t>
            </a:r>
            <a:endParaRPr>
              <a:solidFill>
                <a:schemeClr val="dk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º  Some questions you may ask to gather data might include: How many students are in this class? How many are girls? Boys? How many students have brown eyes? Blue eyes? Green eyes? How many students in the class have black hair? Brown hair? Blonde hair? Red hair? How many have pets? Siblings? Favorite subject? Favorite flavor ice cream? Favorite color?</a:t>
            </a:r>
            <a:endParaRPr>
              <a:solidFill>
                <a:schemeClr val="dk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º  This is a great opportunity to practice counting, making tally marks, and comparing numbers (more/less, bigger/smaller, one more, two more, one less, two less, etc.)</a:t>
            </a:r>
            <a:endParaRPr>
              <a:solidFill>
                <a:schemeClr val="dk1"/>
              </a:solidFill>
              <a:latin typeface="Ubuntu"/>
              <a:ea typeface="Ubuntu"/>
              <a:cs typeface="Ubuntu"/>
              <a:sym typeface="Ubuntu"/>
            </a:endParaRPr>
          </a:p>
        </p:txBody>
      </p:sp>
      <p:sp>
        <p:nvSpPr>
          <p:cNvPr id="163" name="Google Shape;163;g18fec6f798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90edf6d002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Carlos, Lionel, Jamal, and Jane compared the amount of milk they each drank at lunch. Carlos drank 3/4 of his milk, Lionel drank 1/4 of his milk, Jamal didn’t drink any milk, and Jane drank 1/2 of her milk. Compare the fraction of milk each person drank and put them in order from most to the least amount of milk each person drank.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409" name="Google Shape;1409;g190edf6d002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1ca4d696f0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g1ca4d696f0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ca4d696f0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ca4d696f0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DAY 3 - Reflection Poster</a:t>
            </a:r>
            <a:endParaRPr b="1">
              <a:latin typeface="Ubuntu"/>
              <a:ea typeface="Ubuntu"/>
              <a:cs typeface="Ubuntu"/>
              <a:sym typeface="Ubuntu"/>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ca4d696f0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ca4d696f0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DAY 3 - Reflection Poster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ca4d696f0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g1ca4d696f0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1ca4d696f0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1ca4d696f0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DAY  3 - Mini Math Game Design (4-Day Summer Immersion only)</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ca4d696f0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ca4d696f0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DAY  3 - Mini Math Game Design</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What are some games you know?  Make a list.</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From the list, decide which type of game you are going to recreate.</a:t>
            </a:r>
            <a:endParaRPr>
              <a:latin typeface="Ubuntu"/>
              <a:ea typeface="Ubuntu"/>
              <a:cs typeface="Ubuntu"/>
              <a:sym typeface="Ubuntu"/>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ca4d696f0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ca4d696f0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DAY  3 - Mini Math Game Design</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What math concepts can you include in your game?</a:t>
            </a:r>
            <a:endParaRPr>
              <a:latin typeface="Ubuntu"/>
              <a:ea typeface="Ubuntu"/>
              <a:cs typeface="Ubuntu"/>
              <a:sym typeface="Ubuntu"/>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ca4d696f0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1ca4d696f0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Ubuntu"/>
                <a:ea typeface="Ubuntu"/>
                <a:cs typeface="Ubuntu"/>
                <a:sym typeface="Ubuntu"/>
              </a:rPr>
              <a:t>DAY  3 - Mini Math Game Design</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you make a game to teach or practice a math concept? Think about how the game will help all players develop mathematical reasoning.</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Create a name for your game.</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Decide how many players can play.</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What are the rules and directions for your game?  Make sure your rules are clear and concise.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1ca4d696f0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1ca4d696f0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Ubuntu"/>
                <a:ea typeface="Ubuntu"/>
                <a:cs typeface="Ubuntu"/>
                <a:sym typeface="Ubuntu"/>
              </a:rPr>
              <a:t>DAY  3 - Mini Math Game Design</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Students will work in small groups to create a game.  Provide them with the supplies needed. The list below are samples of items that could be used.</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Dice or number cubes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Construction paper</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Scissors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Poster board</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Manilla folders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Index Cards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Egg cartons*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Water bottles*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Pizza circles*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Paper towel rolls*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Buttons*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creative items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0edf6d0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Focus on student thinking and developing problem solving skills using the Problem Solving Process.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Provide students with whiteboards/dry erase markers.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Tell students you are going to teach them questions they can ask themselves to help think through the puzzles.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Show the first puzzle in </a:t>
            </a:r>
            <a:r>
              <a:rPr lang="en">
                <a:solidFill>
                  <a:schemeClr val="dk1"/>
                </a:solidFill>
                <a:latin typeface="Ubuntu"/>
                <a:ea typeface="Ubuntu"/>
                <a:cs typeface="Ubuntu"/>
                <a:sym typeface="Ubuntu"/>
              </a:rPr>
              <a:t>level</a:t>
            </a:r>
            <a:r>
              <a:rPr lang="en">
                <a:solidFill>
                  <a:schemeClr val="dk1"/>
                </a:solidFill>
                <a:latin typeface="Ubuntu"/>
                <a:ea typeface="Ubuntu"/>
                <a:cs typeface="Ubuntu"/>
                <a:sym typeface="Ubuntu"/>
              </a:rPr>
              <a:t> 1 and encourage students to complete this sentence “I notice _____” (without suggesting a solution). Have several students share what they notice.</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Tell students that they can click the sky to make the clickable elements shimmer.</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Once students call out all the components they see on the screen, ask students what they wonder. What question is this puzzle asking?”</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Encourage students to complete this sentence “My prediction is ________ because_____”</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º Have different students share their predictions and why they think those are the best prediction.</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º Ask students to name or describe their strategy they will use to test their prediction (hypothesis).</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For example, a student may predict that they have to fill the empty blocks. In this case they would name the strategy of flipping. “My strategy is to flip the shape to fill in the blocks.”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Try a few student strategies both correct and incorrect. Watch the feedback and discuss what they observed in the animation.</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Facilitate students through the feedback analysis, understanding what worked and didn’t work. By examining their thinking, students either reinforce their strategies or examine their errors, which provides an opportunity for them to learn from their mistakes.</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º How does this compare to what you thought would happen?</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º </a:t>
            </a:r>
            <a:r>
              <a:rPr lang="en">
                <a:solidFill>
                  <a:schemeClr val="dk1"/>
                </a:solidFill>
                <a:latin typeface="Ubuntu"/>
                <a:ea typeface="Ubuntu"/>
                <a:cs typeface="Ubuntu"/>
                <a:sym typeface="Ubuntu"/>
              </a:rPr>
              <a:t>What did you learn?</a:t>
            </a:r>
            <a:endParaRPr>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rPr lang="en">
                <a:solidFill>
                  <a:schemeClr val="dk1"/>
                </a:solidFill>
                <a:latin typeface="Ubuntu"/>
                <a:ea typeface="Ubuntu"/>
                <a:cs typeface="Ubuntu"/>
                <a:sym typeface="Ubuntu"/>
              </a:rPr>
              <a:t>º How will you use what you learned?</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Be sure to use the playback features to pause, rewind, and fast forward the animation and discuss what they are learning from the feedback and use the annotation tools to highlight the learning.</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Encourage students to complete this sentence “Something I learned from the feedback is ________.”</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Continue to facilitate student thinking as you work through additional puzzles.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Share solutions and discuss how puzzles are different as the levels progress. Encourage a variety of strategies/solutions and remember to facilitate, not teach, how to solve the puzzles.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Ask the students if what they learned about how the puzzle behaves in previous levels can be applied here.</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When playing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 3, ask the students if there is more than one answer to the puzzle. Explore different solutions and discuss what they thought would happen vs. what did happen.</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Before moving on, ask students to describe what is occurring in the puzzles. What are they learning? Do they notice any relationships or patterns? Chart the math concepts/words/skills that students discuss.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Depending on how students are doing with the puzzles, you may want to skip to level 5.</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lang="en">
                <a:solidFill>
                  <a:schemeClr val="dk1"/>
                </a:solidFill>
                <a:latin typeface="Ubuntu"/>
                <a:ea typeface="Ubuntu"/>
                <a:cs typeface="Ubuntu"/>
                <a:sym typeface="Ubuntu"/>
              </a:rPr>
              <a:t>• Have students work in breakout groups to complete a puzzle from </a:t>
            </a:r>
            <a:r>
              <a:rPr lang="en">
                <a:solidFill>
                  <a:schemeClr val="dk1"/>
                </a:solidFill>
                <a:latin typeface="Ubuntu"/>
                <a:ea typeface="Ubuntu"/>
                <a:cs typeface="Ubuntu"/>
                <a:sym typeface="Ubuntu"/>
              </a:rPr>
              <a:t>Nivel</a:t>
            </a:r>
            <a:r>
              <a:rPr lang="en">
                <a:solidFill>
                  <a:schemeClr val="dk1"/>
                </a:solidFill>
                <a:latin typeface="Ubuntu"/>
                <a:ea typeface="Ubuntu"/>
                <a:cs typeface="Ubuntu"/>
                <a:sym typeface="Ubuntu"/>
              </a:rPr>
              <a:t> 5. How did what they learned in their earlier puzzles help them solve this puzzle?</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73" name="Google Shape;173;g190edf6d0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1ca4d696f0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g1ca4d696f0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1ca4d696f0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8" name="Google Shape;1518;g1ca4d696f0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Welcome to Learning Showcase and Celebration!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latin typeface="Open Sans"/>
                <a:ea typeface="Open Sans"/>
                <a:cs typeface="Open Sans"/>
                <a:sym typeface="Open Sans"/>
              </a:rPr>
              <a:t>Why are we here? </a:t>
            </a:r>
            <a:endParaRPr b="1">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Today is the last of the ST Math Summer Immersion! The Learning Showcase and Celebration is about providing students an opportunity to “show what they know.”  Our students have been learning throughout the summer and will be sharing the information they have learned.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We we have invited you all to to celebrate and hear from students about what they learned. Don’t forget to use the Immersion Debriefing Bookmarks to ask questions.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ca4d696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ca4d696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Sample Framework</a:t>
            </a:r>
            <a:r>
              <a:rPr lang="en">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You can make changes that work for their space. Consider how you will set up the learning showcase (grade level celebration, grade band celebration, whole school celebration). Divide the time you set aside with the following activities below: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Ubuntu"/>
                <a:ea typeface="Ubuntu"/>
                <a:cs typeface="Ubuntu"/>
                <a:sym typeface="Ubuntu"/>
              </a:rPr>
              <a:t>Welcome: </a:t>
            </a:r>
            <a:r>
              <a:rPr lang="en">
                <a:solidFill>
                  <a:schemeClr val="dk1"/>
                </a:solidFill>
                <a:latin typeface="Ubuntu"/>
                <a:ea typeface="Ubuntu"/>
                <a:cs typeface="Ubuntu"/>
                <a:sym typeface="Ubuntu"/>
              </a:rPr>
              <a:t>Introduce yourself. Share an overview of what the students did and why they are having a Learning Showcase and Celebration. We want this to be a positive and fun experience for the students.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Ubuntu"/>
                <a:ea typeface="Ubuntu"/>
                <a:cs typeface="Ubuntu"/>
                <a:sym typeface="Ubuntu"/>
              </a:rPr>
              <a:t>Gallery Walk of Posters: </a:t>
            </a:r>
            <a:r>
              <a:rPr lang="en">
                <a:solidFill>
                  <a:schemeClr val="dk1"/>
                </a:solidFill>
                <a:latin typeface="Ubuntu"/>
                <a:ea typeface="Ubuntu"/>
                <a:cs typeface="Ubuntu"/>
                <a:sym typeface="Ubuntu"/>
              </a:rPr>
              <a:t>It is recommended that the posters be hung around the room. Invite guests/classmates to walk around the room, look at the reflection posters and ask questions.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Ubuntu"/>
                <a:ea typeface="Ubuntu"/>
                <a:cs typeface="Ubuntu"/>
                <a:sym typeface="Ubuntu"/>
              </a:rPr>
              <a:t>Presentations:</a:t>
            </a:r>
            <a:r>
              <a:rPr lang="en">
                <a:solidFill>
                  <a:schemeClr val="dk1"/>
                </a:solidFill>
                <a:latin typeface="Ubuntu"/>
                <a:ea typeface="Ubuntu"/>
                <a:cs typeface="Ubuntu"/>
                <a:sym typeface="Ubuntu"/>
              </a:rPr>
              <a:t> Students summarize and present their math game design (completed during the program) and their reflection posters. </a:t>
            </a:r>
            <a:endParaRPr>
              <a:solidFill>
                <a:schemeClr val="dk1"/>
              </a:solidFill>
              <a:latin typeface="Ubuntu"/>
              <a:ea typeface="Ubuntu"/>
              <a:cs typeface="Ubuntu"/>
              <a:sym typeface="Ubuntu"/>
            </a:endParaRPr>
          </a:p>
          <a:p>
            <a:pPr indent="-298450" lvl="0" marL="457200" rtl="0" algn="l">
              <a:spcBef>
                <a:spcPts val="0"/>
              </a:spcBef>
              <a:spcAft>
                <a:spcPts val="0"/>
              </a:spcAft>
              <a:buSzPts val="1100"/>
              <a:buFont typeface="Open Sans"/>
              <a:buChar char="●"/>
            </a:pPr>
            <a:r>
              <a:rPr b="1" lang="en">
                <a:solidFill>
                  <a:schemeClr val="dk1"/>
                </a:solidFill>
                <a:uFill>
                  <a:noFill/>
                </a:uFill>
                <a:latin typeface="Ubuntu"/>
                <a:ea typeface="Ubuntu"/>
                <a:cs typeface="Ubuntu"/>
                <a:sym typeface="Ubuntu"/>
                <a:hlinkClick r:id="rId2">
                  <a:extLst>
                    <a:ext uri="{A12FA001-AC4F-418D-AE19-62706E023703}">
                      <ahyp:hlinkClr val="tx"/>
                    </a:ext>
                  </a:extLst>
                </a:hlinkClick>
              </a:rPr>
              <a:t>Immersion Debriefin</a:t>
            </a:r>
            <a:r>
              <a:rPr b="1" lang="en">
                <a:solidFill>
                  <a:schemeClr val="dk1"/>
                </a:solidFill>
                <a:latin typeface="Ubuntu"/>
                <a:ea typeface="Ubuntu"/>
                <a:cs typeface="Ubuntu"/>
                <a:sym typeface="Ubuntu"/>
              </a:rPr>
              <a:t>g Time: </a:t>
            </a:r>
            <a:r>
              <a:rPr lang="en">
                <a:solidFill>
                  <a:schemeClr val="dk1"/>
                </a:solidFill>
                <a:latin typeface="Ubuntu"/>
                <a:ea typeface="Ubuntu"/>
                <a:cs typeface="Ubuntu"/>
                <a:sym typeface="Ubuntu"/>
              </a:rPr>
              <a:t>During this time, students will be asked questions about the work they did. Print and distribute</a:t>
            </a:r>
            <a:r>
              <a:rPr b="1" lang="en">
                <a:solidFill>
                  <a:schemeClr val="dk1"/>
                </a:solidFill>
                <a:latin typeface="Ubuntu"/>
                <a:ea typeface="Ubuntu"/>
                <a:cs typeface="Ubuntu"/>
                <a:sym typeface="Ubuntu"/>
              </a:rPr>
              <a:t> </a:t>
            </a:r>
            <a:r>
              <a:rPr lang="en">
                <a:solidFill>
                  <a:schemeClr val="dk1"/>
                </a:solidFill>
                <a:latin typeface="Ubuntu"/>
                <a:ea typeface="Ubuntu"/>
                <a:cs typeface="Ubuntu"/>
                <a:sym typeface="Ubuntu"/>
              </a:rPr>
              <a:t>the </a:t>
            </a:r>
            <a:r>
              <a:rPr b="1" lang="en">
                <a:solidFill>
                  <a:srgbClr val="1C9FE5"/>
                </a:solidFill>
                <a:uFill>
                  <a:noFill/>
                </a:uFill>
                <a:latin typeface="Ubuntu"/>
                <a:ea typeface="Ubuntu"/>
                <a:cs typeface="Ubuntu"/>
                <a:sym typeface="Ubuntu"/>
                <a:hlinkClick r:id="rId3">
                  <a:extLst>
                    <a:ext uri="{A12FA001-AC4F-418D-AE19-62706E023703}">
                      <ahyp:hlinkClr val="tx"/>
                    </a:ext>
                  </a:extLst>
                </a:hlinkClick>
              </a:rPr>
              <a:t>ST Math Immersion Debriefing Bookmark</a:t>
            </a:r>
            <a:r>
              <a:rPr lang="en">
                <a:solidFill>
                  <a:srgbClr val="1C9FE5"/>
                </a:solidFill>
                <a:latin typeface="Ubuntu"/>
                <a:ea typeface="Ubuntu"/>
                <a:cs typeface="Ubuntu"/>
                <a:sym typeface="Ubuntu"/>
              </a:rPr>
              <a:t> </a:t>
            </a:r>
            <a:r>
              <a:rPr lang="en">
                <a:solidFill>
                  <a:schemeClr val="dk1"/>
                </a:solidFill>
                <a:latin typeface="Ubuntu"/>
                <a:ea typeface="Ubuntu"/>
                <a:cs typeface="Ubuntu"/>
                <a:sym typeface="Ubuntu"/>
              </a:rPr>
              <a:t>to visitors (which is optional). Encourage them to use it to ask students questions about their projects and what they have learned.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Ubuntu"/>
                <a:ea typeface="Ubuntu"/>
                <a:cs typeface="Ubuntu"/>
                <a:sym typeface="Ubuntu"/>
              </a:rPr>
              <a:t>Game Time:</a:t>
            </a:r>
            <a:r>
              <a:rPr lang="en">
                <a:solidFill>
                  <a:schemeClr val="dk1"/>
                </a:solidFill>
                <a:latin typeface="Ubuntu"/>
                <a:ea typeface="Ubuntu"/>
                <a:cs typeface="Ubuntu"/>
                <a:sym typeface="Ubuntu"/>
              </a:rPr>
              <a:t> Set aside time for visitors to play the games created by the students. This is a great time for students to play each other's games as well.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Note: We recommend giving students encouragement notes throughout the program. </a:t>
            </a:r>
            <a:endParaRPr i="1">
              <a:solidFill>
                <a:schemeClr val="dk1"/>
              </a:solidFill>
              <a:latin typeface="Ubuntu"/>
              <a:ea typeface="Ubuntu"/>
              <a:cs typeface="Ubuntu"/>
              <a:sym typeface="Ubuntu"/>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fec6f79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about yesterday’s Problem of the Day.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we describe the class mathematically? Generate a list of 3-5 things students want to know about each other.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For example: Favorite ice cream flavor, favorite color, number of siblings, number of pets, favorite subject in school, month of birth, favorite sport, etc.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212" name="Google Shape;212;g18fec6f79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90edf6d00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Students will begin solving problems involving fractions and understanding fractions as numbers, including counting by unit fractions (fractions with a numerator of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My Thinking Path </a:t>
            </a:r>
            <a:r>
              <a:rPr b="1" lang="en">
                <a:solidFill>
                  <a:schemeClr val="dk1"/>
                </a:solidFill>
                <a:latin typeface="Ubuntu"/>
                <a:ea typeface="Ubuntu"/>
                <a:cs typeface="Ubuntu"/>
                <a:sym typeface="Ubuntu"/>
              </a:rPr>
              <a:t>Discussion: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Introduce the My Thinking Path document to students. Have them write in the topic, “Compare fractions and 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From today on, begin each of Days 1-4 with time for students to reflect on their learning and prepare for the day.</a:t>
            </a:r>
            <a:endParaRPr>
              <a:solidFill>
                <a:schemeClr val="dk1"/>
              </a:solidFill>
              <a:latin typeface="Ubuntu"/>
              <a:ea typeface="Ubuntu"/>
              <a:cs typeface="Ubuntu"/>
              <a:sym typeface="Ubuntu"/>
            </a:endParaRPr>
          </a:p>
        </p:txBody>
      </p:sp>
      <p:sp>
        <p:nvSpPr>
          <p:cNvPr id="222" name="Google Shape;222;g190edf6d00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 Logo">
    <p:bg>
      <p:bgPr>
        <a:solidFill>
          <a:schemeClr val="accent1"/>
        </a:solidFill>
      </p:bgPr>
    </p:bg>
    <p:spTree>
      <p:nvGrpSpPr>
        <p:cNvPr id="12" name="Shape 12"/>
        <p:cNvGrpSpPr/>
        <p:nvPr/>
      </p:nvGrpSpPr>
      <p:grpSpPr>
        <a:xfrm>
          <a:off x="0" y="0"/>
          <a:ext cx="0" cy="0"/>
          <a:chOff x="0" y="0"/>
          <a:chExt cx="0" cy="0"/>
        </a:xfrm>
      </p:grpSpPr>
      <p:sp>
        <p:nvSpPr>
          <p:cNvPr id="13" name="Google Shape;13;p2"/>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14" name="Google Shape;14;p2"/>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2"/>
          <p:cNvSpPr txBox="1"/>
          <p:nvPr>
            <p:ph type="title"/>
          </p:nvPr>
        </p:nvSpPr>
        <p:spPr>
          <a:xfrm>
            <a:off x="3502975" y="3120700"/>
            <a:ext cx="5515200" cy="561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6" name="Google Shape;16;p2"/>
          <p:cNvPicPr preferRelativeResize="0"/>
          <p:nvPr/>
        </p:nvPicPr>
        <p:blipFill>
          <a:blip r:embed="rId2">
            <a:alphaModFix/>
          </a:blip>
          <a:stretch>
            <a:fillRect/>
          </a:stretch>
        </p:blipFill>
        <p:spPr>
          <a:xfrm>
            <a:off x="662675" y="-12"/>
            <a:ext cx="7818652" cy="2874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200"/>
                                        <p:tgtEl>
                                          <p:spTgt spid="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ed Background">
  <p:cSld name="Title Slide - Colored Background">
    <p:bg>
      <p:bgPr>
        <a:solidFill>
          <a:schemeClr val="accent1"/>
        </a:solidFill>
      </p:bgPr>
    </p:bg>
    <p:spTree>
      <p:nvGrpSpPr>
        <p:cNvPr id="51" name="Shape 51"/>
        <p:cNvGrpSpPr/>
        <p:nvPr/>
      </p:nvGrpSpPr>
      <p:grpSpPr>
        <a:xfrm>
          <a:off x="0" y="0"/>
          <a:ext cx="0" cy="0"/>
          <a:chOff x="0" y="0"/>
          <a:chExt cx="0" cy="0"/>
        </a:xfrm>
      </p:grpSpPr>
      <p:sp>
        <p:nvSpPr>
          <p:cNvPr id="52" name="Google Shape;52;p11"/>
          <p:cNvSpPr txBox="1"/>
          <p:nvPr>
            <p:ph type="title"/>
          </p:nvPr>
        </p:nvSpPr>
        <p:spPr>
          <a:xfrm>
            <a:off x="1202846" y="2310140"/>
            <a:ext cx="6738308" cy="52322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800" u="none" cap="none" strike="noStrike">
                <a:solidFill>
                  <a:schemeClr val="lt2"/>
                </a:solidFill>
                <a:latin typeface="Ubuntu"/>
                <a:ea typeface="Ubuntu"/>
                <a:cs typeface="Ubuntu"/>
                <a:sym typeface="Ubuntu"/>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Logo &amp; Links">
  <p:cSld name="End Slide - Logo &amp; Links">
    <p:bg>
      <p:bgPr>
        <a:solidFill>
          <a:schemeClr val="accent1"/>
        </a:solidFill>
      </p:bgPr>
    </p:bg>
    <p:spTree>
      <p:nvGrpSpPr>
        <p:cNvPr id="53" name="Shape 53"/>
        <p:cNvGrpSpPr/>
        <p:nvPr/>
      </p:nvGrpSpPr>
      <p:grpSpPr>
        <a:xfrm>
          <a:off x="0" y="0"/>
          <a:ext cx="0" cy="0"/>
          <a:chOff x="0" y="0"/>
          <a:chExt cx="0" cy="0"/>
        </a:xfrm>
      </p:grpSpPr>
      <p:sp>
        <p:nvSpPr>
          <p:cNvPr id="54" name="Google Shape;54;p12"/>
          <p:cNvSpPr/>
          <p:nvPr/>
        </p:nvSpPr>
        <p:spPr>
          <a:xfrm>
            <a:off x="5422341" y="1550070"/>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55" name="Google Shape;55;p12"/>
          <p:cNvSpPr/>
          <p:nvPr/>
        </p:nvSpPr>
        <p:spPr>
          <a:xfrm>
            <a:off x="5489976" y="2101914"/>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2"/>
          <p:cNvSpPr txBox="1"/>
          <p:nvPr/>
        </p:nvSpPr>
        <p:spPr>
          <a:xfrm>
            <a:off x="5771064" y="1529152"/>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57" name="Google Shape;57;p12"/>
          <p:cNvSpPr txBox="1"/>
          <p:nvPr/>
        </p:nvSpPr>
        <p:spPr>
          <a:xfrm>
            <a:off x="5771075" y="2129270"/>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58" name="Google Shape;58;p12"/>
          <p:cNvSpPr txBox="1"/>
          <p:nvPr/>
        </p:nvSpPr>
        <p:spPr>
          <a:xfrm>
            <a:off x="5771064" y="2741350"/>
            <a:ext cx="24855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bit.ly/stmc-forum</a:t>
            </a:r>
            <a:endParaRPr b="0" i="0" sz="1300" u="none" cap="none" strike="noStrike">
              <a:solidFill>
                <a:srgbClr val="FFFFFF"/>
              </a:solidFill>
              <a:latin typeface="Calibri"/>
              <a:ea typeface="Calibri"/>
              <a:cs typeface="Calibri"/>
              <a:sym typeface="Calibri"/>
            </a:endParaRPr>
          </a:p>
        </p:txBody>
      </p:sp>
      <p:pic>
        <p:nvPicPr>
          <p:cNvPr id="59" name="Google Shape;59;p12"/>
          <p:cNvPicPr preferRelativeResize="0"/>
          <p:nvPr/>
        </p:nvPicPr>
        <p:blipFill rotWithShape="1">
          <a:blip r:embed="rId2">
            <a:alphaModFix/>
          </a:blip>
          <a:srcRect b="0" l="0" r="0" t="0"/>
          <a:stretch/>
        </p:blipFill>
        <p:spPr>
          <a:xfrm>
            <a:off x="5422353" y="2760957"/>
            <a:ext cx="301300" cy="299129"/>
          </a:xfrm>
          <a:prstGeom prst="rect">
            <a:avLst/>
          </a:prstGeom>
          <a:noFill/>
          <a:ln>
            <a:noFill/>
          </a:ln>
        </p:spPr>
      </p:pic>
      <p:sp>
        <p:nvSpPr>
          <p:cNvPr id="60" name="Google Shape;60;p12"/>
          <p:cNvSpPr/>
          <p:nvPr/>
        </p:nvSpPr>
        <p:spPr>
          <a:xfrm>
            <a:off x="5452920" y="3435048"/>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2"/>
          <p:cNvSpPr txBox="1"/>
          <p:nvPr/>
        </p:nvSpPr>
        <p:spPr>
          <a:xfrm>
            <a:off x="5712339" y="3404727"/>
            <a:ext cx="2199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stmath.com</a:t>
            </a:r>
            <a:endParaRPr b="0" i="0" sz="13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62" name="Google Shape;62;p12"/>
          <p:cNvPicPr preferRelativeResize="0"/>
          <p:nvPr/>
        </p:nvPicPr>
        <p:blipFill rotWithShape="1">
          <a:blip r:embed="rId3">
            <a:alphaModFix/>
          </a:blip>
          <a:srcRect b="0" l="0" r="0" t="0"/>
          <a:stretch/>
        </p:blipFill>
        <p:spPr>
          <a:xfrm>
            <a:off x="1025384" y="1979694"/>
            <a:ext cx="3871857" cy="1184111"/>
          </a:xfrm>
          <a:prstGeom prst="rect">
            <a:avLst/>
          </a:prstGeom>
          <a:noFill/>
          <a:ln>
            <a:noFill/>
          </a:ln>
        </p:spPr>
      </p:pic>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 Logo &amp; Links">
  <p:cSld name="1_End Slide - Logo &amp; Links">
    <p:bg>
      <p:bgPr>
        <a:solidFill>
          <a:schemeClr val="accent1"/>
        </a:solidFill>
      </p:bgPr>
    </p:bg>
    <p:spTree>
      <p:nvGrpSpPr>
        <p:cNvPr id="63" name="Shape 63"/>
        <p:cNvGrpSpPr/>
        <p:nvPr/>
      </p:nvGrpSpPr>
      <p:grpSpPr>
        <a:xfrm>
          <a:off x="0" y="0"/>
          <a:ext cx="0" cy="0"/>
          <a:chOff x="0" y="0"/>
          <a:chExt cx="0" cy="0"/>
        </a:xfrm>
      </p:grpSpPr>
      <p:pic>
        <p:nvPicPr>
          <p:cNvPr descr="A picture containing drawing&#10;&#10;Description automatically generated" id="64" name="Google Shape;64;p13"/>
          <p:cNvPicPr preferRelativeResize="0"/>
          <p:nvPr/>
        </p:nvPicPr>
        <p:blipFill rotWithShape="1">
          <a:blip r:embed="rId2">
            <a:alphaModFix/>
          </a:blip>
          <a:srcRect b="0" l="0" r="0" t="0"/>
          <a:stretch/>
        </p:blipFill>
        <p:spPr>
          <a:xfrm>
            <a:off x="2636071" y="1371984"/>
            <a:ext cx="3871857" cy="1184112"/>
          </a:xfrm>
          <a:prstGeom prst="rect">
            <a:avLst/>
          </a:prstGeom>
          <a:noFill/>
          <a:ln>
            <a:noFill/>
          </a:ln>
        </p:spPr>
      </p:pic>
      <p:sp>
        <p:nvSpPr>
          <p:cNvPr id="65" name="Google Shape;65;p13"/>
          <p:cNvSpPr/>
          <p:nvPr/>
        </p:nvSpPr>
        <p:spPr>
          <a:xfrm>
            <a:off x="1724558" y="3058137"/>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66" name="Google Shape;66;p13"/>
          <p:cNvSpPr/>
          <p:nvPr/>
        </p:nvSpPr>
        <p:spPr>
          <a:xfrm>
            <a:off x="5178464" y="3609981"/>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3"/>
          <p:cNvSpPr txBox="1"/>
          <p:nvPr/>
        </p:nvSpPr>
        <p:spPr>
          <a:xfrm>
            <a:off x="2070442" y="3037219"/>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68" name="Google Shape;68;p13"/>
          <p:cNvSpPr txBox="1"/>
          <p:nvPr/>
        </p:nvSpPr>
        <p:spPr>
          <a:xfrm>
            <a:off x="5440513" y="3637337"/>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69" name="Google Shape;69;p13"/>
          <p:cNvSpPr txBox="1"/>
          <p:nvPr/>
        </p:nvSpPr>
        <p:spPr>
          <a:xfrm>
            <a:off x="5440527" y="4249425"/>
            <a:ext cx="29121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lang="en" sz="1300">
                <a:solidFill>
                  <a:srgbClr val="FFFFFF"/>
                </a:solidFill>
                <a:latin typeface="Calibri"/>
                <a:ea typeface="Calibri"/>
                <a:cs typeface="Calibri"/>
                <a:sym typeface="Calibri"/>
              </a:rPr>
              <a:t>bit.ly/MINDLI</a:t>
            </a:r>
            <a:endParaRPr b="0" i="0" sz="1300" u="none" cap="none" strike="noStrike">
              <a:solidFill>
                <a:srgbClr val="FFFFFF"/>
              </a:solidFill>
              <a:latin typeface="Calibri"/>
              <a:ea typeface="Calibri"/>
              <a:cs typeface="Calibri"/>
              <a:sym typeface="Calibri"/>
            </a:endParaRPr>
          </a:p>
        </p:txBody>
      </p:sp>
      <p:sp>
        <p:nvSpPr>
          <p:cNvPr id="70" name="Google Shape;70;p13"/>
          <p:cNvSpPr/>
          <p:nvPr/>
        </p:nvSpPr>
        <p:spPr>
          <a:xfrm>
            <a:off x="5141414" y="3063445"/>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3"/>
          <p:cNvSpPr txBox="1"/>
          <p:nvPr/>
        </p:nvSpPr>
        <p:spPr>
          <a:xfrm>
            <a:off x="5440513" y="3037219"/>
            <a:ext cx="2010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mindresearch.org/blog</a:t>
            </a:r>
            <a:endParaRPr b="0" i="0" sz="1300" u="none" cap="none" strike="noStrik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b="0" l="0" r="0" t="0"/>
          <a:stretch/>
        </p:blipFill>
        <p:spPr>
          <a:xfrm>
            <a:off x="1747010" y="3678388"/>
            <a:ext cx="256297" cy="256297"/>
          </a:xfrm>
          <a:prstGeom prst="rect">
            <a:avLst/>
          </a:prstGeom>
          <a:noFill/>
          <a:ln>
            <a:noFill/>
          </a:ln>
        </p:spPr>
      </p:pic>
      <p:sp>
        <p:nvSpPr>
          <p:cNvPr id="73" name="Google Shape;73;p13"/>
          <p:cNvSpPr txBox="1"/>
          <p:nvPr/>
        </p:nvSpPr>
        <p:spPr>
          <a:xfrm>
            <a:off x="2070442" y="3664081"/>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pinterest.com/jijimath</a:t>
            </a:r>
            <a:endParaRPr b="0" i="0" sz="1100" u="none" cap="none" strike="noStrike">
              <a:solidFill>
                <a:schemeClr val="lt2"/>
              </a:solidFill>
              <a:latin typeface="Open Sans"/>
              <a:ea typeface="Open Sans"/>
              <a:cs typeface="Open Sans"/>
              <a:sym typeface="Open Sans"/>
            </a:endParaRPr>
          </a:p>
        </p:txBody>
      </p:sp>
      <p:sp>
        <p:nvSpPr>
          <p:cNvPr id="74" name="Google Shape;74;p13"/>
          <p:cNvSpPr txBox="1"/>
          <p:nvPr/>
        </p:nvSpPr>
        <p:spPr>
          <a:xfrm>
            <a:off x="2070442" y="4291965"/>
            <a:ext cx="2021522"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instagram.com/stmath</a:t>
            </a:r>
            <a:endParaRPr b="0" i="0" sz="1100" u="none" cap="none" strike="noStrike">
              <a:solidFill>
                <a:schemeClr val="lt2"/>
              </a:solidFill>
              <a:latin typeface="Open Sans"/>
              <a:ea typeface="Open Sans"/>
              <a:cs typeface="Open Sans"/>
              <a:sym typeface="Open Sans"/>
            </a:endParaRPr>
          </a:p>
        </p:txBody>
      </p:sp>
      <p:pic>
        <p:nvPicPr>
          <p:cNvPr id="75" name="Google Shape;75;p13"/>
          <p:cNvPicPr preferRelativeResize="0"/>
          <p:nvPr/>
        </p:nvPicPr>
        <p:blipFill rotWithShape="1">
          <a:blip r:embed="rId4">
            <a:alphaModFix/>
          </a:blip>
          <a:srcRect b="0" l="0" r="0" t="0"/>
          <a:stretch/>
        </p:blipFill>
        <p:spPr>
          <a:xfrm>
            <a:off x="1753714" y="4297144"/>
            <a:ext cx="242888" cy="242888"/>
          </a:xfrm>
          <a:prstGeom prst="rect">
            <a:avLst/>
          </a:prstGeom>
          <a:noFill/>
          <a:ln>
            <a:noFill/>
          </a:ln>
        </p:spPr>
      </p:pic>
      <p:pic>
        <p:nvPicPr>
          <p:cNvPr id="76" name="Google Shape;76;p13"/>
          <p:cNvPicPr preferRelativeResize="0"/>
          <p:nvPr/>
        </p:nvPicPr>
        <p:blipFill>
          <a:blip r:embed="rId5">
            <a:alphaModFix/>
          </a:blip>
          <a:stretch>
            <a:fillRect/>
          </a:stretch>
        </p:blipFill>
        <p:spPr>
          <a:xfrm>
            <a:off x="5147872" y="4286729"/>
            <a:ext cx="227100" cy="218200"/>
          </a:xfrm>
          <a:prstGeom prst="rect">
            <a:avLst/>
          </a:prstGeom>
          <a:noFill/>
          <a:ln>
            <a:noFill/>
          </a:ln>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 Logo_1">
    <p:bg>
      <p:bgPr>
        <a:solidFill>
          <a:schemeClr val="accent1"/>
        </a:solidFill>
      </p:bgPr>
    </p:bg>
    <p:spTree>
      <p:nvGrpSpPr>
        <p:cNvPr id="77" name="Shape 77"/>
        <p:cNvGrpSpPr/>
        <p:nvPr/>
      </p:nvGrpSpPr>
      <p:grpSpPr>
        <a:xfrm>
          <a:off x="0" y="0"/>
          <a:ext cx="0" cy="0"/>
          <a:chOff x="0" y="0"/>
          <a:chExt cx="0" cy="0"/>
        </a:xfrm>
      </p:grpSpPr>
      <p:sp>
        <p:nvSpPr>
          <p:cNvPr id="78" name="Google Shape;78;p14"/>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79" name="Google Shape;79;p14"/>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0" name="Google Shape;80;p14"/>
          <p:cNvPicPr preferRelativeResize="0"/>
          <p:nvPr/>
        </p:nvPicPr>
        <p:blipFill rotWithShape="1">
          <a:blip r:embed="rId2">
            <a:alphaModFix/>
          </a:blip>
          <a:srcRect b="0" l="0" r="0" t="0"/>
          <a:stretch/>
        </p:blipFill>
        <p:spPr>
          <a:xfrm>
            <a:off x="1402970" y="1318347"/>
            <a:ext cx="6338060" cy="1914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2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iJi Background - Diagonal">
  <p:cSld name="JiJi Background - Diagonal">
    <p:bg>
      <p:bgPr>
        <a:solidFill>
          <a:schemeClr val="accent1"/>
        </a:solidFill>
      </p:bgPr>
    </p:bg>
    <p:spTree>
      <p:nvGrpSpPr>
        <p:cNvPr id="17" name="Shape 17"/>
        <p:cNvGrpSpPr/>
        <p:nvPr/>
      </p:nvGrpSpPr>
      <p:grpSpPr>
        <a:xfrm>
          <a:off x="0" y="0"/>
          <a:ext cx="0" cy="0"/>
          <a:chOff x="0" y="0"/>
          <a:chExt cx="0" cy="0"/>
        </a:xfrm>
      </p:grpSpPr>
      <p:sp>
        <p:nvSpPr>
          <p:cNvPr id="18" name="Google Shape;18;p3"/>
          <p:cNvSpPr/>
          <p:nvPr/>
        </p:nvSpPr>
        <p:spPr>
          <a:xfrm rot="5400000">
            <a:off x="2022600" y="-232018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graphics&#10;&#10;Description automatically generated" id="19" name="Google Shape;19;p3"/>
          <p:cNvPicPr preferRelativeResize="0"/>
          <p:nvPr/>
        </p:nvPicPr>
        <p:blipFill rotWithShape="1">
          <a:blip r:embed="rId2">
            <a:alphaModFix/>
          </a:blip>
          <a:srcRect b="0" l="0" r="0" t="0"/>
          <a:stretch/>
        </p:blipFill>
        <p:spPr>
          <a:xfrm>
            <a:off x="786970" y="2122998"/>
            <a:ext cx="1929136" cy="2567382"/>
          </a:xfrm>
          <a:prstGeom prst="rect">
            <a:avLst/>
          </a:prstGeom>
          <a:noFill/>
          <a:ln>
            <a:noFill/>
          </a:ln>
        </p:spPr>
      </p:pic>
      <p:sp>
        <p:nvSpPr>
          <p:cNvPr id="20" name="Google Shape;20;p3"/>
          <p:cNvSpPr txBox="1"/>
          <p:nvPr>
            <p:ph type="title"/>
          </p:nvPr>
        </p:nvSpPr>
        <p:spPr>
          <a:xfrm>
            <a:off x="3193825" y="641525"/>
            <a:ext cx="5515200" cy="561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sz="2400">
                <a:solidFill>
                  <a:schemeClr val="dk1"/>
                </a:solidFill>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3"/>
          <p:cNvSpPr txBox="1"/>
          <p:nvPr>
            <p:ph idx="1" type="body"/>
          </p:nvPr>
        </p:nvSpPr>
        <p:spPr>
          <a:xfrm>
            <a:off x="3193825" y="1324275"/>
            <a:ext cx="5515200" cy="2738700"/>
          </a:xfrm>
          <a:prstGeom prst="rect">
            <a:avLst/>
          </a:prstGeom>
          <a:noFill/>
          <a:ln>
            <a:noFill/>
          </a:ln>
        </p:spPr>
        <p:txBody>
          <a:bodyPr anchorCtr="0" anchor="t" bIns="91425" lIns="91425" spcFirstLastPara="1" rIns="91425" wrap="square" tIns="91425">
            <a:noAutofit/>
          </a:bodyPr>
          <a:lstStyle>
            <a:lvl1pPr indent="-304800" lvl="0" marL="457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onal BG - No JiJI">
  <p:cSld name="Diagonal BG - No JiJI">
    <p:bg>
      <p:bgPr>
        <a:solidFill>
          <a:schemeClr val="accent1"/>
        </a:solidFill>
      </p:bgPr>
    </p:bg>
    <p:spTree>
      <p:nvGrpSpPr>
        <p:cNvPr id="22" name="Shape 22"/>
        <p:cNvGrpSpPr/>
        <p:nvPr/>
      </p:nvGrpSpPr>
      <p:grpSpPr>
        <a:xfrm>
          <a:off x="0" y="0"/>
          <a:ext cx="0" cy="0"/>
          <a:chOff x="0" y="0"/>
          <a:chExt cx="0" cy="0"/>
        </a:xfrm>
      </p:grpSpPr>
      <p:grpSp>
        <p:nvGrpSpPr>
          <p:cNvPr id="23" name="Google Shape;23;p4"/>
          <p:cNvGrpSpPr/>
          <p:nvPr/>
        </p:nvGrpSpPr>
        <p:grpSpPr>
          <a:xfrm>
            <a:off x="0" y="-307742"/>
            <a:ext cx="9144000" cy="5606800"/>
            <a:chOff x="0" y="-307742"/>
            <a:chExt cx="9144000" cy="5606800"/>
          </a:xfrm>
        </p:grpSpPr>
        <p:sp>
          <p:nvSpPr>
            <p:cNvPr id="24" name="Google Shape;24;p4"/>
            <p:cNvSpPr/>
            <p:nvPr/>
          </p:nvSpPr>
          <p:spPr>
            <a:xfrm rot="5400000">
              <a:off x="2022600" y="-2330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4"/>
            <p:cNvSpPr/>
            <p:nvPr/>
          </p:nvSpPr>
          <p:spPr>
            <a:xfrm rot="5400000">
              <a:off x="2022600" y="-1822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 name="Google Shape;26;p4"/>
          <p:cNvSpPr txBox="1"/>
          <p:nvPr>
            <p:ph type="title"/>
          </p:nvPr>
        </p:nvSpPr>
        <p:spPr>
          <a:xfrm>
            <a:off x="1072150" y="489800"/>
            <a:ext cx="69996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7" name="Google Shape;27;p4"/>
          <p:cNvSpPr txBox="1"/>
          <p:nvPr>
            <p:ph idx="1" type="body"/>
          </p:nvPr>
        </p:nvSpPr>
        <p:spPr>
          <a:xfrm>
            <a:off x="1072250" y="1172550"/>
            <a:ext cx="6999600" cy="3156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28" name="Shape 28"/>
        <p:cNvGrpSpPr/>
        <p:nvPr/>
      </p:nvGrpSpPr>
      <p:grpSpPr>
        <a:xfrm>
          <a:off x="0" y="0"/>
          <a:ext cx="0" cy="0"/>
          <a:chOff x="0" y="0"/>
          <a:chExt cx="0" cy="0"/>
        </a:xfrm>
      </p:grpSpPr>
      <p:sp>
        <p:nvSpPr>
          <p:cNvPr id="29" name="Google Shape;29;p5"/>
          <p:cNvSpPr/>
          <p:nvPr/>
        </p:nvSpPr>
        <p:spPr>
          <a:xfrm flipH="1" rot="-5400000">
            <a:off x="1879616" y="-2098820"/>
            <a:ext cx="5402186" cy="9178834"/>
          </a:xfrm>
          <a:custGeom>
            <a:rect b="b" l="l" r="r" t="t"/>
            <a:pathLst>
              <a:path extrusionOk="0" h="9178834" w="5402186">
                <a:moveTo>
                  <a:pt x="0" y="9161419"/>
                </a:moveTo>
                <a:lnTo>
                  <a:pt x="759061" y="8708"/>
                </a:lnTo>
                <a:lnTo>
                  <a:pt x="5394892" y="0"/>
                </a:lnTo>
                <a:cubicBezTo>
                  <a:pt x="5397323" y="3059611"/>
                  <a:pt x="5399755" y="6119223"/>
                  <a:pt x="5402186" y="9178834"/>
                </a:cubicBezTo>
                <a:lnTo>
                  <a:pt x="0" y="9161419"/>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w/ Icons">
  <p:cSld name="3 Column w/ Icons">
    <p:spTree>
      <p:nvGrpSpPr>
        <p:cNvPr id="30" name="Shape 30"/>
        <p:cNvGrpSpPr/>
        <p:nvPr/>
      </p:nvGrpSpPr>
      <p:grpSpPr>
        <a:xfrm>
          <a:off x="0" y="0"/>
          <a:ext cx="0" cy="0"/>
          <a:chOff x="0" y="0"/>
          <a:chExt cx="0" cy="0"/>
        </a:xfrm>
      </p:grpSpPr>
      <p:sp>
        <p:nvSpPr>
          <p:cNvPr id="31" name="Google Shape;31;p6"/>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2" name="Google Shape;32;p6"/>
          <p:cNvSpPr txBox="1"/>
          <p:nvPr>
            <p:ph idx="1" type="body"/>
          </p:nvPr>
        </p:nvSpPr>
        <p:spPr>
          <a:xfrm>
            <a:off x="1092425" y="3102800"/>
            <a:ext cx="2146800" cy="1691700"/>
          </a:xfrm>
          <a:prstGeom prst="rect">
            <a:avLst/>
          </a:prstGeom>
          <a:noFill/>
          <a:ln>
            <a:noFill/>
          </a:ln>
        </p:spPr>
        <p:txBody>
          <a:bodyPr anchorCtr="0" anchor="t" bIns="91425" lIns="91425" spcFirstLastPara="1" rIns="91425" wrap="square" tIns="91425">
            <a:noAutofit/>
          </a:bodyPr>
          <a:lstStyle>
            <a:lvl1pPr indent="-304800" lvl="0" marL="45720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3" name="Google Shape;33;p6"/>
          <p:cNvSpPr txBox="1"/>
          <p:nvPr>
            <p:ph idx="2" type="subTitle"/>
          </p:nvPr>
        </p:nvSpPr>
        <p:spPr>
          <a:xfrm>
            <a:off x="1092400" y="2720150"/>
            <a:ext cx="2146800" cy="3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4" name="Google Shape;34;p6"/>
          <p:cNvSpPr txBox="1"/>
          <p:nvPr>
            <p:ph idx="3" type="body"/>
          </p:nvPr>
        </p:nvSpPr>
        <p:spPr>
          <a:xfrm>
            <a:off x="34986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5" name="Google Shape;35;p6"/>
          <p:cNvSpPr txBox="1"/>
          <p:nvPr>
            <p:ph idx="4" type="subTitle"/>
          </p:nvPr>
        </p:nvSpPr>
        <p:spPr>
          <a:xfrm>
            <a:off x="34985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6"/>
          <p:cNvSpPr txBox="1"/>
          <p:nvPr>
            <p:ph idx="5" type="body"/>
          </p:nvPr>
        </p:nvSpPr>
        <p:spPr>
          <a:xfrm>
            <a:off x="59048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7" name="Google Shape;37;p6"/>
          <p:cNvSpPr txBox="1"/>
          <p:nvPr>
            <p:ph idx="6" type="subTitle"/>
          </p:nvPr>
        </p:nvSpPr>
        <p:spPr>
          <a:xfrm>
            <a:off x="59047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imple">
  <p:cSld name="2 Column Simple">
    <p:spTree>
      <p:nvGrpSpPr>
        <p:cNvPr id="38" name="Shape 38"/>
        <p:cNvGrpSpPr/>
        <p:nvPr/>
      </p:nvGrpSpPr>
      <p:grpSpPr>
        <a:xfrm>
          <a:off x="0" y="0"/>
          <a:ext cx="0" cy="0"/>
          <a:chOff x="0" y="0"/>
          <a:chExt cx="0" cy="0"/>
        </a:xfrm>
      </p:grpSpPr>
      <p:sp>
        <p:nvSpPr>
          <p:cNvPr id="39" name="Google Shape;39;p7"/>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0" name="Google Shape;40;p7"/>
          <p:cNvSpPr txBox="1"/>
          <p:nvPr>
            <p:ph idx="1" type="body"/>
          </p:nvPr>
        </p:nvSpPr>
        <p:spPr>
          <a:xfrm>
            <a:off x="78822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
        <p:nvSpPr>
          <p:cNvPr id="41" name="Google Shape;41;p7"/>
          <p:cNvSpPr txBox="1"/>
          <p:nvPr>
            <p:ph idx="2" type="body"/>
          </p:nvPr>
        </p:nvSpPr>
        <p:spPr>
          <a:xfrm>
            <a:off x="471797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pic>
        <p:nvPicPr>
          <p:cNvPr descr="A flat screen tv sitting in front of a television&#10;&#10;Description automatically generated" id="43" name="Google Shape;43;p8"/>
          <p:cNvPicPr preferRelativeResize="0"/>
          <p:nvPr/>
        </p:nvPicPr>
        <p:blipFill rotWithShape="1">
          <a:blip r:embed="rId2">
            <a:alphaModFix/>
          </a:blip>
          <a:srcRect b="0" l="0" r="0" t="0"/>
          <a:stretch/>
        </p:blipFill>
        <p:spPr>
          <a:xfrm>
            <a:off x="4712681" y="1326324"/>
            <a:ext cx="6157202" cy="3517262"/>
          </a:xfrm>
          <a:prstGeom prst="rect">
            <a:avLst/>
          </a:prstGeom>
          <a:noFill/>
          <a:ln>
            <a:noFill/>
          </a:ln>
        </p:spPr>
      </p:pic>
      <p:sp>
        <p:nvSpPr>
          <p:cNvPr id="44" name="Google Shape;44;p8"/>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5" name="Google Shape;45;p8"/>
          <p:cNvSpPr txBox="1"/>
          <p:nvPr>
            <p:ph idx="1" type="body"/>
          </p:nvPr>
        </p:nvSpPr>
        <p:spPr>
          <a:xfrm>
            <a:off x="1352725" y="17666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6" name="Google Shape;46;p8"/>
          <p:cNvSpPr txBox="1"/>
          <p:nvPr>
            <p:ph idx="2" type="body"/>
          </p:nvPr>
        </p:nvSpPr>
        <p:spPr>
          <a:xfrm>
            <a:off x="1352725" y="27457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7" name="Google Shape;47;p8"/>
          <p:cNvSpPr txBox="1"/>
          <p:nvPr>
            <p:ph idx="3" type="body"/>
          </p:nvPr>
        </p:nvSpPr>
        <p:spPr>
          <a:xfrm>
            <a:off x="1352725" y="37248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ud Background">
  <p:cSld name="Cloud Background">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Sky Background">
    <p:spTree>
      <p:nvGrpSpPr>
        <p:cNvPr id="50"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attern-slides.png" id="6" name="Google Shape;6;p1"/>
          <p:cNvPicPr preferRelativeResize="0"/>
          <p:nvPr/>
        </p:nvPicPr>
        <p:blipFill rotWithShape="1">
          <a:blip r:embed="rId1">
            <a:alphaModFix/>
          </a:blip>
          <a:srcRect b="0" l="0" r="0" t="0"/>
          <a:stretch/>
        </p:blipFill>
        <p:spPr>
          <a:xfrm>
            <a:off x="0" y="0"/>
            <a:ext cx="3545026" cy="3210575"/>
          </a:xfrm>
          <a:prstGeom prst="rect">
            <a:avLst/>
          </a:prstGeom>
          <a:noFill/>
          <a:ln>
            <a:noFill/>
          </a:ln>
        </p:spPr>
      </p:pic>
      <p:pic>
        <p:nvPicPr>
          <p:cNvPr descr="Pattern-slides.png" id="7" name="Google Shape;7;p1"/>
          <p:cNvPicPr preferRelativeResize="0"/>
          <p:nvPr/>
        </p:nvPicPr>
        <p:blipFill rotWithShape="1">
          <a:blip r:embed="rId1">
            <a:alphaModFix/>
          </a:blip>
          <a:srcRect b="0" l="0" r="0" t="0"/>
          <a:stretch/>
        </p:blipFill>
        <p:spPr>
          <a:xfrm>
            <a:off x="3538739" y="0"/>
            <a:ext cx="3545026" cy="3210575"/>
          </a:xfrm>
          <a:prstGeom prst="rect">
            <a:avLst/>
          </a:prstGeom>
          <a:noFill/>
          <a:ln>
            <a:noFill/>
          </a:ln>
        </p:spPr>
      </p:pic>
      <p:pic>
        <p:nvPicPr>
          <p:cNvPr descr="Pattern-slides.png" id="8" name="Google Shape;8;p1"/>
          <p:cNvPicPr preferRelativeResize="0"/>
          <p:nvPr/>
        </p:nvPicPr>
        <p:blipFill rotWithShape="1">
          <a:blip r:embed="rId1">
            <a:alphaModFix/>
          </a:blip>
          <a:srcRect b="0" l="0" r="0" t="0"/>
          <a:stretch/>
        </p:blipFill>
        <p:spPr>
          <a:xfrm>
            <a:off x="7080694" y="0"/>
            <a:ext cx="3545026" cy="3210575"/>
          </a:xfrm>
          <a:prstGeom prst="rect">
            <a:avLst/>
          </a:prstGeom>
          <a:noFill/>
          <a:ln>
            <a:noFill/>
          </a:ln>
        </p:spPr>
      </p:pic>
      <p:pic>
        <p:nvPicPr>
          <p:cNvPr descr="Pattern-slides.png" id="9" name="Google Shape;9;p1"/>
          <p:cNvPicPr preferRelativeResize="0"/>
          <p:nvPr/>
        </p:nvPicPr>
        <p:blipFill rotWithShape="1">
          <a:blip r:embed="rId1">
            <a:alphaModFix/>
          </a:blip>
          <a:srcRect b="0" l="0" r="0" t="0"/>
          <a:stretch/>
        </p:blipFill>
        <p:spPr>
          <a:xfrm>
            <a:off x="0" y="3210575"/>
            <a:ext cx="3545026" cy="3210575"/>
          </a:xfrm>
          <a:prstGeom prst="rect">
            <a:avLst/>
          </a:prstGeom>
          <a:noFill/>
          <a:ln>
            <a:noFill/>
          </a:ln>
        </p:spPr>
      </p:pic>
      <p:pic>
        <p:nvPicPr>
          <p:cNvPr descr="Pattern-slides.png" id="10" name="Google Shape;10;p1"/>
          <p:cNvPicPr preferRelativeResize="0"/>
          <p:nvPr/>
        </p:nvPicPr>
        <p:blipFill rotWithShape="1">
          <a:blip r:embed="rId1">
            <a:alphaModFix/>
          </a:blip>
          <a:srcRect b="0" l="0" r="0" t="0"/>
          <a:stretch/>
        </p:blipFill>
        <p:spPr>
          <a:xfrm>
            <a:off x="3538739" y="3210575"/>
            <a:ext cx="3545026" cy="3210575"/>
          </a:xfrm>
          <a:prstGeom prst="rect">
            <a:avLst/>
          </a:prstGeom>
          <a:noFill/>
          <a:ln>
            <a:noFill/>
          </a:ln>
        </p:spPr>
      </p:pic>
      <p:pic>
        <p:nvPicPr>
          <p:cNvPr descr="Pattern-slides.png" id="11" name="Google Shape;11;p1"/>
          <p:cNvPicPr preferRelativeResize="0"/>
          <p:nvPr/>
        </p:nvPicPr>
        <p:blipFill rotWithShape="1">
          <a:blip r:embed="rId1">
            <a:alphaModFix/>
          </a:blip>
          <a:srcRect b="0" l="0" r="0" t="0"/>
          <a:stretch/>
        </p:blipFill>
        <p:spPr>
          <a:xfrm>
            <a:off x="7080694" y="3210575"/>
            <a:ext cx="3545026" cy="3210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s://play.stmath.com/ed/#/objective/b991e4dd-c319-42df-9fe5-a5763e7f99d3/6ae51e25-73a2-41e1-bf7d-4bce038df136/games#game1" TargetMode="External"/><Relationship Id="rId5" Type="http://schemas.openxmlformats.org/officeDocument/2006/relationships/image" Target="../media/image35.png"/><Relationship Id="rId6" Type="http://schemas.openxmlformats.org/officeDocument/2006/relationships/hyperlink" Target="https://play.stmath.com/ed/#/objective/b991e4dd-c319-42df-9fe5-a5763e7f99d3/6ae51e25-73a2-41e1-bf7d-4bce038df136/games#game1" TargetMode="External"/><Relationship Id="rId7" Type="http://schemas.openxmlformats.org/officeDocument/2006/relationships/image" Target="../media/image33.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1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44.png"/><Relationship Id="rId5" Type="http://schemas.openxmlformats.org/officeDocument/2006/relationships/hyperlink" Target="https://play.stmath.com/ed/#/objective/b991e4dd-c319-42df-9fe5-a5763e7f99d3/6ae51e25-73a2-41e1-bf7d-4bce038df136/games#game2"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17.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46.png"/><Relationship Id="rId5" Type="http://schemas.openxmlformats.org/officeDocument/2006/relationships/hyperlink" Target="https://play.stmath.com/ed/#/objective/b991e4dd-c319-42df-9fe5-a5763e7f99d3/6ae51e25-73a2-41e1-bf7d-4bce038df136/games#game3"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48.png"/><Relationship Id="rId5" Type="http://schemas.openxmlformats.org/officeDocument/2006/relationships/hyperlink" Target="https://play.stmath.com/ed/#/objective/b991e4dd-c319-42df-9fe5-a5763e7f99d3/6ae51e25-73a2-41e1-bf7d-4bce038df136/games#game3"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2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50.png"/><Relationship Id="rId5" Type="http://schemas.openxmlformats.org/officeDocument/2006/relationships/hyperlink" Target="https://play.stmath.com/ed/#/objective/b991e4dd-c319-42df-9fe5-a5763e7f99d3/6ae51e25-73a2-41e1-bf7d-4bce038df136/games#game4"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2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54.png"/><Relationship Id="rId5" Type="http://schemas.openxmlformats.org/officeDocument/2006/relationships/hyperlink" Target="https://play.stmath.com/ed/#/objective/b991e4dd-c319-42df-9fe5-a5763e7f99d3/6ae51e25-73a2-41e1-bf7d-4bce038df136/games#game4"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play.stmath.com/raft/resources/interactive_activities/guided_intro/index.html" TargetMode="External"/><Relationship Id="rId9" Type="http://schemas.openxmlformats.org/officeDocument/2006/relationships/image" Target="../media/image33.png"/><Relationship Id="rId5" Type="http://schemas.openxmlformats.org/officeDocument/2006/relationships/hyperlink" Target="https://play.stmath.com/raft/resources/interactive_activities/guided_intro/index.html" TargetMode="External"/><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9.png"/></Relationships>
</file>

<file path=ppt/slides/_rels/slide3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9.png"/><Relationship Id="rId4" Type="http://schemas.openxmlformats.org/officeDocument/2006/relationships/image" Target="../media/image11.png"/><Relationship Id="rId9" Type="http://schemas.openxmlformats.org/officeDocument/2006/relationships/image" Target="../media/image51.png"/><Relationship Id="rId5" Type="http://schemas.openxmlformats.org/officeDocument/2006/relationships/hyperlink" Target="https://play.stmath.com/ed/#/objective/b991e4dd-c319-42df-9fe5-a5763e7f99d3/6ae51e25-73a2-41e1-bf7d-4bce038df136/games#game5"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23.png"/><Relationship Id="rId6"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3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9.png"/><Relationship Id="rId4" Type="http://schemas.openxmlformats.org/officeDocument/2006/relationships/image" Target="../media/image11.png"/><Relationship Id="rId9" Type="http://schemas.openxmlformats.org/officeDocument/2006/relationships/image" Target="../media/image64.png"/><Relationship Id="rId5" Type="http://schemas.openxmlformats.org/officeDocument/2006/relationships/hyperlink" Target="https://play.stmath.com/ed/#/objective/b991e4dd-c319-42df-9fe5-a5763e7f99d3/6ae51e25-73a2-41e1-bf7d-4bce038df136/games#game6"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23.png"/><Relationship Id="rId6" Type="http://schemas.openxmlformats.org/officeDocument/2006/relationships/image" Target="../media/image70.png"/><Relationship Id="rId7"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3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9.png"/><Relationship Id="rId4" Type="http://schemas.openxmlformats.org/officeDocument/2006/relationships/image" Target="../media/image11.png"/><Relationship Id="rId9" Type="http://schemas.openxmlformats.org/officeDocument/2006/relationships/image" Target="../media/image62.png"/><Relationship Id="rId5" Type="http://schemas.openxmlformats.org/officeDocument/2006/relationships/hyperlink" Target="https://play.stmath.com/ed/#/objective/b991e4dd-c319-42df-9fe5-a5763e7f99d3/6ae51e25-73a2-41e1-bf7d-4bce038df136/games#game7"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39.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9.png"/><Relationship Id="rId4" Type="http://schemas.openxmlformats.org/officeDocument/2006/relationships/image" Target="../media/image11.png"/><Relationship Id="rId9" Type="http://schemas.openxmlformats.org/officeDocument/2006/relationships/image" Target="../media/image57.png"/><Relationship Id="rId5" Type="http://schemas.openxmlformats.org/officeDocument/2006/relationships/hyperlink" Target="https://play.stmath.com/ed/#/objective/b991e4dd-c319-42df-9fe5-a5763e7f99d3/6ae51e25-73a2-41e1-bf7d-4bce038df136/games#game7"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s://play.stmath.com/demo.html#/play/Slinky/k_slinky_stand_alone_macht_chat" TargetMode="External"/><Relationship Id="rId5" Type="http://schemas.openxmlformats.org/officeDocument/2006/relationships/hyperlink" Target="https://play.stmath.com/demo.html#/play/Slinky/k_slinky_stand_alone_macht_chat" TargetMode="External"/><Relationship Id="rId6" Type="http://schemas.openxmlformats.org/officeDocument/2006/relationships/image" Target="../media/image40.png"/><Relationship Id="rId7" Type="http://schemas.openxmlformats.org/officeDocument/2006/relationships/hyperlink" Target="https://play.stmath.com/demo.html#/play/Slinky/k_slinky_stand_alone_macht_chat" TargetMode="External"/><Relationship Id="rId8"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9.png"/><Relationship Id="rId4" Type="http://schemas.openxmlformats.org/officeDocument/2006/relationships/image" Target="../media/image59.png"/><Relationship Id="rId5" Type="http://schemas.openxmlformats.org/officeDocument/2006/relationships/image" Target="../media/image23.png"/><Relationship Id="rId6"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53.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4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53.png"/><Relationship Id="rId4" Type="http://schemas.openxmlformats.org/officeDocument/2006/relationships/image" Target="../media/image11.png"/><Relationship Id="rId9" Type="http://schemas.openxmlformats.org/officeDocument/2006/relationships/image" Target="../media/image56.png"/><Relationship Id="rId5" Type="http://schemas.openxmlformats.org/officeDocument/2006/relationships/hyperlink" Target="https://play.stmath.com/ed/#/objective/b991e4dd-c319-42df-9fe5-a5763e7f99d3/6ae51e25-73a2-41e1-bf7d-4bce038df136/games#game8"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8"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3.png"/><Relationship Id="rId4" Type="http://schemas.openxmlformats.org/officeDocument/2006/relationships/image" Target="../media/image59.png"/><Relationship Id="rId5"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53.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4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3.png"/><Relationship Id="rId4" Type="http://schemas.openxmlformats.org/officeDocument/2006/relationships/image" Target="../media/image11.png"/><Relationship Id="rId9" Type="http://schemas.openxmlformats.org/officeDocument/2006/relationships/image" Target="../media/image58.png"/><Relationship Id="rId5" Type="http://schemas.openxmlformats.org/officeDocument/2006/relationships/hyperlink" Target="https://play.stmath.com/ed/#/objective/b991e4dd-c319-42df-9fe5-a5763e7f99d3/6ae51e25-73a2-41e1-bf7d-4bce038df136/games#game8"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3.png"/><Relationship Id="rId4" Type="http://schemas.openxmlformats.org/officeDocument/2006/relationships/image" Target="../media/image59.png"/><Relationship Id="rId5"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3.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49.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3.png"/><Relationship Id="rId4" Type="http://schemas.openxmlformats.org/officeDocument/2006/relationships/image" Target="../media/image11.png"/><Relationship Id="rId9" Type="http://schemas.openxmlformats.org/officeDocument/2006/relationships/image" Target="../media/image65.png"/><Relationship Id="rId5" Type="http://schemas.openxmlformats.org/officeDocument/2006/relationships/hyperlink" Target="https://play.stmath.com/ed/#/objective/b991e4dd-c319-42df-9fe5-a5763e7f99d3/6ae51e25-73a2-41e1-bf7d-4bce038df136/games#game9"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3.png"/><Relationship Id="rId4" Type="http://schemas.openxmlformats.org/officeDocument/2006/relationships/image" Target="../media/image59.png"/><Relationship Id="rId5"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3.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5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3.png"/><Relationship Id="rId4" Type="http://schemas.openxmlformats.org/officeDocument/2006/relationships/image" Target="../media/image11.png"/><Relationship Id="rId9" Type="http://schemas.openxmlformats.org/officeDocument/2006/relationships/image" Target="../media/image80.png"/><Relationship Id="rId5" Type="http://schemas.openxmlformats.org/officeDocument/2006/relationships/hyperlink" Target="https://play.stmath.com/ed/#/objective/b991e4dd-c319-42df-9fe5-a5763e7f99d3/6ae51e25-73a2-41e1-bf7d-4bce038df136/games#game9"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9"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3.png"/><Relationship Id="rId4" Type="http://schemas.openxmlformats.org/officeDocument/2006/relationships/image" Target="../media/image59.png"/><Relationship Id="rId5"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6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6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5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69.png"/><Relationship Id="rId4" Type="http://schemas.openxmlformats.org/officeDocument/2006/relationships/image" Target="../media/image11.png"/><Relationship Id="rId9" Type="http://schemas.openxmlformats.org/officeDocument/2006/relationships/image" Target="../media/image76.png"/><Relationship Id="rId5" Type="http://schemas.openxmlformats.org/officeDocument/2006/relationships/hyperlink" Target="https://play.stmath.com/ed/#/objective/b991e4dd-c319-42df-9fe5-a5763e7f99d3/6ae51e25-73a2-41e1-bf7d-4bce038df136/games#game10"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1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9.png"/><Relationship Id="rId4" Type="http://schemas.openxmlformats.org/officeDocument/2006/relationships/image" Target="../media/image68.png"/><Relationship Id="rId5"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_rels/slide59.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69.png"/><Relationship Id="rId4" Type="http://schemas.openxmlformats.org/officeDocument/2006/relationships/image" Target="../media/image11.png"/><Relationship Id="rId9" Type="http://schemas.openxmlformats.org/officeDocument/2006/relationships/image" Target="../media/image79.png"/><Relationship Id="rId5" Type="http://schemas.openxmlformats.org/officeDocument/2006/relationships/hyperlink" Target="https://play.stmath.com/ed/#/objective/b991e4dd-c319-42df-9fe5-a5763e7f99d3/6ae51e25-73a2-41e1-bf7d-4bce038df136/games#game11" TargetMode="External"/><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hyperlink" Target="https://play.stmath.com/ed/#/objective/b991e4dd-c319-42df-9fe5-a5763e7f99d3/6ae51e25-73a2-41e1-bf7d-4bce038df136/games#game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9.png"/><Relationship Id="rId4" Type="http://schemas.openxmlformats.org/officeDocument/2006/relationships/image" Target="../media/image68.png"/><Relationship Id="rId5"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 Id="rId3" Type="http://schemas.openxmlformats.org/officeDocument/2006/relationships/image" Target="../media/image6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7.png"/><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8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8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8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7.pn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s://play.stmath.com/demo.html#/play/BigSeed/big_seed_nku" TargetMode="External"/><Relationship Id="rId5" Type="http://schemas.openxmlformats.org/officeDocument/2006/relationships/image" Target="../media/image36.png"/><Relationship Id="rId6" Type="http://schemas.openxmlformats.org/officeDocument/2006/relationships/hyperlink" Target="https://play.stmath.com/demo.html#/play/BigSeed/big_seed_nku" TargetMode="External"/><Relationship Id="rId7" Type="http://schemas.openxmlformats.org/officeDocument/2006/relationships/image" Target="../media/image33.png"/><Relationship Id="rId8" Type="http://schemas.openxmlformats.org/officeDocument/2006/relationships/image" Target="../media/image2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 Id="rId3" Type="http://schemas.openxmlformats.org/officeDocument/2006/relationships/image" Target="../media/image7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75.png"/><Relationship Id="rId4" Type="http://schemas.openxmlformats.org/officeDocument/2006/relationships/image" Target="../media/image71.png"/><Relationship Id="rId5" Type="http://schemas.openxmlformats.org/officeDocument/2006/relationships/image" Target="../media/image8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 name="Shape 84"/>
        <p:cNvGrpSpPr/>
        <p:nvPr/>
      </p:nvGrpSpPr>
      <p:grpSpPr>
        <a:xfrm>
          <a:off x="0" y="0"/>
          <a:ext cx="0" cy="0"/>
          <a:chOff x="0" y="0"/>
          <a:chExt cx="0" cy="0"/>
        </a:xfrm>
      </p:grpSpPr>
      <p:sp>
        <p:nvSpPr>
          <p:cNvPr id="85" name="Google Shape;85;p15"/>
          <p:cNvSpPr/>
          <p:nvPr/>
        </p:nvSpPr>
        <p:spPr>
          <a:xfrm>
            <a:off x="1130725" y="564450"/>
            <a:ext cx="6770100" cy="184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5"/>
          <p:cNvPicPr preferRelativeResize="0"/>
          <p:nvPr/>
        </p:nvPicPr>
        <p:blipFill>
          <a:blip r:embed="rId3">
            <a:alphaModFix/>
          </a:blip>
          <a:stretch>
            <a:fillRect/>
          </a:stretch>
        </p:blipFill>
        <p:spPr>
          <a:xfrm>
            <a:off x="369049" y="791067"/>
            <a:ext cx="8162724" cy="1992859"/>
          </a:xfrm>
          <a:prstGeom prst="rect">
            <a:avLst/>
          </a:prstGeom>
          <a:noFill/>
          <a:ln>
            <a:noFill/>
          </a:ln>
        </p:spPr>
      </p:pic>
      <p:sp>
        <p:nvSpPr>
          <p:cNvPr id="87" name="Google Shape;87;p15"/>
          <p:cNvSpPr txBox="1"/>
          <p:nvPr/>
        </p:nvSpPr>
        <p:spPr>
          <a:xfrm>
            <a:off x="2396025" y="2306875"/>
            <a:ext cx="6051600" cy="13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chemeClr val="accent1"/>
                </a:solidFill>
                <a:latin typeface="Ubuntu"/>
                <a:ea typeface="Ubuntu"/>
                <a:cs typeface="Ubuntu"/>
                <a:sym typeface="Ubuntu"/>
              </a:rPr>
              <a:t>Las diapositivas de Resolución de Problemas  </a:t>
            </a:r>
            <a:endParaRPr b="1" sz="3200">
              <a:solidFill>
                <a:srgbClr val="1D9FE6"/>
              </a:solidFill>
              <a:latin typeface="Ubuntu"/>
              <a:ea typeface="Ubuntu"/>
              <a:cs typeface="Ubuntu"/>
              <a:sym typeface="Ubuntu"/>
            </a:endParaRPr>
          </a:p>
          <a:p>
            <a:pPr indent="0" lvl="0" marL="0" rtl="0" algn="l">
              <a:spcBef>
                <a:spcPts val="0"/>
              </a:spcBef>
              <a:spcAft>
                <a:spcPts val="0"/>
              </a:spcAft>
              <a:buNone/>
            </a:pPr>
            <a:r>
              <a:rPr b="1" lang="en" sz="2500">
                <a:solidFill>
                  <a:srgbClr val="4E5053"/>
                </a:solidFill>
                <a:latin typeface="Ubuntu"/>
                <a:ea typeface="Ubuntu"/>
                <a:cs typeface="Ubuntu"/>
                <a:sym typeface="Ubuntu"/>
              </a:rPr>
              <a:t>Grado 3</a:t>
            </a:r>
            <a:endParaRPr b="1" sz="2500">
              <a:solidFill>
                <a:srgbClr val="4E5053"/>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2" name="Shape 242"/>
        <p:cNvGrpSpPr/>
        <p:nvPr/>
      </p:nvGrpSpPr>
      <p:grpSpPr>
        <a:xfrm>
          <a:off x="0" y="0"/>
          <a:ext cx="0" cy="0"/>
          <a:chOff x="0" y="0"/>
          <a:chExt cx="0" cy="0"/>
        </a:xfrm>
      </p:grpSpPr>
      <p:sp>
        <p:nvSpPr>
          <p:cNvPr id="243" name="Google Shape;243;p2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44" name="Google Shape;244;p24"/>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45" name="Google Shape;245;p2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Charla de rompecabezas</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246" name="Google Shape;246;p2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247" name="Google Shape;247;p24"/>
          <p:cNvPicPr preferRelativeResize="0"/>
          <p:nvPr/>
        </p:nvPicPr>
        <p:blipFill rotWithShape="1">
          <a:blip r:embed="rId5">
            <a:alphaModFix/>
          </a:blip>
          <a:srcRect b="1681" l="0" r="0" t="1690"/>
          <a:stretch/>
        </p:blipFill>
        <p:spPr>
          <a:xfrm>
            <a:off x="728974" y="1845708"/>
            <a:ext cx="3334625" cy="1812470"/>
          </a:xfrm>
          <a:prstGeom prst="rect">
            <a:avLst/>
          </a:prstGeom>
          <a:noFill/>
          <a:ln>
            <a:noFill/>
          </a:ln>
        </p:spPr>
      </p:pic>
      <p:grpSp>
        <p:nvGrpSpPr>
          <p:cNvPr id="248" name="Google Shape;248;p24"/>
          <p:cNvGrpSpPr/>
          <p:nvPr/>
        </p:nvGrpSpPr>
        <p:grpSpPr>
          <a:xfrm>
            <a:off x="1590104" y="4057131"/>
            <a:ext cx="173012" cy="169916"/>
            <a:chOff x="8586628" y="1443880"/>
            <a:chExt cx="281458" cy="281458"/>
          </a:xfrm>
        </p:grpSpPr>
        <p:sp>
          <p:nvSpPr>
            <p:cNvPr id="249" name="Google Shape;249;p2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4"/>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involucran fracciones y entender fracciones como números</a:t>
            </a:r>
            <a:endParaRPr sz="1800">
              <a:solidFill>
                <a:schemeClr val="dk1"/>
              </a:solidFill>
              <a:latin typeface="Open Sans"/>
              <a:ea typeface="Open Sans"/>
              <a:cs typeface="Open Sans"/>
              <a:sym typeface="Open Sans"/>
            </a:endParaRPr>
          </a:p>
        </p:txBody>
      </p:sp>
      <p:sp>
        <p:nvSpPr>
          <p:cNvPr id="259" name="Google Shape;259;p2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JiJi Cycle Basket</a:t>
            </a:r>
            <a:endParaRPr sz="2000">
              <a:solidFill>
                <a:schemeClr val="dk1"/>
              </a:solidFill>
              <a:latin typeface="Open Sans"/>
              <a:ea typeface="Open Sans"/>
              <a:cs typeface="Open Sans"/>
              <a:sym typeface="Open Sans"/>
            </a:endParaRPr>
          </a:p>
        </p:txBody>
      </p:sp>
      <p:sp>
        <p:nvSpPr>
          <p:cNvPr id="260" name="Google Shape;260;p24"/>
          <p:cNvSpPr txBox="1"/>
          <p:nvPr/>
        </p:nvSpPr>
        <p:spPr>
          <a:xfrm>
            <a:off x="1754418" y="3957425"/>
            <a:ext cx="201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6"/>
              </a:rPr>
              <a:t>Enlace de rompecabezas</a:t>
            </a:r>
            <a:endParaRPr sz="1200">
              <a:latin typeface="Ubuntu"/>
              <a:ea typeface="Ubuntu"/>
              <a:cs typeface="Ubuntu"/>
              <a:sym typeface="Ubuntu"/>
            </a:endParaRPr>
          </a:p>
        </p:txBody>
      </p:sp>
      <p:grpSp>
        <p:nvGrpSpPr>
          <p:cNvPr id="261" name="Google Shape;261;p24"/>
          <p:cNvGrpSpPr/>
          <p:nvPr/>
        </p:nvGrpSpPr>
        <p:grpSpPr>
          <a:xfrm>
            <a:off x="7709843" y="3629462"/>
            <a:ext cx="1138164" cy="1468500"/>
            <a:chOff x="7633097" y="3255132"/>
            <a:chExt cx="1510904" cy="1870224"/>
          </a:xfrm>
        </p:grpSpPr>
        <p:pic>
          <p:nvPicPr>
            <p:cNvPr id="262" name="Google Shape;262;p24"/>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263" name="Google Shape;263;p24"/>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264" name="Google Shape;264;p24">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266" name="Google Shape;266;p2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4"/>
          <p:cNvGrpSpPr/>
          <p:nvPr/>
        </p:nvGrpSpPr>
        <p:grpSpPr>
          <a:xfrm>
            <a:off x="4509208" y="1330103"/>
            <a:ext cx="227520" cy="248922"/>
            <a:chOff x="4469316" y="1236218"/>
            <a:chExt cx="360570" cy="400390"/>
          </a:xfrm>
        </p:grpSpPr>
        <p:sp>
          <p:nvSpPr>
            <p:cNvPr id="268" name="Google Shape;268;p2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24"/>
          <p:cNvGrpSpPr/>
          <p:nvPr/>
        </p:nvGrpSpPr>
        <p:grpSpPr>
          <a:xfrm>
            <a:off x="2859100" y="658076"/>
            <a:ext cx="1390125" cy="1117724"/>
            <a:chOff x="2859100" y="658076"/>
            <a:chExt cx="1390125" cy="1117724"/>
          </a:xfrm>
        </p:grpSpPr>
        <p:pic>
          <p:nvPicPr>
            <p:cNvPr id="276" name="Google Shape;276;p2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277" name="Google Shape;277;p2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1" name="Shape 281"/>
        <p:cNvGrpSpPr/>
        <p:nvPr/>
      </p:nvGrpSpPr>
      <p:grpSpPr>
        <a:xfrm>
          <a:off x="0" y="0"/>
          <a:ext cx="0" cy="0"/>
          <a:chOff x="0" y="0"/>
          <a:chExt cx="0" cy="0"/>
        </a:xfrm>
      </p:grpSpPr>
      <p:sp>
        <p:nvSpPr>
          <p:cNvPr id="282" name="Google Shape;282;p2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83" name="Google Shape;283;p25"/>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84" name="Google Shape;284;p25"/>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Resolución   </a:t>
            </a:r>
            <a:endParaRPr b="1" sz="2100">
              <a:solidFill>
                <a:schemeClr val="accent2"/>
              </a:solidFill>
              <a:latin typeface="Ubuntu"/>
              <a:ea typeface="Ubuntu"/>
              <a:cs typeface="Ubuntu"/>
              <a:sym typeface="Ubuntu"/>
            </a:endParaRPr>
          </a:p>
          <a:p>
            <a:pPr indent="0" lvl="0" marL="0" rtl="0" algn="r">
              <a:spcBef>
                <a:spcPts val="0"/>
              </a:spcBef>
              <a:spcAft>
                <a:spcPts val="0"/>
              </a:spcAft>
              <a:buNone/>
            </a:pPr>
            <a:r>
              <a:rPr b="1" lang="en" sz="2100">
                <a:solidFill>
                  <a:schemeClr val="accent2"/>
                </a:solidFill>
                <a:latin typeface="Ubuntu"/>
                <a:ea typeface="Ubuntu"/>
                <a:cs typeface="Ubuntu"/>
                <a:sym typeface="Ubuntu"/>
              </a:rPr>
              <a:t>de problemas</a:t>
            </a:r>
            <a:endParaRPr b="1" sz="2100">
              <a:solidFill>
                <a:schemeClr val="accent2"/>
              </a:solidFill>
              <a:latin typeface="Ubuntu"/>
              <a:ea typeface="Ubuntu"/>
              <a:cs typeface="Ubuntu"/>
              <a:sym typeface="Ubuntu"/>
            </a:endParaRPr>
          </a:p>
        </p:txBody>
      </p:sp>
      <p:sp>
        <p:nvSpPr>
          <p:cNvPr id="285" name="Google Shape;285;p25"/>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Problema del</a:t>
            </a:r>
            <a:r>
              <a:rPr b="1" lang="en">
                <a:solidFill>
                  <a:schemeClr val="accent2"/>
                </a:solidFill>
                <a:latin typeface="Ubuntu"/>
                <a:ea typeface="Ubuntu"/>
                <a:cs typeface="Ubuntu"/>
                <a:sym typeface="Ubuntu"/>
              </a:rPr>
              <a:t> </a:t>
            </a:r>
            <a:r>
              <a:rPr b="1" lang="en">
                <a:solidFill>
                  <a:schemeClr val="accent2"/>
                </a:solidFill>
                <a:latin typeface="Ubuntu"/>
                <a:ea typeface="Ubuntu"/>
                <a:cs typeface="Ubuntu"/>
                <a:sym typeface="Ubuntu"/>
              </a:rPr>
              <a:t>Día</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Compara estas fracciones y explica cómo ubicarlas en la recta numérica: 5/8, 6/8, 2/8, 9/8, 3/8.</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286" name="Google Shape;286;p25"/>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87" name="Google Shape;287;p25"/>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91" name="Shape 291"/>
        <p:cNvGrpSpPr/>
        <p:nvPr/>
      </p:nvGrpSpPr>
      <p:grpSpPr>
        <a:xfrm>
          <a:off x="0" y="0"/>
          <a:ext cx="0" cy="0"/>
          <a:chOff x="0" y="0"/>
          <a:chExt cx="0" cy="0"/>
        </a:xfrm>
      </p:grpSpPr>
      <p:sp>
        <p:nvSpPr>
          <p:cNvPr id="292" name="Google Shape;292;p2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293" name="Google Shape;293;p26"/>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94" name="Google Shape;294;p2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Mi camino de razonamiento</a:t>
            </a:r>
            <a:endParaRPr b="1" sz="2100">
              <a:solidFill>
                <a:schemeClr val="accent2"/>
              </a:solidFill>
              <a:latin typeface="Ubuntu"/>
              <a:ea typeface="Ubuntu"/>
              <a:cs typeface="Ubuntu"/>
              <a:sym typeface="Ubuntu"/>
            </a:endParaRPr>
          </a:p>
        </p:txBody>
      </p:sp>
      <p:sp>
        <p:nvSpPr>
          <p:cNvPr id="295" name="Google Shape;295;p2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296" name="Google Shape;296;p2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comparación de fracciones es...</a:t>
            </a:r>
            <a:endParaRPr b="1" sz="2000">
              <a:solidFill>
                <a:srgbClr val="FFFFFF"/>
              </a:solidFill>
              <a:latin typeface="Open Sans"/>
              <a:ea typeface="Open Sans"/>
              <a:cs typeface="Open Sans"/>
              <a:sym typeface="Open Sans"/>
            </a:endParaRPr>
          </a:p>
        </p:txBody>
      </p:sp>
      <p:pic>
        <p:nvPicPr>
          <p:cNvPr id="297" name="Google Shape;297;p2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98" name="Google Shape;298;p2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299" name="Google Shape;299;p26"/>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300" name="Google Shape;300;p2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301" name="Google Shape;301;p2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302" name="Google Shape;302;p2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303" name="Google Shape;303;p2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304" name="Google Shape;304;p2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305" name="Google Shape;305;p2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09" name="Shape 309"/>
        <p:cNvGrpSpPr/>
        <p:nvPr/>
      </p:nvGrpSpPr>
      <p:grpSpPr>
        <a:xfrm>
          <a:off x="0" y="0"/>
          <a:ext cx="0" cy="0"/>
          <a:chOff x="0" y="0"/>
          <a:chExt cx="0" cy="0"/>
        </a:xfrm>
      </p:grpSpPr>
      <p:sp>
        <p:nvSpPr>
          <p:cNvPr id="310" name="Google Shape;310;p2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311" name="Google Shape;311;p2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12" name="Google Shape;312;p2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Charla de rompecabezas</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313" name="Google Shape;313;p2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14" name="Google Shape;314;p27"/>
          <p:cNvGrpSpPr/>
          <p:nvPr/>
        </p:nvGrpSpPr>
        <p:grpSpPr>
          <a:xfrm>
            <a:off x="1590104" y="4057131"/>
            <a:ext cx="173012" cy="169916"/>
            <a:chOff x="8586628" y="1443880"/>
            <a:chExt cx="281458" cy="281458"/>
          </a:xfrm>
        </p:grpSpPr>
        <p:sp>
          <p:nvSpPr>
            <p:cNvPr id="315" name="Google Shape;315;p2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27"/>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involucran fracciones y entender fracciones como números</a:t>
            </a:r>
            <a:endParaRPr sz="1800">
              <a:solidFill>
                <a:schemeClr val="dk1"/>
              </a:solidFill>
              <a:latin typeface="Open Sans"/>
              <a:ea typeface="Open Sans"/>
              <a:cs typeface="Open Sans"/>
              <a:sym typeface="Open Sans"/>
            </a:endParaRPr>
          </a:p>
        </p:txBody>
      </p:sp>
      <p:sp>
        <p:nvSpPr>
          <p:cNvPr id="325" name="Google Shape;325;p2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JiJi Cycle</a:t>
            </a:r>
            <a:endParaRPr sz="2000">
              <a:solidFill>
                <a:schemeClr val="dk1"/>
              </a:solidFill>
              <a:latin typeface="Open Sans"/>
              <a:ea typeface="Open Sans"/>
              <a:cs typeface="Open Sans"/>
              <a:sym typeface="Open Sans"/>
            </a:endParaRPr>
          </a:p>
        </p:txBody>
      </p:sp>
      <p:sp>
        <p:nvSpPr>
          <p:cNvPr id="326" name="Google Shape;326;p27"/>
          <p:cNvSpPr txBox="1"/>
          <p:nvPr/>
        </p:nvSpPr>
        <p:spPr>
          <a:xfrm>
            <a:off x="1754435" y="3957436"/>
            <a:ext cx="1222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327" name="Google Shape;327;p27"/>
          <p:cNvGrpSpPr/>
          <p:nvPr/>
        </p:nvGrpSpPr>
        <p:grpSpPr>
          <a:xfrm>
            <a:off x="7709843" y="3629462"/>
            <a:ext cx="1138164" cy="1468500"/>
            <a:chOff x="7633097" y="3255132"/>
            <a:chExt cx="1510904" cy="1870224"/>
          </a:xfrm>
        </p:grpSpPr>
        <p:pic>
          <p:nvPicPr>
            <p:cNvPr id="328" name="Google Shape;328;p2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329" name="Google Shape;329;p2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330" name="Google Shape;330;p2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332" name="Google Shape;332;p2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27"/>
          <p:cNvGrpSpPr/>
          <p:nvPr/>
        </p:nvGrpSpPr>
        <p:grpSpPr>
          <a:xfrm>
            <a:off x="4509208" y="1330103"/>
            <a:ext cx="227520" cy="248922"/>
            <a:chOff x="4469316" y="1236218"/>
            <a:chExt cx="360570" cy="400390"/>
          </a:xfrm>
        </p:grpSpPr>
        <p:sp>
          <p:nvSpPr>
            <p:cNvPr id="334" name="Google Shape;334;p2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1" name="Google Shape;341;p2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342" name="Google Shape;342;p27"/>
          <p:cNvGrpSpPr/>
          <p:nvPr/>
        </p:nvGrpSpPr>
        <p:grpSpPr>
          <a:xfrm>
            <a:off x="2859100" y="658076"/>
            <a:ext cx="1390125" cy="1117724"/>
            <a:chOff x="2859100" y="658076"/>
            <a:chExt cx="1390125" cy="1117724"/>
          </a:xfrm>
        </p:grpSpPr>
        <p:pic>
          <p:nvPicPr>
            <p:cNvPr id="343" name="Google Shape;343;p2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344" name="Google Shape;344;p2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48" name="Shape 348"/>
        <p:cNvGrpSpPr/>
        <p:nvPr/>
      </p:nvGrpSpPr>
      <p:grpSpPr>
        <a:xfrm>
          <a:off x="0" y="0"/>
          <a:ext cx="0" cy="0"/>
          <a:chOff x="0" y="0"/>
          <a:chExt cx="0" cy="0"/>
        </a:xfrm>
      </p:grpSpPr>
      <p:sp>
        <p:nvSpPr>
          <p:cNvPr id="349" name="Google Shape;349;p2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350" name="Google Shape;350;p2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51" name="Google Shape;351;p28"/>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Resolución   </a:t>
            </a:r>
            <a:endParaRPr b="1" sz="2100">
              <a:solidFill>
                <a:schemeClr val="accent2"/>
              </a:solidFill>
              <a:latin typeface="Ubuntu"/>
              <a:ea typeface="Ubuntu"/>
              <a:cs typeface="Ubuntu"/>
              <a:sym typeface="Ubuntu"/>
            </a:endParaRPr>
          </a:p>
          <a:p>
            <a:pPr indent="0" lvl="0" marL="0" rtl="0" algn="r">
              <a:spcBef>
                <a:spcPts val="0"/>
              </a:spcBef>
              <a:spcAft>
                <a:spcPts val="0"/>
              </a:spcAft>
              <a:buNone/>
            </a:pPr>
            <a:r>
              <a:rPr b="1" lang="en" sz="2100">
                <a:solidFill>
                  <a:schemeClr val="accent2"/>
                </a:solidFill>
                <a:latin typeface="Ubuntu"/>
                <a:ea typeface="Ubuntu"/>
                <a:cs typeface="Ubuntu"/>
                <a:sym typeface="Ubuntu"/>
              </a:rPr>
              <a:t>de problemas</a:t>
            </a:r>
            <a:endParaRPr b="1" sz="2100">
              <a:solidFill>
                <a:schemeClr val="accent2"/>
              </a:solidFill>
              <a:latin typeface="Ubuntu"/>
              <a:ea typeface="Ubuntu"/>
              <a:cs typeface="Ubuntu"/>
              <a:sym typeface="Ubuntu"/>
            </a:endParaRPr>
          </a:p>
        </p:txBody>
      </p:sp>
      <p:sp>
        <p:nvSpPr>
          <p:cNvPr id="352" name="Google Shape;352;p28"/>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Problema del</a:t>
            </a:r>
            <a:r>
              <a:rPr b="1" lang="en">
                <a:solidFill>
                  <a:schemeClr val="accent2"/>
                </a:solidFill>
                <a:latin typeface="Ubuntu"/>
                <a:ea typeface="Ubuntu"/>
                <a:cs typeface="Ubuntu"/>
                <a:sym typeface="Ubuntu"/>
              </a:rPr>
              <a:t> </a:t>
            </a:r>
            <a:r>
              <a:rPr b="1" lang="en">
                <a:solidFill>
                  <a:schemeClr val="accent2"/>
                </a:solidFill>
                <a:latin typeface="Ubuntu"/>
                <a:ea typeface="Ubuntu"/>
                <a:cs typeface="Ubuntu"/>
                <a:sym typeface="Ubuntu"/>
              </a:rPr>
              <a:t>Día</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Nancy, Bob y Devin jugaron a ver quién llegaba más lejos en una recta numérica. Cada uno lanzó un dado de fracciones. Nancy sacó 1/4 y 1. Bob sacó 3/4 y 3/4. Devin sacó 3/4 y 1/2. ¿Dónde cayó cada jugador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en la recta numérica? ¿Quién ganó?</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353" name="Google Shape;353;p28"/>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354" name="Google Shape;354;p28"/>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8" name="Shape 358"/>
        <p:cNvGrpSpPr/>
        <p:nvPr/>
      </p:nvGrpSpPr>
      <p:grpSpPr>
        <a:xfrm>
          <a:off x="0" y="0"/>
          <a:ext cx="0" cy="0"/>
          <a:chOff x="0" y="0"/>
          <a:chExt cx="0" cy="0"/>
        </a:xfrm>
      </p:grpSpPr>
      <p:sp>
        <p:nvSpPr>
          <p:cNvPr id="359" name="Google Shape;359;p29"/>
          <p:cNvSpPr/>
          <p:nvPr/>
        </p:nvSpPr>
        <p:spPr>
          <a:xfrm>
            <a:off x="4522841" y="1919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0" name="Google Shape;360;p29"/>
          <p:cNvSpPr txBox="1"/>
          <p:nvPr>
            <p:ph idx="1" type="body"/>
          </p:nvPr>
        </p:nvSpPr>
        <p:spPr>
          <a:xfrm>
            <a:off x="4883999" y="1920825"/>
            <a:ext cx="19137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2</a:t>
            </a:r>
            <a:endParaRPr sz="2400">
              <a:solidFill>
                <a:schemeClr val="dk1"/>
              </a:solidFill>
              <a:latin typeface="Ubuntu Medium"/>
              <a:ea typeface="Ubuntu Medium"/>
              <a:cs typeface="Ubuntu Medium"/>
              <a:sym typeface="Ubuntu Medium"/>
            </a:endParaRPr>
          </a:p>
        </p:txBody>
      </p:sp>
      <p:pic>
        <p:nvPicPr>
          <p:cNvPr id="361" name="Google Shape;361;p29"/>
          <p:cNvPicPr preferRelativeResize="0"/>
          <p:nvPr>
            <p:ph idx="2" type="pic"/>
          </p:nvPr>
        </p:nvPicPr>
        <p:blipFill rotWithShape="1">
          <a:blip r:embed="rId3">
            <a:alphaModFix/>
          </a:blip>
          <a:srcRect b="835" l="0" r="0" t="826"/>
          <a:stretch/>
        </p:blipFill>
        <p:spPr>
          <a:xfrm>
            <a:off x="2148825" y="905725"/>
            <a:ext cx="2679300" cy="2634900"/>
          </a:xfrm>
          <a:prstGeom prst="ellipse">
            <a:avLst/>
          </a:prstGeom>
          <a:noFill/>
          <a:ln>
            <a:noFill/>
          </a:ln>
          <a:effectLst>
            <a:outerShdw blurRad="177800" rotWithShape="0" algn="ctr" dir="5400000" dist="50800">
              <a:srgbClr val="000000">
                <a:alpha val="14000"/>
              </a:srgbClr>
            </a:outerShdw>
          </a:effectLst>
        </p:spPr>
      </p:pic>
      <p:sp>
        <p:nvSpPr>
          <p:cNvPr id="362" name="Google Shape;362;p29"/>
          <p:cNvSpPr txBox="1"/>
          <p:nvPr/>
        </p:nvSpPr>
        <p:spPr>
          <a:xfrm>
            <a:off x="714325" y="4036600"/>
            <a:ext cx="7715400" cy="646500"/>
          </a:xfrm>
          <a:prstGeom prst="rect">
            <a:avLst/>
          </a:prstGeom>
          <a:solidFill>
            <a:srgbClr val="7DC960"/>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¡No puedo esperar a ver lo que hacemos!</a:t>
            </a:r>
            <a:endParaRPr sz="3000">
              <a:solidFill>
                <a:srgbClr val="FFFFFF"/>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6" name="Shape 366"/>
        <p:cNvGrpSpPr/>
        <p:nvPr/>
      </p:nvGrpSpPr>
      <p:grpSpPr>
        <a:xfrm>
          <a:off x="0" y="0"/>
          <a:ext cx="0" cy="0"/>
          <a:chOff x="0" y="0"/>
          <a:chExt cx="0" cy="0"/>
        </a:xfrm>
      </p:grpSpPr>
      <p:sp>
        <p:nvSpPr>
          <p:cNvPr id="367" name="Google Shape;367;p3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368" name="Google Shape;368;p3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369" name="Google Shape;369;p3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370" name="Google Shape;370;p3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un </a:t>
            </a:r>
            <a:r>
              <a:rPr b="1" lang="en" sz="2000">
                <a:solidFill>
                  <a:srgbClr val="FFFFFF"/>
                </a:solidFill>
                <a:latin typeface="Open Sans"/>
                <a:ea typeface="Open Sans"/>
                <a:cs typeface="Open Sans"/>
                <a:sym typeface="Open Sans"/>
              </a:rPr>
              <a:t>número</a:t>
            </a:r>
            <a:r>
              <a:rPr b="1" lang="en" sz="2000">
                <a:solidFill>
                  <a:srgbClr val="FFFFFF"/>
                </a:solidFill>
                <a:latin typeface="Open Sans"/>
                <a:ea typeface="Open Sans"/>
                <a:cs typeface="Open Sans"/>
                <a:sym typeface="Open Sans"/>
              </a:rPr>
              <a:t> entero es...</a:t>
            </a:r>
            <a:endParaRPr b="1" sz="2000">
              <a:solidFill>
                <a:srgbClr val="FFFFFF"/>
              </a:solidFill>
              <a:latin typeface="Open Sans"/>
              <a:ea typeface="Open Sans"/>
              <a:cs typeface="Open Sans"/>
              <a:sym typeface="Open Sans"/>
            </a:endParaRPr>
          </a:p>
        </p:txBody>
      </p:sp>
      <p:sp>
        <p:nvSpPr>
          <p:cNvPr id="371" name="Google Shape;371;p3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pic>
        <p:nvPicPr>
          <p:cNvPr id="372" name="Google Shape;372;p3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73" name="Google Shape;373;p3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74" name="Google Shape;374;p30"/>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375" name="Google Shape;375;p30"/>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Tema: Particionar un entero en secciones iguales</a:t>
            </a:r>
            <a:endParaRPr b="1" sz="1800">
              <a:solidFill>
                <a:srgbClr val="FFFFFF"/>
              </a:solidFill>
              <a:latin typeface="Open Sans"/>
              <a:ea typeface="Open Sans"/>
              <a:cs typeface="Open Sans"/>
              <a:sym typeface="Open Sans"/>
            </a:endParaRPr>
          </a:p>
        </p:txBody>
      </p:sp>
      <p:sp>
        <p:nvSpPr>
          <p:cNvPr id="376" name="Google Shape;376;p3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377" name="Google Shape;377;p3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378" name="Google Shape;378;p3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379" name="Google Shape;379;p3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380" name="Google Shape;380;p3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381" name="Google Shape;381;p3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82" name="Google Shape;382;p3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383" name="Google Shape;383;p3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384" name="Google Shape;384;p3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385" name="Google Shape;385;p3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386" name="Google Shape;386;p3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387" name="Google Shape;387;p3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91" name="Shape 391"/>
        <p:cNvGrpSpPr/>
        <p:nvPr/>
      </p:nvGrpSpPr>
      <p:grpSpPr>
        <a:xfrm>
          <a:off x="0" y="0"/>
          <a:ext cx="0" cy="0"/>
          <a:chOff x="0" y="0"/>
          <a:chExt cx="0" cy="0"/>
        </a:xfrm>
      </p:grpSpPr>
      <p:sp>
        <p:nvSpPr>
          <p:cNvPr id="392" name="Google Shape;392;p3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393" name="Google Shape;393;p3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394" name="Google Shape;394;p3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395" name="Google Shape;395;p3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96" name="Google Shape;396;p31"/>
          <p:cNvGrpSpPr/>
          <p:nvPr/>
        </p:nvGrpSpPr>
        <p:grpSpPr>
          <a:xfrm>
            <a:off x="1590104" y="4057131"/>
            <a:ext cx="173012" cy="169916"/>
            <a:chOff x="8586628" y="1443880"/>
            <a:chExt cx="281458" cy="281458"/>
          </a:xfrm>
        </p:grpSpPr>
        <p:sp>
          <p:nvSpPr>
            <p:cNvPr id="397" name="Google Shape;397;p3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31"/>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Particionar un entero en secciones iguales</a:t>
            </a:r>
            <a:endParaRPr sz="1800">
              <a:solidFill>
                <a:schemeClr val="dk1"/>
              </a:solidFill>
              <a:latin typeface="Open Sans"/>
              <a:ea typeface="Open Sans"/>
              <a:cs typeface="Open Sans"/>
              <a:sym typeface="Open Sans"/>
            </a:endParaRPr>
          </a:p>
        </p:txBody>
      </p:sp>
      <p:sp>
        <p:nvSpPr>
          <p:cNvPr id="407" name="Google Shape;407;p3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Nivel 1</a:t>
            </a:r>
            <a:endParaRPr sz="2000">
              <a:solidFill>
                <a:schemeClr val="dk1"/>
              </a:solidFill>
              <a:latin typeface="Open Sans"/>
              <a:ea typeface="Open Sans"/>
              <a:cs typeface="Open Sans"/>
              <a:sym typeface="Open Sans"/>
            </a:endParaRPr>
          </a:p>
        </p:txBody>
      </p:sp>
      <p:sp>
        <p:nvSpPr>
          <p:cNvPr id="408" name="Google Shape;408;p31"/>
          <p:cNvSpPr txBox="1"/>
          <p:nvPr/>
        </p:nvSpPr>
        <p:spPr>
          <a:xfrm>
            <a:off x="1754426"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409" name="Google Shape;409;p31"/>
          <p:cNvGrpSpPr/>
          <p:nvPr/>
        </p:nvGrpSpPr>
        <p:grpSpPr>
          <a:xfrm>
            <a:off x="7709843" y="3629462"/>
            <a:ext cx="1138164" cy="1468500"/>
            <a:chOff x="7633097" y="3255132"/>
            <a:chExt cx="1510904" cy="1870224"/>
          </a:xfrm>
        </p:grpSpPr>
        <p:pic>
          <p:nvPicPr>
            <p:cNvPr id="410" name="Google Shape;410;p3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11" name="Google Shape;411;p3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12" name="Google Shape;412;p3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414" name="Google Shape;414;p3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31"/>
          <p:cNvGrpSpPr/>
          <p:nvPr/>
        </p:nvGrpSpPr>
        <p:grpSpPr>
          <a:xfrm>
            <a:off x="4509208" y="1330103"/>
            <a:ext cx="227520" cy="248922"/>
            <a:chOff x="4469316" y="1236218"/>
            <a:chExt cx="360570" cy="400390"/>
          </a:xfrm>
        </p:grpSpPr>
        <p:sp>
          <p:nvSpPr>
            <p:cNvPr id="416" name="Google Shape;416;p3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3" name="Google Shape;423;p3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24" name="Google Shape;424;p31"/>
          <p:cNvGrpSpPr/>
          <p:nvPr/>
        </p:nvGrpSpPr>
        <p:grpSpPr>
          <a:xfrm>
            <a:off x="2859100" y="658076"/>
            <a:ext cx="1390125" cy="1117724"/>
            <a:chOff x="2859100" y="658076"/>
            <a:chExt cx="1390125" cy="1117724"/>
          </a:xfrm>
        </p:grpSpPr>
        <p:pic>
          <p:nvPicPr>
            <p:cNvPr id="425" name="Google Shape;425;p3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26" name="Google Shape;426;p3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0" name="Shape 430"/>
        <p:cNvGrpSpPr/>
        <p:nvPr/>
      </p:nvGrpSpPr>
      <p:grpSpPr>
        <a:xfrm>
          <a:off x="0" y="0"/>
          <a:ext cx="0" cy="0"/>
          <a:chOff x="0" y="0"/>
          <a:chExt cx="0" cy="0"/>
        </a:xfrm>
      </p:grpSpPr>
      <p:sp>
        <p:nvSpPr>
          <p:cNvPr id="431" name="Google Shape;431;p3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432" name="Google Shape;432;p32"/>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433" name="Google Shape;433;p3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34" name="Google Shape;434;p3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a:t>
            </a:r>
            <a:r>
              <a:rPr b="1" lang="en">
                <a:solidFill>
                  <a:schemeClr val="accent3"/>
                </a:solidFill>
                <a:latin typeface="Ubuntu"/>
                <a:ea typeface="Ubuntu"/>
                <a:cs typeface="Ubuntu"/>
                <a:sym typeface="Ubuntu"/>
              </a:rPr>
              <a:t> </a:t>
            </a:r>
            <a:r>
              <a:rPr b="1" lang="en">
                <a:solidFill>
                  <a:schemeClr val="accent3"/>
                </a:solidFill>
                <a:latin typeface="Ubuntu"/>
                <a:ea typeface="Ubuntu"/>
                <a:cs typeface="Ubuntu"/>
                <a:sym typeface="Ubuntu"/>
              </a:rPr>
              <a:t>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Joe, el panadero, horneó 2 tartas de manzana para la familia Hughes. Hay 8 personas en la familia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Hughes. La familia compartió las tartas de manera por igual. ¿Qué cantidad de tarta recibió cada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miembro de la familia?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435" name="Google Shape;435;p3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436" name="Google Shape;436;p3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40" name="Shape 440"/>
        <p:cNvGrpSpPr/>
        <p:nvPr/>
      </p:nvGrpSpPr>
      <p:grpSpPr>
        <a:xfrm>
          <a:off x="0" y="0"/>
          <a:ext cx="0" cy="0"/>
          <a:chOff x="0" y="0"/>
          <a:chExt cx="0" cy="0"/>
        </a:xfrm>
      </p:grpSpPr>
      <p:sp>
        <p:nvSpPr>
          <p:cNvPr id="441" name="Google Shape;441;p3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442" name="Google Shape;442;p3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443" name="Google Shape;443;p33"/>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44" name="Google Shape;444;p3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un número entero es...</a:t>
            </a:r>
            <a:endParaRPr b="1" sz="2000">
              <a:solidFill>
                <a:srgbClr val="FFFFFF"/>
              </a:solidFill>
              <a:latin typeface="Open Sans"/>
              <a:ea typeface="Open Sans"/>
              <a:cs typeface="Open Sans"/>
              <a:sym typeface="Open Sans"/>
            </a:endParaRPr>
          </a:p>
        </p:txBody>
      </p:sp>
      <p:sp>
        <p:nvSpPr>
          <p:cNvPr id="445" name="Google Shape;445;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pic>
        <p:nvPicPr>
          <p:cNvPr id="446" name="Google Shape;446;p3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447" name="Google Shape;447;p3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448" name="Google Shape;448;p33"/>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449" name="Google Shape;449;p3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450" name="Google Shape;450;p3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451" name="Google Shape;451;p3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452" name="Google Shape;452;p3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453" name="Google Shape;453;p3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454" name="Google Shape;454;p3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455" name="Google Shape;455;p3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456" name="Google Shape;456;p3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457" name="Google Shape;457;p3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458" name="Google Shape;458;p3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459" name="Google Shape;459;p3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460" name="Google Shape;460;p3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 name="Shape 91"/>
        <p:cNvGrpSpPr/>
        <p:nvPr/>
      </p:nvGrpSpPr>
      <p:grpSpPr>
        <a:xfrm>
          <a:off x="0" y="0"/>
          <a:ext cx="0" cy="0"/>
          <a:chOff x="0" y="0"/>
          <a:chExt cx="0" cy="0"/>
        </a:xfrm>
      </p:grpSpPr>
      <p:sp>
        <p:nvSpPr>
          <p:cNvPr id="92" name="Google Shape;92;p16"/>
          <p:cNvSpPr/>
          <p:nvPr/>
        </p:nvSpPr>
        <p:spPr>
          <a:xfrm>
            <a:off x="4519741" y="195258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6"/>
          <p:cNvSpPr txBox="1"/>
          <p:nvPr>
            <p:ph idx="1" type="body"/>
          </p:nvPr>
        </p:nvSpPr>
        <p:spPr>
          <a:xfrm>
            <a:off x="4770618" y="195414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1</a:t>
            </a:r>
            <a:endParaRPr sz="2400">
              <a:solidFill>
                <a:schemeClr val="dk1"/>
              </a:solidFill>
              <a:latin typeface="Ubuntu Medium"/>
              <a:ea typeface="Ubuntu Medium"/>
              <a:cs typeface="Ubuntu Medium"/>
              <a:sym typeface="Ubuntu Medium"/>
            </a:endParaRPr>
          </a:p>
        </p:txBody>
      </p:sp>
      <p:pic>
        <p:nvPicPr>
          <p:cNvPr id="94" name="Google Shape;94;p16"/>
          <p:cNvPicPr preferRelativeResize="0"/>
          <p:nvPr>
            <p:ph idx="2" type="pic"/>
          </p:nvPr>
        </p:nvPicPr>
        <p:blipFill rotWithShape="1">
          <a:blip r:embed="rId3">
            <a:alphaModFix/>
          </a:blip>
          <a:srcRect b="961" l="0" r="0" t="951"/>
          <a:stretch/>
        </p:blipFill>
        <p:spPr>
          <a:xfrm>
            <a:off x="2158850" y="902150"/>
            <a:ext cx="2682900" cy="2631600"/>
          </a:xfrm>
          <a:prstGeom prst="ellipse">
            <a:avLst/>
          </a:prstGeom>
          <a:noFill/>
          <a:ln>
            <a:noFill/>
          </a:ln>
          <a:effectLst>
            <a:outerShdw blurRad="177800" rotWithShape="0" algn="ctr" dir="5400000" dist="50800">
              <a:srgbClr val="000000">
                <a:alpha val="14000"/>
              </a:srgbClr>
            </a:outerShdw>
          </a:effectLst>
        </p:spPr>
      </p:pic>
      <p:sp>
        <p:nvSpPr>
          <p:cNvPr id="95" name="Google Shape;95;p16"/>
          <p:cNvSpPr txBox="1"/>
          <p:nvPr/>
        </p:nvSpPr>
        <p:spPr>
          <a:xfrm>
            <a:off x="772650" y="4052550"/>
            <a:ext cx="7598700" cy="646500"/>
          </a:xfrm>
          <a:prstGeom prst="rect">
            <a:avLst/>
          </a:prstGeom>
          <a:solidFill>
            <a:srgbClr val="F8A344"/>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¡Comencemos con la diversión!</a:t>
            </a:r>
            <a:endParaRPr sz="300">
              <a:solidFill>
                <a:srgbClr val="FFFFFF"/>
              </a:solidFill>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64" name="Shape 464"/>
        <p:cNvGrpSpPr/>
        <p:nvPr/>
      </p:nvGrpSpPr>
      <p:grpSpPr>
        <a:xfrm>
          <a:off x="0" y="0"/>
          <a:ext cx="0" cy="0"/>
          <a:chOff x="0" y="0"/>
          <a:chExt cx="0" cy="0"/>
        </a:xfrm>
      </p:grpSpPr>
      <p:sp>
        <p:nvSpPr>
          <p:cNvPr id="465" name="Google Shape;465;p3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466" name="Google Shape;466;p3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467" name="Google Shape;467;p34"/>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468" name="Google Shape;468;p3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469" name="Google Shape;469;p34"/>
          <p:cNvGrpSpPr/>
          <p:nvPr/>
        </p:nvGrpSpPr>
        <p:grpSpPr>
          <a:xfrm>
            <a:off x="1590104" y="4057131"/>
            <a:ext cx="173012" cy="169916"/>
            <a:chOff x="8586628" y="1443880"/>
            <a:chExt cx="281458" cy="281458"/>
          </a:xfrm>
        </p:grpSpPr>
        <p:sp>
          <p:nvSpPr>
            <p:cNvPr id="470" name="Google Shape;470;p3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3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Particionar un entero en secciones iguales</a:t>
            </a:r>
            <a:endParaRPr sz="1800">
              <a:solidFill>
                <a:schemeClr val="dk1"/>
              </a:solidFill>
              <a:latin typeface="Open Sans"/>
              <a:ea typeface="Open Sans"/>
              <a:cs typeface="Open Sans"/>
              <a:sym typeface="Open Sans"/>
            </a:endParaRPr>
          </a:p>
        </p:txBody>
      </p:sp>
      <p:sp>
        <p:nvSpPr>
          <p:cNvPr id="480" name="Google Shape;480;p3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Nivel 3</a:t>
            </a:r>
            <a:endParaRPr sz="2000">
              <a:solidFill>
                <a:schemeClr val="dk1"/>
              </a:solidFill>
              <a:latin typeface="Open Sans"/>
              <a:ea typeface="Open Sans"/>
              <a:cs typeface="Open Sans"/>
              <a:sym typeface="Open Sans"/>
            </a:endParaRPr>
          </a:p>
        </p:txBody>
      </p:sp>
      <p:sp>
        <p:nvSpPr>
          <p:cNvPr id="481" name="Google Shape;481;p34"/>
          <p:cNvSpPr txBox="1"/>
          <p:nvPr/>
        </p:nvSpPr>
        <p:spPr>
          <a:xfrm>
            <a:off x="1754418" y="3957425"/>
            <a:ext cx="2093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482" name="Google Shape;482;p34"/>
          <p:cNvGrpSpPr/>
          <p:nvPr/>
        </p:nvGrpSpPr>
        <p:grpSpPr>
          <a:xfrm>
            <a:off x="7709843" y="3629462"/>
            <a:ext cx="1138164" cy="1468500"/>
            <a:chOff x="7633097" y="3255132"/>
            <a:chExt cx="1510904" cy="1870224"/>
          </a:xfrm>
        </p:grpSpPr>
        <p:pic>
          <p:nvPicPr>
            <p:cNvPr id="483" name="Google Shape;483;p3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84" name="Google Shape;484;p3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85" name="Google Shape;485;p3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4"/>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487" name="Google Shape;487;p3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 name="Google Shape;488;p34"/>
          <p:cNvGrpSpPr/>
          <p:nvPr/>
        </p:nvGrpSpPr>
        <p:grpSpPr>
          <a:xfrm>
            <a:off x="4509208" y="1330103"/>
            <a:ext cx="227520" cy="248922"/>
            <a:chOff x="4469316" y="1236218"/>
            <a:chExt cx="360570" cy="400390"/>
          </a:xfrm>
        </p:grpSpPr>
        <p:sp>
          <p:nvSpPr>
            <p:cNvPr id="489" name="Google Shape;489;p3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6" name="Google Shape;496;p3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97" name="Google Shape;497;p34"/>
          <p:cNvGrpSpPr/>
          <p:nvPr/>
        </p:nvGrpSpPr>
        <p:grpSpPr>
          <a:xfrm>
            <a:off x="2859100" y="658076"/>
            <a:ext cx="1390125" cy="1117724"/>
            <a:chOff x="2859100" y="658076"/>
            <a:chExt cx="1390125" cy="1117724"/>
          </a:xfrm>
        </p:grpSpPr>
        <p:pic>
          <p:nvPicPr>
            <p:cNvPr id="498" name="Google Shape;498;p3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99" name="Google Shape;499;p3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03" name="Shape 503"/>
        <p:cNvGrpSpPr/>
        <p:nvPr/>
      </p:nvGrpSpPr>
      <p:grpSpPr>
        <a:xfrm>
          <a:off x="0" y="0"/>
          <a:ext cx="0" cy="0"/>
          <a:chOff x="0" y="0"/>
          <a:chExt cx="0" cy="0"/>
        </a:xfrm>
      </p:grpSpPr>
      <p:sp>
        <p:nvSpPr>
          <p:cNvPr id="504" name="Google Shape;504;p3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505" name="Google Shape;505;p35"/>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506" name="Google Shape;506;p35"/>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07" name="Google Shape;507;p35"/>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a:t>
            </a:r>
            <a:r>
              <a:rPr b="1" lang="en">
                <a:solidFill>
                  <a:schemeClr val="accent3"/>
                </a:solidFill>
                <a:latin typeface="Ubuntu"/>
                <a:ea typeface="Ubuntu"/>
                <a:cs typeface="Ubuntu"/>
                <a:sym typeface="Ubuntu"/>
              </a:rPr>
              <a:t> </a:t>
            </a:r>
            <a:r>
              <a:rPr b="1" lang="en">
                <a:solidFill>
                  <a:schemeClr val="accent3"/>
                </a:solidFill>
                <a:latin typeface="Ubuntu"/>
                <a:ea typeface="Ubuntu"/>
                <a:cs typeface="Ubuntu"/>
                <a:sym typeface="Ubuntu"/>
              </a:rPr>
              <a:t>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Joe el panadero horneó 7 tartas de manzana para vender en su tienda. Llegaron cuatro personas al mismo tiempo para comprar tarta. Joe vendió las 7 tartas a las cuatro personas. Cada persona recibió la misma cantidad de tarta. ¿Cuánta tarta compró cada uno?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508" name="Google Shape;508;p35"/>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09" name="Google Shape;509;p3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13" name="Shape 513"/>
        <p:cNvGrpSpPr/>
        <p:nvPr/>
      </p:nvGrpSpPr>
      <p:grpSpPr>
        <a:xfrm>
          <a:off x="0" y="0"/>
          <a:ext cx="0" cy="0"/>
          <a:chOff x="0" y="0"/>
          <a:chExt cx="0" cy="0"/>
        </a:xfrm>
      </p:grpSpPr>
      <p:sp>
        <p:nvSpPr>
          <p:cNvPr id="514" name="Google Shape;514;p3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15" name="Google Shape;515;p3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516" name="Google Shape;516;p36"/>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17" name="Google Shape;517;p3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un número entero es...</a:t>
            </a:r>
            <a:endParaRPr b="1" sz="2000">
              <a:solidFill>
                <a:srgbClr val="FFFFFF"/>
              </a:solidFill>
              <a:latin typeface="Open Sans"/>
              <a:ea typeface="Open Sans"/>
              <a:cs typeface="Open Sans"/>
              <a:sym typeface="Open Sans"/>
            </a:endParaRPr>
          </a:p>
        </p:txBody>
      </p:sp>
      <p:sp>
        <p:nvSpPr>
          <p:cNvPr id="518" name="Google Shape;518;p3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pic>
        <p:nvPicPr>
          <p:cNvPr id="519" name="Google Shape;519;p3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20" name="Google Shape;520;p3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21" name="Google Shape;521;p36"/>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522" name="Google Shape;522;p3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523" name="Google Shape;523;p3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524" name="Google Shape;524;p3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525" name="Google Shape;525;p3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526" name="Google Shape;526;p3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527" name="Google Shape;527;p3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528" name="Google Shape;528;p3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529" name="Google Shape;529;p3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530" name="Google Shape;530;p3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531" name="Google Shape;531;p3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532" name="Google Shape;532;p3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533" name="Google Shape;533;p3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37" name="Shape 537"/>
        <p:cNvGrpSpPr/>
        <p:nvPr/>
      </p:nvGrpSpPr>
      <p:grpSpPr>
        <a:xfrm>
          <a:off x="0" y="0"/>
          <a:ext cx="0" cy="0"/>
          <a:chOff x="0" y="0"/>
          <a:chExt cx="0" cy="0"/>
        </a:xfrm>
      </p:grpSpPr>
      <p:sp>
        <p:nvSpPr>
          <p:cNvPr id="538" name="Google Shape;538;p3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39" name="Google Shape;539;p3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540" name="Google Shape;540;p37"/>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541" name="Google Shape;541;p3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542" name="Google Shape;542;p37"/>
          <p:cNvGrpSpPr/>
          <p:nvPr/>
        </p:nvGrpSpPr>
        <p:grpSpPr>
          <a:xfrm>
            <a:off x="1590104" y="4057131"/>
            <a:ext cx="173012" cy="169916"/>
            <a:chOff x="8586628" y="1443880"/>
            <a:chExt cx="281458" cy="281458"/>
          </a:xfrm>
        </p:grpSpPr>
        <p:sp>
          <p:nvSpPr>
            <p:cNvPr id="543" name="Google Shape;543;p3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37"/>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Particionar un entero en secciones iguales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53" name="Google Shape;553;p3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Match Fraction &gt; Nivel 1</a:t>
            </a:r>
            <a:endParaRPr sz="2000">
              <a:solidFill>
                <a:schemeClr val="dk1"/>
              </a:solidFill>
              <a:latin typeface="Open Sans"/>
              <a:ea typeface="Open Sans"/>
              <a:cs typeface="Open Sans"/>
              <a:sym typeface="Open Sans"/>
            </a:endParaRPr>
          </a:p>
        </p:txBody>
      </p:sp>
      <p:sp>
        <p:nvSpPr>
          <p:cNvPr id="554" name="Google Shape;554;p37"/>
          <p:cNvSpPr txBox="1"/>
          <p:nvPr/>
        </p:nvSpPr>
        <p:spPr>
          <a:xfrm>
            <a:off x="1754416" y="3957425"/>
            <a:ext cx="230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555" name="Google Shape;555;p37"/>
          <p:cNvGrpSpPr/>
          <p:nvPr/>
        </p:nvGrpSpPr>
        <p:grpSpPr>
          <a:xfrm>
            <a:off x="7709843" y="3629462"/>
            <a:ext cx="1138164" cy="1468500"/>
            <a:chOff x="7633097" y="3255132"/>
            <a:chExt cx="1510904" cy="1870224"/>
          </a:xfrm>
        </p:grpSpPr>
        <p:pic>
          <p:nvPicPr>
            <p:cNvPr id="556" name="Google Shape;556;p3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557" name="Google Shape;557;p3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558" name="Google Shape;558;p3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7"/>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560" name="Google Shape;560;p3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37"/>
          <p:cNvGrpSpPr/>
          <p:nvPr/>
        </p:nvGrpSpPr>
        <p:grpSpPr>
          <a:xfrm>
            <a:off x="4509208" y="1330103"/>
            <a:ext cx="227520" cy="248922"/>
            <a:chOff x="4469316" y="1236218"/>
            <a:chExt cx="360570" cy="400390"/>
          </a:xfrm>
        </p:grpSpPr>
        <p:sp>
          <p:nvSpPr>
            <p:cNvPr id="562" name="Google Shape;562;p3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69" name="Google Shape;569;p3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570" name="Google Shape;570;p37"/>
          <p:cNvGrpSpPr/>
          <p:nvPr/>
        </p:nvGrpSpPr>
        <p:grpSpPr>
          <a:xfrm>
            <a:off x="2859100" y="658076"/>
            <a:ext cx="1390125" cy="1117724"/>
            <a:chOff x="2859100" y="658076"/>
            <a:chExt cx="1390125" cy="1117724"/>
          </a:xfrm>
        </p:grpSpPr>
        <p:pic>
          <p:nvPicPr>
            <p:cNvPr id="571" name="Google Shape;571;p3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572" name="Google Shape;572;p3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76" name="Shape 576"/>
        <p:cNvGrpSpPr/>
        <p:nvPr/>
      </p:nvGrpSpPr>
      <p:grpSpPr>
        <a:xfrm>
          <a:off x="0" y="0"/>
          <a:ext cx="0" cy="0"/>
          <a:chOff x="0" y="0"/>
          <a:chExt cx="0" cy="0"/>
        </a:xfrm>
      </p:grpSpPr>
      <p:sp>
        <p:nvSpPr>
          <p:cNvPr id="577" name="Google Shape;577;p3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78" name="Google Shape;578;p38"/>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579" name="Google Shape;579;p38"/>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80" name="Google Shape;580;p38"/>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a:t>
            </a:r>
            <a:r>
              <a:rPr b="1" lang="en">
                <a:solidFill>
                  <a:schemeClr val="accent3"/>
                </a:solidFill>
                <a:latin typeface="Ubuntu"/>
                <a:ea typeface="Ubuntu"/>
                <a:cs typeface="Ubuntu"/>
                <a:sym typeface="Ubuntu"/>
              </a:rPr>
              <a:t> </a:t>
            </a:r>
            <a:r>
              <a:rPr b="1" lang="en">
                <a:solidFill>
                  <a:schemeClr val="accent3"/>
                </a:solidFill>
                <a:latin typeface="Ubuntu"/>
                <a:ea typeface="Ubuntu"/>
                <a:cs typeface="Ubuntu"/>
                <a:sym typeface="Ubuntu"/>
              </a:rPr>
              <a:t>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Gordon cocinó una lasaña para su familia de 4 personas. Cortó la lasaña en ocho partes iguales. Explique cuánta lasaña puede comer cada miembro de la familia.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581" name="Google Shape;581;p38"/>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82" name="Google Shape;582;p3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86" name="Shape 586"/>
        <p:cNvGrpSpPr/>
        <p:nvPr/>
      </p:nvGrpSpPr>
      <p:grpSpPr>
        <a:xfrm>
          <a:off x="0" y="0"/>
          <a:ext cx="0" cy="0"/>
          <a:chOff x="0" y="0"/>
          <a:chExt cx="0" cy="0"/>
        </a:xfrm>
      </p:grpSpPr>
      <p:sp>
        <p:nvSpPr>
          <p:cNvPr id="587" name="Google Shape;587;p3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588" name="Google Shape;588;p3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589" name="Google Shape;589;p39"/>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90" name="Google Shape;590;p3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un número entero es...</a:t>
            </a:r>
            <a:endParaRPr b="1" sz="2000">
              <a:solidFill>
                <a:srgbClr val="FFFFFF"/>
              </a:solidFill>
              <a:latin typeface="Open Sans"/>
              <a:ea typeface="Open Sans"/>
              <a:cs typeface="Open Sans"/>
              <a:sym typeface="Open Sans"/>
            </a:endParaRPr>
          </a:p>
        </p:txBody>
      </p:sp>
      <p:sp>
        <p:nvSpPr>
          <p:cNvPr id="591" name="Google Shape;591;p3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pic>
        <p:nvPicPr>
          <p:cNvPr id="592" name="Google Shape;592;p3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93" name="Google Shape;593;p3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94" name="Google Shape;594;p39"/>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595" name="Google Shape;595;p3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596" name="Google Shape;596;p3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597" name="Google Shape;597;p3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598" name="Google Shape;598;p3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599" name="Google Shape;599;p3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600" name="Google Shape;600;p3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01" name="Google Shape;601;p3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602" name="Google Shape;602;p3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603" name="Google Shape;603;p3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604" name="Google Shape;604;p3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605" name="Google Shape;605;p3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606" name="Google Shape;606;p3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10" name="Shape 610"/>
        <p:cNvGrpSpPr/>
        <p:nvPr/>
      </p:nvGrpSpPr>
      <p:grpSpPr>
        <a:xfrm>
          <a:off x="0" y="0"/>
          <a:ext cx="0" cy="0"/>
          <a:chOff x="0" y="0"/>
          <a:chExt cx="0" cy="0"/>
        </a:xfrm>
      </p:grpSpPr>
      <p:sp>
        <p:nvSpPr>
          <p:cNvPr id="611" name="Google Shape;611;p4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612" name="Google Shape;612;p4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613" name="Google Shape;613;p4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14" name="Google Shape;614;p4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15" name="Google Shape;615;p40"/>
          <p:cNvGrpSpPr/>
          <p:nvPr/>
        </p:nvGrpSpPr>
        <p:grpSpPr>
          <a:xfrm>
            <a:off x="1590104" y="4057131"/>
            <a:ext cx="173012" cy="169916"/>
            <a:chOff x="8586628" y="1443880"/>
            <a:chExt cx="281458" cy="281458"/>
          </a:xfrm>
        </p:grpSpPr>
        <p:sp>
          <p:nvSpPr>
            <p:cNvPr id="616" name="Google Shape;616;p4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 name="Google Shape;625;p40"/>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Particionar un entero en secciones iguales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626" name="Google Shape;626;p4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Match Fraction &gt; Nivel 2</a:t>
            </a:r>
            <a:endParaRPr sz="2000">
              <a:solidFill>
                <a:schemeClr val="dk1"/>
              </a:solidFill>
              <a:latin typeface="Open Sans"/>
              <a:ea typeface="Open Sans"/>
              <a:cs typeface="Open Sans"/>
              <a:sym typeface="Open Sans"/>
            </a:endParaRPr>
          </a:p>
        </p:txBody>
      </p:sp>
      <p:sp>
        <p:nvSpPr>
          <p:cNvPr id="627" name="Google Shape;627;p40"/>
          <p:cNvSpPr txBox="1"/>
          <p:nvPr/>
        </p:nvSpPr>
        <p:spPr>
          <a:xfrm>
            <a:off x="1754416" y="3957425"/>
            <a:ext cx="230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628" name="Google Shape;628;p40"/>
          <p:cNvGrpSpPr/>
          <p:nvPr/>
        </p:nvGrpSpPr>
        <p:grpSpPr>
          <a:xfrm>
            <a:off x="7709843" y="3629462"/>
            <a:ext cx="1138164" cy="1468500"/>
            <a:chOff x="7633097" y="3255132"/>
            <a:chExt cx="1510904" cy="1870224"/>
          </a:xfrm>
        </p:grpSpPr>
        <p:pic>
          <p:nvPicPr>
            <p:cNvPr id="629" name="Google Shape;629;p4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630" name="Google Shape;630;p4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631" name="Google Shape;631;p4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0"/>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633" name="Google Shape;633;p4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 name="Google Shape;634;p40"/>
          <p:cNvGrpSpPr/>
          <p:nvPr/>
        </p:nvGrpSpPr>
        <p:grpSpPr>
          <a:xfrm>
            <a:off x="4509208" y="1330103"/>
            <a:ext cx="227520" cy="248922"/>
            <a:chOff x="4469316" y="1236218"/>
            <a:chExt cx="360570" cy="400390"/>
          </a:xfrm>
        </p:grpSpPr>
        <p:sp>
          <p:nvSpPr>
            <p:cNvPr id="635" name="Google Shape;635;p4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4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4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4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2" name="Google Shape;642;p4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643" name="Google Shape;643;p40"/>
          <p:cNvGrpSpPr/>
          <p:nvPr/>
        </p:nvGrpSpPr>
        <p:grpSpPr>
          <a:xfrm>
            <a:off x="2859100" y="658076"/>
            <a:ext cx="1390125" cy="1117724"/>
            <a:chOff x="2859100" y="658076"/>
            <a:chExt cx="1390125" cy="1117724"/>
          </a:xfrm>
        </p:grpSpPr>
        <p:pic>
          <p:nvPicPr>
            <p:cNvPr id="644" name="Google Shape;644;p4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645" name="Google Shape;645;p4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49" name="Shape 649"/>
        <p:cNvGrpSpPr/>
        <p:nvPr/>
      </p:nvGrpSpPr>
      <p:grpSpPr>
        <a:xfrm>
          <a:off x="0" y="0"/>
          <a:ext cx="0" cy="0"/>
          <a:chOff x="0" y="0"/>
          <a:chExt cx="0" cy="0"/>
        </a:xfrm>
      </p:grpSpPr>
      <p:sp>
        <p:nvSpPr>
          <p:cNvPr id="650" name="Google Shape;650;p4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651" name="Google Shape;651;p4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652" name="Google Shape;652;p4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653" name="Google Shape;653;p41"/>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a:t>
            </a:r>
            <a:r>
              <a:rPr b="1" lang="en">
                <a:solidFill>
                  <a:schemeClr val="accent3"/>
                </a:solidFill>
                <a:latin typeface="Ubuntu"/>
                <a:ea typeface="Ubuntu"/>
                <a:cs typeface="Ubuntu"/>
                <a:sym typeface="Ubuntu"/>
              </a:rPr>
              <a:t> </a:t>
            </a:r>
            <a:r>
              <a:rPr b="1" lang="en">
                <a:solidFill>
                  <a:schemeClr val="accent3"/>
                </a:solidFill>
                <a:latin typeface="Ubuntu"/>
                <a:ea typeface="Ubuntu"/>
                <a:cs typeface="Ubuntu"/>
                <a:sym typeface="Ubuntu"/>
              </a:rPr>
              <a:t>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000">
                <a:solidFill>
                  <a:schemeClr val="dk1"/>
                </a:solidFill>
                <a:latin typeface="Ubuntu Medium"/>
                <a:ea typeface="Ubuntu Medium"/>
                <a:cs typeface="Ubuntu Medium"/>
                <a:sym typeface="Ubuntu Medium"/>
              </a:rPr>
              <a:t>A Brett y a tres compañeros de clase se les entregó un tablero de anuncios para presentar su Desafío de Matemáticas. Decidieron dividir el tablero de anuncios para que cada uno de ellos tuviera la misma cantidad de espacio. Muestra dos maneras diferentes en que podrían dividir el tablero. Demuestre que una partición de su primer ejemplo de tablero de anuncios es equivalente a</a:t>
            </a:r>
            <a:endParaRPr sz="20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000">
                <a:solidFill>
                  <a:schemeClr val="dk1"/>
                </a:solidFill>
                <a:latin typeface="Ubuntu Medium"/>
                <a:ea typeface="Ubuntu Medium"/>
                <a:cs typeface="Ubuntu Medium"/>
                <a:sym typeface="Ubuntu Medium"/>
              </a:rPr>
              <a:t>una partición del segundo ejemplo.</a:t>
            </a:r>
            <a:endParaRPr sz="2000">
              <a:solidFill>
                <a:schemeClr val="dk1"/>
              </a:solidFill>
              <a:latin typeface="Ubuntu Medium"/>
              <a:ea typeface="Ubuntu Medium"/>
              <a:cs typeface="Ubuntu Medium"/>
              <a:sym typeface="Ubuntu Medium"/>
            </a:endParaRPr>
          </a:p>
        </p:txBody>
      </p:sp>
      <p:pic>
        <p:nvPicPr>
          <p:cNvPr id="654" name="Google Shape;654;p41"/>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655" name="Google Shape;655;p4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59" name="Shape 659"/>
        <p:cNvGrpSpPr/>
        <p:nvPr/>
      </p:nvGrpSpPr>
      <p:grpSpPr>
        <a:xfrm>
          <a:off x="0" y="0"/>
          <a:ext cx="0" cy="0"/>
          <a:chOff x="0" y="0"/>
          <a:chExt cx="0" cy="0"/>
        </a:xfrm>
      </p:grpSpPr>
      <p:sp>
        <p:nvSpPr>
          <p:cNvPr id="660" name="Google Shape;660;p42"/>
          <p:cNvSpPr/>
          <p:nvPr/>
        </p:nvSpPr>
        <p:spPr>
          <a:xfrm>
            <a:off x="4511591" y="1918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1" name="Google Shape;661;p42"/>
          <p:cNvSpPr txBox="1"/>
          <p:nvPr>
            <p:ph idx="1" type="body"/>
          </p:nvPr>
        </p:nvSpPr>
        <p:spPr>
          <a:xfrm>
            <a:off x="4717218" y="19181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3</a:t>
            </a:r>
            <a:endParaRPr sz="2400">
              <a:solidFill>
                <a:schemeClr val="dk1"/>
              </a:solidFill>
              <a:latin typeface="Ubuntu Medium"/>
              <a:ea typeface="Ubuntu Medium"/>
              <a:cs typeface="Ubuntu Medium"/>
              <a:sym typeface="Ubuntu Medium"/>
            </a:endParaRPr>
          </a:p>
        </p:txBody>
      </p:sp>
      <p:pic>
        <p:nvPicPr>
          <p:cNvPr id="662" name="Google Shape;662;p42"/>
          <p:cNvPicPr preferRelativeResize="0"/>
          <p:nvPr>
            <p:ph idx="2" type="pic"/>
          </p:nvPr>
        </p:nvPicPr>
        <p:blipFill rotWithShape="1">
          <a:blip r:embed="rId3">
            <a:alphaModFix/>
          </a:blip>
          <a:srcRect b="845" l="0" r="0" t="835"/>
          <a:stretch/>
        </p:blipFill>
        <p:spPr>
          <a:xfrm>
            <a:off x="2145000" y="900700"/>
            <a:ext cx="2679900" cy="2634900"/>
          </a:xfrm>
          <a:prstGeom prst="ellipse">
            <a:avLst/>
          </a:prstGeom>
          <a:noFill/>
          <a:ln>
            <a:noFill/>
          </a:ln>
          <a:effectLst>
            <a:outerShdw blurRad="177800" rotWithShape="0" algn="ctr" dir="5400000" dist="50800">
              <a:srgbClr val="000000">
                <a:alpha val="14000"/>
              </a:srgbClr>
            </a:outerShdw>
          </a:effectLst>
        </p:spPr>
      </p:pic>
      <p:sp>
        <p:nvSpPr>
          <p:cNvPr id="663" name="Google Shape;663;p42"/>
          <p:cNvSpPr txBox="1"/>
          <p:nvPr/>
        </p:nvSpPr>
        <p:spPr>
          <a:xfrm>
            <a:off x="696075" y="4054250"/>
            <a:ext cx="7729500" cy="631200"/>
          </a:xfrm>
          <a:prstGeom prst="rect">
            <a:avLst/>
          </a:prstGeom>
          <a:solidFill>
            <a:srgbClr val="00638F"/>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900">
                <a:solidFill>
                  <a:srgbClr val="FFFFFF"/>
                </a:solidFill>
                <a:latin typeface="Ubuntu Medium"/>
                <a:ea typeface="Ubuntu Medium"/>
                <a:cs typeface="Ubuntu Medium"/>
                <a:sym typeface="Ubuntu Medium"/>
              </a:rPr>
              <a:t>¡Aprender matemáticas sin preocupaciones!</a:t>
            </a:r>
            <a:endParaRPr sz="2900">
              <a:solidFill>
                <a:srgbClr val="FFFFFF"/>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67" name="Shape 667"/>
        <p:cNvGrpSpPr/>
        <p:nvPr/>
      </p:nvGrpSpPr>
      <p:grpSpPr>
        <a:xfrm>
          <a:off x="0" y="0"/>
          <a:ext cx="0" cy="0"/>
          <a:chOff x="0" y="0"/>
          <a:chExt cx="0" cy="0"/>
        </a:xfrm>
      </p:grpSpPr>
      <p:sp>
        <p:nvSpPr>
          <p:cNvPr id="668" name="Google Shape;668;p4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669" name="Google Shape;669;p4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670" name="Google Shape;670;p4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671" name="Google Shape;671;p4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sp>
        <p:nvSpPr>
          <p:cNvPr id="672" name="Google Shape;672;p4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combinación de fracciones es...</a:t>
            </a:r>
            <a:endParaRPr b="1" sz="2000">
              <a:solidFill>
                <a:srgbClr val="FFFFFF"/>
              </a:solidFill>
              <a:latin typeface="Open Sans"/>
              <a:ea typeface="Open Sans"/>
              <a:cs typeface="Open Sans"/>
              <a:sym typeface="Open Sans"/>
            </a:endParaRPr>
          </a:p>
        </p:txBody>
      </p:sp>
      <p:pic>
        <p:nvPicPr>
          <p:cNvPr id="673" name="Google Shape;673;p4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74" name="Google Shape;674;p4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75" name="Google Shape;675;p43"/>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676" name="Google Shape;676;p43"/>
          <p:cNvSpPr/>
          <p:nvPr/>
        </p:nvSpPr>
        <p:spPr>
          <a:xfrm>
            <a:off x="1304800" y="875050"/>
            <a:ext cx="4217700" cy="668100"/>
          </a:xfrm>
          <a:prstGeom prst="roundRect">
            <a:avLst>
              <a:gd fmla="val 16667" name="adj"/>
            </a:avLst>
          </a:prstGeom>
          <a:solidFill>
            <a:srgbClr val="006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Tema: Particionar un entero y combinar fracciones</a:t>
            </a:r>
            <a:endParaRPr b="1" sz="2000">
              <a:solidFill>
                <a:srgbClr val="FFFFFF"/>
              </a:solidFill>
              <a:latin typeface="Open Sans"/>
              <a:ea typeface="Open Sans"/>
              <a:cs typeface="Open Sans"/>
              <a:sym typeface="Open Sans"/>
            </a:endParaRPr>
          </a:p>
        </p:txBody>
      </p:sp>
      <p:sp>
        <p:nvSpPr>
          <p:cNvPr id="677" name="Google Shape;677;p4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678" name="Google Shape;678;p4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679" name="Google Shape;679;p4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680" name="Google Shape;680;p4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681" name="Google Shape;681;p4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682" name="Google Shape;682;p4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83" name="Google Shape;683;p4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684" name="Google Shape;684;p4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685" name="Google Shape;685;p4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686" name="Google Shape;686;p4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687" name="Google Shape;687;p4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688" name="Google Shape;688;p4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9" name="Shape 99"/>
        <p:cNvGrpSpPr/>
        <p:nvPr/>
      </p:nvGrpSpPr>
      <p:grpSpPr>
        <a:xfrm>
          <a:off x="0" y="0"/>
          <a:ext cx="0" cy="0"/>
          <a:chOff x="0" y="0"/>
          <a:chExt cx="0" cy="0"/>
        </a:xfrm>
      </p:grpSpPr>
      <p:sp>
        <p:nvSpPr>
          <p:cNvPr id="100" name="Google Shape;100;p17"/>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Día 1</a:t>
            </a:r>
            <a:endParaRPr sz="1800">
              <a:solidFill>
                <a:srgbClr val="2B2B2B"/>
              </a:solidFill>
              <a:latin typeface="Ubuntu Medium"/>
              <a:ea typeface="Ubuntu Medium"/>
              <a:cs typeface="Ubuntu Medium"/>
              <a:sym typeface="Ubuntu Medium"/>
            </a:endParaRPr>
          </a:p>
        </p:txBody>
      </p:sp>
      <p:pic>
        <p:nvPicPr>
          <p:cNvPr id="101" name="Google Shape;101;p17"/>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grpSp>
        <p:nvGrpSpPr>
          <p:cNvPr id="102" name="Google Shape;102;p17"/>
          <p:cNvGrpSpPr/>
          <p:nvPr/>
        </p:nvGrpSpPr>
        <p:grpSpPr>
          <a:xfrm>
            <a:off x="736625" y="290000"/>
            <a:ext cx="8278734" cy="5143500"/>
            <a:chOff x="736625" y="290000"/>
            <a:chExt cx="8278734" cy="5143500"/>
          </a:xfrm>
        </p:grpSpPr>
        <p:sp>
          <p:nvSpPr>
            <p:cNvPr id="103" name="Google Shape;103;p17"/>
            <p:cNvSpPr/>
            <p:nvPr/>
          </p:nvSpPr>
          <p:spPr>
            <a:xfrm>
              <a:off x="1202475" y="2761050"/>
              <a:ext cx="2412900" cy="6918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txBox="1"/>
            <p:nvPr/>
          </p:nvSpPr>
          <p:spPr>
            <a:xfrm>
              <a:off x="736625" y="1580225"/>
              <a:ext cx="46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latin typeface="Ubuntu Medium"/>
                  <a:ea typeface="Ubuntu Medium"/>
                  <a:cs typeface="Ubuntu Medium"/>
                  <a:sym typeface="Ubuntu Medium"/>
                </a:rPr>
                <a:t>¿Nuevo en ST Math?</a:t>
              </a:r>
              <a:endParaRPr sz="3700">
                <a:latin typeface="Ubuntu Medium"/>
                <a:ea typeface="Ubuntu Medium"/>
                <a:cs typeface="Ubuntu Medium"/>
                <a:sym typeface="Ubuntu Medium"/>
              </a:endParaRPr>
            </a:p>
          </p:txBody>
        </p:sp>
        <p:sp>
          <p:nvSpPr>
            <p:cNvPr id="105" name="Google Shape;105;p17">
              <a:hlinkClick r:id="rId4"/>
            </p:cNvPr>
            <p:cNvSpPr txBox="1"/>
            <p:nvPr/>
          </p:nvSpPr>
          <p:spPr>
            <a:xfrm>
              <a:off x="1333775" y="2735700"/>
              <a:ext cx="224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latin typeface="Ubuntu Medium"/>
                  <a:ea typeface="Ubuntu Medium"/>
                  <a:cs typeface="Ubuntu Medium"/>
                  <a:sym typeface="Ubuntu Medium"/>
                </a:rPr>
                <a:t>Introducción guiada</a:t>
              </a:r>
              <a:endParaRPr sz="1800">
                <a:solidFill>
                  <a:srgbClr val="FFFFFF"/>
                </a:solidFill>
                <a:latin typeface="Ubuntu Medium"/>
                <a:ea typeface="Ubuntu Medium"/>
                <a:cs typeface="Ubuntu Medium"/>
                <a:sym typeface="Ubuntu Medium"/>
              </a:endParaRPr>
            </a:p>
          </p:txBody>
        </p:sp>
        <p:sp>
          <p:nvSpPr>
            <p:cNvPr id="106" name="Google Shape;106;p17">
              <a:hlinkClick r:id="rId5"/>
            </p:cNvPr>
            <p:cNvSpPr/>
            <p:nvPr/>
          </p:nvSpPr>
          <p:spPr>
            <a:xfrm rot="5400000">
              <a:off x="3093400" y="3028050"/>
              <a:ext cx="315600" cy="197100"/>
            </a:xfrm>
            <a:prstGeom prst="triangle">
              <a:avLst>
                <a:gd fmla="val 48432"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7"/>
            <p:cNvPicPr preferRelativeResize="0"/>
            <p:nvPr/>
          </p:nvPicPr>
          <p:blipFill>
            <a:blip r:embed="rId6">
              <a:alphaModFix/>
            </a:blip>
            <a:stretch>
              <a:fillRect/>
            </a:stretch>
          </p:blipFill>
          <p:spPr>
            <a:xfrm>
              <a:off x="3105125" y="3866150"/>
              <a:ext cx="724476" cy="599974"/>
            </a:xfrm>
            <a:prstGeom prst="rect">
              <a:avLst/>
            </a:prstGeom>
            <a:noFill/>
            <a:ln>
              <a:noFill/>
            </a:ln>
          </p:spPr>
        </p:pic>
        <p:pic>
          <p:nvPicPr>
            <p:cNvPr id="108" name="Google Shape;108;p17"/>
            <p:cNvPicPr preferRelativeResize="0"/>
            <p:nvPr/>
          </p:nvPicPr>
          <p:blipFill>
            <a:blip r:embed="rId7">
              <a:alphaModFix/>
            </a:blip>
            <a:stretch>
              <a:fillRect/>
            </a:stretch>
          </p:blipFill>
          <p:spPr>
            <a:xfrm flipH="1">
              <a:off x="3152646" y="4451733"/>
              <a:ext cx="724475" cy="691763"/>
            </a:xfrm>
            <a:prstGeom prst="rect">
              <a:avLst/>
            </a:prstGeom>
            <a:noFill/>
            <a:ln>
              <a:noFill/>
            </a:ln>
          </p:spPr>
        </p:pic>
        <p:pic>
          <p:nvPicPr>
            <p:cNvPr id="109" name="Google Shape;109;p17"/>
            <p:cNvPicPr preferRelativeResize="0"/>
            <p:nvPr/>
          </p:nvPicPr>
          <p:blipFill>
            <a:blip r:embed="rId8">
              <a:alphaModFix/>
            </a:blip>
            <a:stretch>
              <a:fillRect/>
            </a:stretch>
          </p:blipFill>
          <p:spPr>
            <a:xfrm>
              <a:off x="3230300" y="3121825"/>
              <a:ext cx="783275" cy="780175"/>
            </a:xfrm>
            <a:prstGeom prst="rect">
              <a:avLst/>
            </a:prstGeom>
            <a:noFill/>
            <a:ln>
              <a:noFill/>
            </a:ln>
          </p:spPr>
        </p:pic>
        <p:pic>
          <p:nvPicPr>
            <p:cNvPr id="110" name="Google Shape;110;p17"/>
            <p:cNvPicPr preferRelativeResize="0"/>
            <p:nvPr/>
          </p:nvPicPr>
          <p:blipFill>
            <a:blip r:embed="rId9">
              <a:alphaModFix/>
            </a:blip>
            <a:stretch>
              <a:fillRect/>
            </a:stretch>
          </p:blipFill>
          <p:spPr>
            <a:xfrm>
              <a:off x="5091791" y="290000"/>
              <a:ext cx="3923567" cy="5143500"/>
            </a:xfrm>
            <a:prstGeom prst="rect">
              <a:avLst/>
            </a:prstGeom>
            <a:noFill/>
            <a:ln>
              <a:noFill/>
            </a:ln>
          </p:spPr>
        </p:pic>
      </p:grpSp>
      <p:sp>
        <p:nvSpPr>
          <p:cNvPr id="111" name="Google Shape;111;p1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¿Quién es JiJi?</a:t>
            </a:r>
            <a:endParaRPr b="1" sz="2100">
              <a:solidFill>
                <a:srgbClr val="F8A344"/>
              </a:solidFill>
              <a:latin typeface="Ubuntu"/>
              <a:ea typeface="Ubuntu"/>
              <a:cs typeface="Ubuntu"/>
              <a:sym typeface="Ubuntu"/>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92" name="Shape 692"/>
        <p:cNvGrpSpPr/>
        <p:nvPr/>
      </p:nvGrpSpPr>
      <p:grpSpPr>
        <a:xfrm>
          <a:off x="0" y="0"/>
          <a:ext cx="0" cy="0"/>
          <a:chOff x="0" y="0"/>
          <a:chExt cx="0" cy="0"/>
        </a:xfrm>
      </p:grpSpPr>
      <p:sp>
        <p:nvSpPr>
          <p:cNvPr id="693" name="Google Shape;693;p4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694" name="Google Shape;694;p4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695" name="Google Shape;695;p4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96" name="Google Shape;696;p4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97" name="Google Shape;697;p44"/>
          <p:cNvGrpSpPr/>
          <p:nvPr/>
        </p:nvGrpSpPr>
        <p:grpSpPr>
          <a:xfrm>
            <a:off x="1590104" y="4057131"/>
            <a:ext cx="173012" cy="169916"/>
            <a:chOff x="8586628" y="1443880"/>
            <a:chExt cx="281458" cy="281458"/>
          </a:xfrm>
        </p:grpSpPr>
        <p:sp>
          <p:nvSpPr>
            <p:cNvPr id="698" name="Google Shape;698;p4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44"/>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rompecabezas que impliquen dividir un rectángulo en áreas iguales</a:t>
            </a:r>
            <a:endParaRPr sz="1800">
              <a:solidFill>
                <a:schemeClr val="dk1"/>
              </a:solidFill>
              <a:latin typeface="Open Sans"/>
              <a:ea typeface="Open Sans"/>
              <a:cs typeface="Open Sans"/>
              <a:sym typeface="Open Sans"/>
            </a:endParaRPr>
          </a:p>
        </p:txBody>
      </p:sp>
      <p:sp>
        <p:nvSpPr>
          <p:cNvPr id="708" name="Google Shape;708;p4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Equal Areas &gt; Nivel 1</a:t>
            </a:r>
            <a:endParaRPr sz="2000">
              <a:solidFill>
                <a:schemeClr val="dk1"/>
              </a:solidFill>
              <a:latin typeface="Open Sans"/>
              <a:ea typeface="Open Sans"/>
              <a:cs typeface="Open Sans"/>
              <a:sym typeface="Open Sans"/>
            </a:endParaRPr>
          </a:p>
        </p:txBody>
      </p:sp>
      <p:sp>
        <p:nvSpPr>
          <p:cNvPr id="709" name="Google Shape;709;p44"/>
          <p:cNvSpPr txBox="1"/>
          <p:nvPr/>
        </p:nvSpPr>
        <p:spPr>
          <a:xfrm>
            <a:off x="1754426" y="3957425"/>
            <a:ext cx="200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710" name="Google Shape;710;p44"/>
          <p:cNvGrpSpPr/>
          <p:nvPr/>
        </p:nvGrpSpPr>
        <p:grpSpPr>
          <a:xfrm>
            <a:off x="7709843" y="3629462"/>
            <a:ext cx="1138164" cy="1468500"/>
            <a:chOff x="7633097" y="3255132"/>
            <a:chExt cx="1510904" cy="1870224"/>
          </a:xfrm>
        </p:grpSpPr>
        <p:pic>
          <p:nvPicPr>
            <p:cNvPr id="711" name="Google Shape;711;p4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12" name="Google Shape;712;p4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13" name="Google Shape;713;p4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4"/>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p:txBody>
      </p:sp>
      <p:sp>
        <p:nvSpPr>
          <p:cNvPr id="715" name="Google Shape;715;p4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 name="Google Shape;716;p44"/>
          <p:cNvGrpSpPr/>
          <p:nvPr/>
        </p:nvGrpSpPr>
        <p:grpSpPr>
          <a:xfrm>
            <a:off x="4509208" y="1330103"/>
            <a:ext cx="227520" cy="248922"/>
            <a:chOff x="4469316" y="1236218"/>
            <a:chExt cx="360570" cy="400390"/>
          </a:xfrm>
        </p:grpSpPr>
        <p:sp>
          <p:nvSpPr>
            <p:cNvPr id="717" name="Google Shape;717;p4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4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4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4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4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4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24" name="Google Shape;724;p4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25" name="Google Shape;725;p44"/>
          <p:cNvGrpSpPr/>
          <p:nvPr/>
        </p:nvGrpSpPr>
        <p:grpSpPr>
          <a:xfrm>
            <a:off x="2859100" y="658076"/>
            <a:ext cx="1390125" cy="1117724"/>
            <a:chOff x="2859100" y="658076"/>
            <a:chExt cx="1390125" cy="1117724"/>
          </a:xfrm>
        </p:grpSpPr>
        <p:pic>
          <p:nvPicPr>
            <p:cNvPr id="726" name="Google Shape;726;p4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727" name="Google Shape;727;p4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31" name="Shape 731"/>
        <p:cNvGrpSpPr/>
        <p:nvPr/>
      </p:nvGrpSpPr>
      <p:grpSpPr>
        <a:xfrm>
          <a:off x="0" y="0"/>
          <a:ext cx="0" cy="0"/>
          <a:chOff x="0" y="0"/>
          <a:chExt cx="0" cy="0"/>
        </a:xfrm>
      </p:grpSpPr>
      <p:sp>
        <p:nvSpPr>
          <p:cNvPr id="732" name="Google Shape;732;p4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733" name="Google Shape;733;p45"/>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734" name="Google Shape;734;p4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35" name="Google Shape;735;p45"/>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a:t>
            </a:r>
            <a:r>
              <a:rPr b="1" lang="en">
                <a:solidFill>
                  <a:schemeClr val="accent5"/>
                </a:solidFill>
                <a:latin typeface="Ubuntu"/>
                <a:ea typeface="Ubuntu"/>
                <a:cs typeface="Ubuntu"/>
                <a:sym typeface="Ubuntu"/>
              </a:rPr>
              <a:t> </a:t>
            </a:r>
            <a:r>
              <a:rPr b="1" lang="en">
                <a:solidFill>
                  <a:schemeClr val="accent5"/>
                </a:solidFill>
                <a:latin typeface="Ubuntu"/>
                <a:ea typeface="Ubuntu"/>
                <a:cs typeface="Ubuntu"/>
                <a:sym typeface="Ubuntu"/>
              </a:rPr>
              <a:t>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Muestra y explica cómo la parte coloreada de esta ilustración podría representar cada uno de estos números: 1/2, 2, 1.</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736" name="Google Shape;736;p45"/>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37" name="Google Shape;737;p4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738" name="Google Shape;738;p45"/>
          <p:cNvPicPr preferRelativeResize="0"/>
          <p:nvPr/>
        </p:nvPicPr>
        <p:blipFill>
          <a:blip r:embed="rId6">
            <a:alphaModFix/>
          </a:blip>
          <a:stretch>
            <a:fillRect/>
          </a:stretch>
        </p:blipFill>
        <p:spPr>
          <a:xfrm>
            <a:off x="3515953" y="3092250"/>
            <a:ext cx="1877875" cy="1804850"/>
          </a:xfrm>
          <a:prstGeom prst="rect">
            <a:avLst/>
          </a:prstGeom>
          <a:noFill/>
          <a:ln>
            <a:noFill/>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42" name="Shape 742"/>
        <p:cNvGrpSpPr/>
        <p:nvPr/>
      </p:nvGrpSpPr>
      <p:grpSpPr>
        <a:xfrm>
          <a:off x="0" y="0"/>
          <a:ext cx="0" cy="0"/>
          <a:chOff x="0" y="0"/>
          <a:chExt cx="0" cy="0"/>
        </a:xfrm>
      </p:grpSpPr>
      <p:sp>
        <p:nvSpPr>
          <p:cNvPr id="743" name="Google Shape;743;p4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744" name="Google Shape;744;p4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745" name="Google Shape;745;p4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46" name="Google Shape;746;p4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sp>
        <p:nvSpPr>
          <p:cNvPr id="747" name="Google Shape;747;p4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combinación de fracciones es...</a:t>
            </a:r>
            <a:endParaRPr b="1" sz="2000">
              <a:solidFill>
                <a:srgbClr val="FFFFFF"/>
              </a:solidFill>
              <a:latin typeface="Open Sans"/>
              <a:ea typeface="Open Sans"/>
              <a:cs typeface="Open Sans"/>
              <a:sym typeface="Open Sans"/>
            </a:endParaRPr>
          </a:p>
        </p:txBody>
      </p:sp>
      <p:pic>
        <p:nvPicPr>
          <p:cNvPr id="748" name="Google Shape;748;p4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749" name="Google Shape;749;p4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750" name="Google Shape;750;p46"/>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751" name="Google Shape;751;p4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752" name="Google Shape;752;p4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753" name="Google Shape;753;p4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754" name="Google Shape;754;p4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755" name="Google Shape;755;p4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756" name="Google Shape;756;p4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757" name="Google Shape;757;p4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758" name="Google Shape;758;p4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759" name="Google Shape;759;p4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760" name="Google Shape;760;p4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761" name="Google Shape;761;p4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762" name="Google Shape;762;p4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6" name="Shape 766"/>
        <p:cNvGrpSpPr/>
        <p:nvPr/>
      </p:nvGrpSpPr>
      <p:grpSpPr>
        <a:xfrm>
          <a:off x="0" y="0"/>
          <a:ext cx="0" cy="0"/>
          <a:chOff x="0" y="0"/>
          <a:chExt cx="0" cy="0"/>
        </a:xfrm>
      </p:grpSpPr>
      <p:sp>
        <p:nvSpPr>
          <p:cNvPr id="767" name="Google Shape;767;p4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768" name="Google Shape;768;p4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769" name="Google Shape;769;p4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770" name="Google Shape;770;p4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771" name="Google Shape;771;p47"/>
          <p:cNvGrpSpPr/>
          <p:nvPr/>
        </p:nvGrpSpPr>
        <p:grpSpPr>
          <a:xfrm>
            <a:off x="1590104" y="4057131"/>
            <a:ext cx="173012" cy="169916"/>
            <a:chOff x="8586628" y="1443880"/>
            <a:chExt cx="281458" cy="281458"/>
          </a:xfrm>
        </p:grpSpPr>
        <p:sp>
          <p:nvSpPr>
            <p:cNvPr id="772" name="Google Shape;772;p4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1" name="Google Shape;781;p47"/>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rompecabezas que impliquen dividir un rectángulo en áreas iguales</a:t>
            </a:r>
            <a:endParaRPr sz="1800">
              <a:solidFill>
                <a:schemeClr val="dk1"/>
              </a:solidFill>
              <a:latin typeface="Open Sans"/>
              <a:ea typeface="Open Sans"/>
              <a:cs typeface="Open Sans"/>
              <a:sym typeface="Open Sans"/>
            </a:endParaRPr>
          </a:p>
        </p:txBody>
      </p:sp>
      <p:sp>
        <p:nvSpPr>
          <p:cNvPr id="782" name="Google Shape;782;p4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Equal Division &gt; Nivel 1</a:t>
            </a:r>
            <a:endParaRPr sz="2000">
              <a:solidFill>
                <a:schemeClr val="dk1"/>
              </a:solidFill>
              <a:latin typeface="Open Sans"/>
              <a:ea typeface="Open Sans"/>
              <a:cs typeface="Open Sans"/>
              <a:sym typeface="Open Sans"/>
            </a:endParaRPr>
          </a:p>
        </p:txBody>
      </p:sp>
      <p:sp>
        <p:nvSpPr>
          <p:cNvPr id="783" name="Google Shape;783;p47"/>
          <p:cNvSpPr txBox="1"/>
          <p:nvPr/>
        </p:nvSpPr>
        <p:spPr>
          <a:xfrm>
            <a:off x="1754418" y="3957425"/>
            <a:ext cx="206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784" name="Google Shape;784;p47"/>
          <p:cNvGrpSpPr/>
          <p:nvPr/>
        </p:nvGrpSpPr>
        <p:grpSpPr>
          <a:xfrm>
            <a:off x="7709843" y="3629462"/>
            <a:ext cx="1138164" cy="1468500"/>
            <a:chOff x="7633097" y="3255132"/>
            <a:chExt cx="1510904" cy="1870224"/>
          </a:xfrm>
        </p:grpSpPr>
        <p:pic>
          <p:nvPicPr>
            <p:cNvPr id="785" name="Google Shape;785;p4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86" name="Google Shape;786;p4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87" name="Google Shape;787;p4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7"/>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789" name="Google Shape;789;p4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 name="Google Shape;790;p47"/>
          <p:cNvGrpSpPr/>
          <p:nvPr/>
        </p:nvGrpSpPr>
        <p:grpSpPr>
          <a:xfrm>
            <a:off x="4509208" y="1330103"/>
            <a:ext cx="227520" cy="248922"/>
            <a:chOff x="4469316" y="1236218"/>
            <a:chExt cx="360570" cy="400390"/>
          </a:xfrm>
        </p:grpSpPr>
        <p:sp>
          <p:nvSpPr>
            <p:cNvPr id="791" name="Google Shape;791;p4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4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4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4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4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4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98" name="Google Shape;798;p4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99" name="Google Shape;799;p47"/>
          <p:cNvGrpSpPr/>
          <p:nvPr/>
        </p:nvGrpSpPr>
        <p:grpSpPr>
          <a:xfrm>
            <a:off x="2859100" y="658076"/>
            <a:ext cx="1390125" cy="1117724"/>
            <a:chOff x="2859100" y="658076"/>
            <a:chExt cx="1390125" cy="1117724"/>
          </a:xfrm>
        </p:grpSpPr>
        <p:pic>
          <p:nvPicPr>
            <p:cNvPr id="800" name="Google Shape;800;p4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01" name="Google Shape;801;p4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05" name="Shape 805"/>
        <p:cNvGrpSpPr/>
        <p:nvPr/>
      </p:nvGrpSpPr>
      <p:grpSpPr>
        <a:xfrm>
          <a:off x="0" y="0"/>
          <a:ext cx="0" cy="0"/>
          <a:chOff x="0" y="0"/>
          <a:chExt cx="0" cy="0"/>
        </a:xfrm>
      </p:grpSpPr>
      <p:sp>
        <p:nvSpPr>
          <p:cNvPr id="806" name="Google Shape;806;p4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807" name="Google Shape;807;p48"/>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808" name="Google Shape;808;p48"/>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09" name="Google Shape;809;p48"/>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a:t>
            </a:r>
            <a:r>
              <a:rPr b="1" lang="en">
                <a:solidFill>
                  <a:schemeClr val="accent5"/>
                </a:solidFill>
                <a:latin typeface="Ubuntu"/>
                <a:ea typeface="Ubuntu"/>
                <a:cs typeface="Ubuntu"/>
                <a:sym typeface="Ubuntu"/>
              </a:rPr>
              <a:t> </a:t>
            </a:r>
            <a:r>
              <a:rPr b="1" lang="en">
                <a:solidFill>
                  <a:schemeClr val="accent5"/>
                </a:solidFill>
                <a:latin typeface="Ubuntu"/>
                <a:ea typeface="Ubuntu"/>
                <a:cs typeface="Ubuntu"/>
                <a:sym typeface="Ubuntu"/>
              </a:rPr>
              <a:t>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Este rectángulo es 1/2. Muestra un entero.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Este rectángulo es 1/3. Muestra 1/2.</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10" name="Google Shape;810;p48"/>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11" name="Google Shape;811;p4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812" name="Google Shape;812;p48"/>
          <p:cNvPicPr preferRelativeResize="0"/>
          <p:nvPr/>
        </p:nvPicPr>
        <p:blipFill>
          <a:blip r:embed="rId6">
            <a:alphaModFix/>
          </a:blip>
          <a:stretch>
            <a:fillRect/>
          </a:stretch>
        </p:blipFill>
        <p:spPr>
          <a:xfrm>
            <a:off x="3444625" y="2334013"/>
            <a:ext cx="2254750" cy="626800"/>
          </a:xfrm>
          <a:prstGeom prst="rect">
            <a:avLst/>
          </a:prstGeom>
          <a:noFill/>
          <a:ln>
            <a:noFill/>
          </a:ln>
        </p:spPr>
      </p:pic>
      <p:pic>
        <p:nvPicPr>
          <p:cNvPr id="813" name="Google Shape;813;p48"/>
          <p:cNvPicPr preferRelativeResize="0"/>
          <p:nvPr/>
        </p:nvPicPr>
        <p:blipFill>
          <a:blip r:embed="rId7">
            <a:alphaModFix/>
          </a:blip>
          <a:stretch>
            <a:fillRect/>
          </a:stretch>
        </p:blipFill>
        <p:spPr>
          <a:xfrm>
            <a:off x="3108313" y="3860550"/>
            <a:ext cx="2927368" cy="916100"/>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17" name="Shape 817"/>
        <p:cNvGrpSpPr/>
        <p:nvPr/>
      </p:nvGrpSpPr>
      <p:grpSpPr>
        <a:xfrm>
          <a:off x="0" y="0"/>
          <a:ext cx="0" cy="0"/>
          <a:chOff x="0" y="0"/>
          <a:chExt cx="0" cy="0"/>
        </a:xfrm>
      </p:grpSpPr>
      <p:sp>
        <p:nvSpPr>
          <p:cNvPr id="818" name="Google Shape;818;p4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19" name="Google Shape;819;p4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820" name="Google Shape;820;p49"/>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21" name="Google Shape;821;p4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sp>
        <p:nvSpPr>
          <p:cNvPr id="822" name="Google Shape;822;p4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combinación de fracciones es...</a:t>
            </a:r>
            <a:endParaRPr b="1" sz="2000">
              <a:solidFill>
                <a:srgbClr val="FFFFFF"/>
              </a:solidFill>
              <a:latin typeface="Open Sans"/>
              <a:ea typeface="Open Sans"/>
              <a:cs typeface="Open Sans"/>
              <a:sym typeface="Open Sans"/>
            </a:endParaRPr>
          </a:p>
        </p:txBody>
      </p:sp>
      <p:pic>
        <p:nvPicPr>
          <p:cNvPr id="823" name="Google Shape;823;p4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824" name="Google Shape;824;p4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25" name="Google Shape;825;p49"/>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826" name="Google Shape;826;p4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827" name="Google Shape;827;p4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828" name="Google Shape;828;p4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829" name="Google Shape;829;p4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830" name="Google Shape;830;p4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831" name="Google Shape;831;p4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832" name="Google Shape;832;p4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833" name="Google Shape;833;p4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834" name="Google Shape;834;p4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835" name="Google Shape;835;p4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836" name="Google Shape;836;p4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837" name="Google Shape;837;p4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41" name="Shape 841"/>
        <p:cNvGrpSpPr/>
        <p:nvPr/>
      </p:nvGrpSpPr>
      <p:grpSpPr>
        <a:xfrm>
          <a:off x="0" y="0"/>
          <a:ext cx="0" cy="0"/>
          <a:chOff x="0" y="0"/>
          <a:chExt cx="0" cy="0"/>
        </a:xfrm>
      </p:grpSpPr>
      <p:sp>
        <p:nvSpPr>
          <p:cNvPr id="842" name="Google Shape;842;p5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43" name="Google Shape;843;p5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844" name="Google Shape;844;p50"/>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845" name="Google Shape;845;p5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846" name="Google Shape;846;p50"/>
          <p:cNvGrpSpPr/>
          <p:nvPr/>
        </p:nvGrpSpPr>
        <p:grpSpPr>
          <a:xfrm>
            <a:off x="1590104" y="4057131"/>
            <a:ext cx="173012" cy="169916"/>
            <a:chOff x="8586628" y="1443880"/>
            <a:chExt cx="281458" cy="281458"/>
          </a:xfrm>
        </p:grpSpPr>
        <p:sp>
          <p:nvSpPr>
            <p:cNvPr id="847" name="Google Shape;847;p5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6" name="Google Shape;856;p50"/>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rompecabezas que impliquen dividir un rectángulo en áreas iguales</a:t>
            </a:r>
            <a:endParaRPr sz="1800">
              <a:solidFill>
                <a:schemeClr val="dk1"/>
              </a:solidFill>
              <a:latin typeface="Open Sans"/>
              <a:ea typeface="Open Sans"/>
              <a:cs typeface="Open Sans"/>
              <a:sym typeface="Open Sans"/>
            </a:endParaRPr>
          </a:p>
        </p:txBody>
      </p:sp>
      <p:sp>
        <p:nvSpPr>
          <p:cNvPr id="857" name="Google Shape;857;p5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&gt; Nivel 1</a:t>
            </a:r>
            <a:endParaRPr sz="2000">
              <a:solidFill>
                <a:schemeClr val="dk1"/>
              </a:solidFill>
              <a:latin typeface="Open Sans"/>
              <a:ea typeface="Open Sans"/>
              <a:cs typeface="Open Sans"/>
              <a:sym typeface="Open Sans"/>
            </a:endParaRPr>
          </a:p>
        </p:txBody>
      </p:sp>
      <p:sp>
        <p:nvSpPr>
          <p:cNvPr id="858" name="Google Shape;858;p50"/>
          <p:cNvSpPr txBox="1"/>
          <p:nvPr/>
        </p:nvSpPr>
        <p:spPr>
          <a:xfrm>
            <a:off x="1754417"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859" name="Google Shape;859;p50"/>
          <p:cNvGrpSpPr/>
          <p:nvPr/>
        </p:nvGrpSpPr>
        <p:grpSpPr>
          <a:xfrm>
            <a:off x="7709843" y="3629462"/>
            <a:ext cx="1138164" cy="1468500"/>
            <a:chOff x="7633097" y="3255132"/>
            <a:chExt cx="1510904" cy="1870224"/>
          </a:xfrm>
        </p:grpSpPr>
        <p:pic>
          <p:nvPicPr>
            <p:cNvPr id="860" name="Google Shape;860;p5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861" name="Google Shape;861;p5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862" name="Google Shape;862;p5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0"/>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864" name="Google Shape;864;p5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50"/>
          <p:cNvGrpSpPr/>
          <p:nvPr/>
        </p:nvGrpSpPr>
        <p:grpSpPr>
          <a:xfrm>
            <a:off x="4509208" y="1330103"/>
            <a:ext cx="227520" cy="248922"/>
            <a:chOff x="4469316" y="1236218"/>
            <a:chExt cx="360570" cy="400390"/>
          </a:xfrm>
        </p:grpSpPr>
        <p:sp>
          <p:nvSpPr>
            <p:cNvPr id="866" name="Google Shape;866;p5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5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5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5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5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3" name="Google Shape;873;p5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74" name="Google Shape;874;p50"/>
          <p:cNvGrpSpPr/>
          <p:nvPr/>
        </p:nvGrpSpPr>
        <p:grpSpPr>
          <a:xfrm>
            <a:off x="2859100" y="658076"/>
            <a:ext cx="1390125" cy="1117724"/>
            <a:chOff x="2859100" y="658076"/>
            <a:chExt cx="1390125" cy="1117724"/>
          </a:xfrm>
        </p:grpSpPr>
        <p:pic>
          <p:nvPicPr>
            <p:cNvPr id="875" name="Google Shape;875;p5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76" name="Google Shape;876;p5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80" name="Shape 880"/>
        <p:cNvGrpSpPr/>
        <p:nvPr/>
      </p:nvGrpSpPr>
      <p:grpSpPr>
        <a:xfrm>
          <a:off x="0" y="0"/>
          <a:ext cx="0" cy="0"/>
          <a:chOff x="0" y="0"/>
          <a:chExt cx="0" cy="0"/>
        </a:xfrm>
      </p:grpSpPr>
      <p:sp>
        <p:nvSpPr>
          <p:cNvPr id="881" name="Google Shape;881;p5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82" name="Google Shape;882;p5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883" name="Google Shape;883;p51"/>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84" name="Google Shape;884;p51"/>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a:t>
            </a:r>
            <a:r>
              <a:rPr b="1" lang="en">
                <a:solidFill>
                  <a:schemeClr val="accent5"/>
                </a:solidFill>
                <a:latin typeface="Ubuntu"/>
                <a:ea typeface="Ubuntu"/>
                <a:cs typeface="Ubuntu"/>
                <a:sym typeface="Ubuntu"/>
              </a:rPr>
              <a:t> </a:t>
            </a:r>
            <a:r>
              <a:rPr b="1" lang="en">
                <a:solidFill>
                  <a:schemeClr val="accent5"/>
                </a:solidFill>
                <a:latin typeface="Ubuntu"/>
                <a:ea typeface="Ubuntu"/>
                <a:cs typeface="Ubuntu"/>
                <a:sym typeface="Ubuntu"/>
              </a:rPr>
              <a:t>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200">
                <a:solidFill>
                  <a:schemeClr val="dk1"/>
                </a:solidFill>
                <a:latin typeface="Ubuntu Medium"/>
                <a:ea typeface="Ubuntu Medium"/>
                <a:cs typeface="Ubuntu Medium"/>
                <a:sym typeface="Ubuntu Medium"/>
              </a:rPr>
              <a:t>La madre de Jayla y Jayvon les hizo a cada uno un sándwich de crema de cacahuate para el almuerzo. Jayla cortó su sándwich en 4 pedazos del mismo tamaño y comió 2 de ellos. Jayvon cortó su sándwich en 2 pedazos del mismo tamaño y comió 1 de ellos. Jayla dice que ella comió más de su sándwich porque comió 2 pedazos. Jayvon no está de acuerdo. ¿Quién tiene razón? Justifica tu razonamiento.</a:t>
            </a:r>
            <a:endParaRPr sz="2200">
              <a:solidFill>
                <a:schemeClr val="dk1"/>
              </a:solidFill>
              <a:latin typeface="Ubuntu Medium"/>
              <a:ea typeface="Ubuntu Medium"/>
              <a:cs typeface="Ubuntu Medium"/>
              <a:sym typeface="Ubuntu Medium"/>
            </a:endParaRPr>
          </a:p>
        </p:txBody>
      </p:sp>
      <p:pic>
        <p:nvPicPr>
          <p:cNvPr id="885" name="Google Shape;885;p51"/>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86" name="Google Shape;886;p5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90" name="Shape 890"/>
        <p:cNvGrpSpPr/>
        <p:nvPr/>
      </p:nvGrpSpPr>
      <p:grpSpPr>
        <a:xfrm>
          <a:off x="0" y="0"/>
          <a:ext cx="0" cy="0"/>
          <a:chOff x="0" y="0"/>
          <a:chExt cx="0" cy="0"/>
        </a:xfrm>
      </p:grpSpPr>
      <p:sp>
        <p:nvSpPr>
          <p:cNvPr id="891" name="Google Shape;891;p5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892" name="Google Shape;892;p5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893" name="Google Shape;893;p52"/>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94" name="Google Shape;894;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partición de un entero es ...</a:t>
            </a:r>
            <a:endParaRPr b="1" sz="2000">
              <a:solidFill>
                <a:srgbClr val="FFFFFF"/>
              </a:solidFill>
              <a:latin typeface="Open Sans"/>
              <a:ea typeface="Open Sans"/>
              <a:cs typeface="Open Sans"/>
              <a:sym typeface="Open Sans"/>
            </a:endParaRPr>
          </a:p>
        </p:txBody>
      </p:sp>
      <p:sp>
        <p:nvSpPr>
          <p:cNvPr id="895" name="Google Shape;895;p5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combinación de fracciones es...</a:t>
            </a:r>
            <a:endParaRPr b="1" sz="2000">
              <a:solidFill>
                <a:srgbClr val="FFFFFF"/>
              </a:solidFill>
              <a:latin typeface="Open Sans"/>
              <a:ea typeface="Open Sans"/>
              <a:cs typeface="Open Sans"/>
              <a:sym typeface="Open Sans"/>
            </a:endParaRPr>
          </a:p>
        </p:txBody>
      </p:sp>
      <p:pic>
        <p:nvPicPr>
          <p:cNvPr id="896" name="Google Shape;896;p5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897" name="Google Shape;897;p5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98" name="Google Shape;898;p52"/>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899" name="Google Shape;899;p5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900" name="Google Shape;900;p5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901" name="Google Shape;901;p5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902" name="Google Shape;902;p5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903" name="Google Shape;903;p5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904" name="Google Shape;904;p5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05" name="Google Shape;905;p5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906" name="Google Shape;906;p5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907" name="Google Shape;907;p5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908" name="Google Shape;908;p5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909" name="Google Shape;909;p5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910" name="Google Shape;910;p5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14" name="Shape 914"/>
        <p:cNvGrpSpPr/>
        <p:nvPr/>
      </p:nvGrpSpPr>
      <p:grpSpPr>
        <a:xfrm>
          <a:off x="0" y="0"/>
          <a:ext cx="0" cy="0"/>
          <a:chOff x="0" y="0"/>
          <a:chExt cx="0" cy="0"/>
        </a:xfrm>
      </p:grpSpPr>
      <p:sp>
        <p:nvSpPr>
          <p:cNvPr id="915" name="Google Shape;915;p5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916" name="Google Shape;916;p5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917" name="Google Shape;917;p5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918" name="Google Shape;918;p5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919" name="Google Shape;919;p53"/>
          <p:cNvGrpSpPr/>
          <p:nvPr/>
        </p:nvGrpSpPr>
        <p:grpSpPr>
          <a:xfrm>
            <a:off x="1590104" y="4057131"/>
            <a:ext cx="173012" cy="169916"/>
            <a:chOff x="8586628" y="1443880"/>
            <a:chExt cx="281458" cy="281458"/>
          </a:xfrm>
        </p:grpSpPr>
        <p:sp>
          <p:nvSpPr>
            <p:cNvPr id="920" name="Google Shape;920;p5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53"/>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rompecabezas que impliquen dividir un rectángulo en áreas iguales</a:t>
            </a:r>
            <a:endParaRPr sz="1800">
              <a:solidFill>
                <a:schemeClr val="dk1"/>
              </a:solidFill>
              <a:latin typeface="Open Sans"/>
              <a:ea typeface="Open Sans"/>
              <a:cs typeface="Open Sans"/>
              <a:sym typeface="Open Sans"/>
            </a:endParaRPr>
          </a:p>
        </p:txBody>
      </p:sp>
      <p:sp>
        <p:nvSpPr>
          <p:cNvPr id="930" name="Google Shape;930;p5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&gt; Nivel 4</a:t>
            </a:r>
            <a:endParaRPr sz="2000">
              <a:solidFill>
                <a:schemeClr val="dk1"/>
              </a:solidFill>
              <a:latin typeface="Open Sans"/>
              <a:ea typeface="Open Sans"/>
              <a:cs typeface="Open Sans"/>
              <a:sym typeface="Open Sans"/>
            </a:endParaRPr>
          </a:p>
        </p:txBody>
      </p:sp>
      <p:sp>
        <p:nvSpPr>
          <p:cNvPr id="931" name="Google Shape;931;p53"/>
          <p:cNvSpPr txBox="1"/>
          <p:nvPr/>
        </p:nvSpPr>
        <p:spPr>
          <a:xfrm>
            <a:off x="1754417"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932" name="Google Shape;932;p53"/>
          <p:cNvGrpSpPr/>
          <p:nvPr/>
        </p:nvGrpSpPr>
        <p:grpSpPr>
          <a:xfrm>
            <a:off x="7709843" y="3629462"/>
            <a:ext cx="1138164" cy="1468500"/>
            <a:chOff x="7633097" y="3255132"/>
            <a:chExt cx="1510904" cy="1870224"/>
          </a:xfrm>
        </p:grpSpPr>
        <p:pic>
          <p:nvPicPr>
            <p:cNvPr id="933" name="Google Shape;933;p5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934" name="Google Shape;934;p5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935" name="Google Shape;935;p5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3"/>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4"/>
              </a:solidFill>
              <a:latin typeface="Ubuntu"/>
              <a:ea typeface="Ubuntu"/>
              <a:cs typeface="Ubuntu"/>
              <a:sym typeface="Ubuntu"/>
            </a:endParaRPr>
          </a:p>
        </p:txBody>
      </p:sp>
      <p:sp>
        <p:nvSpPr>
          <p:cNvPr id="937" name="Google Shape;937;p5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8" name="Google Shape;938;p53"/>
          <p:cNvGrpSpPr/>
          <p:nvPr/>
        </p:nvGrpSpPr>
        <p:grpSpPr>
          <a:xfrm>
            <a:off x="4509208" y="1330103"/>
            <a:ext cx="227520" cy="248922"/>
            <a:chOff x="4469316" y="1236218"/>
            <a:chExt cx="360570" cy="400390"/>
          </a:xfrm>
        </p:grpSpPr>
        <p:sp>
          <p:nvSpPr>
            <p:cNvPr id="939" name="Google Shape;939;p5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5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5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5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5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46" name="Google Shape;946;p5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947" name="Google Shape;947;p53"/>
          <p:cNvGrpSpPr/>
          <p:nvPr/>
        </p:nvGrpSpPr>
        <p:grpSpPr>
          <a:xfrm>
            <a:off x="2859100" y="658076"/>
            <a:ext cx="1390125" cy="1117724"/>
            <a:chOff x="2859100" y="658076"/>
            <a:chExt cx="1390125" cy="1117724"/>
          </a:xfrm>
        </p:grpSpPr>
        <p:pic>
          <p:nvPicPr>
            <p:cNvPr id="948" name="Google Shape;948;p5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949" name="Google Shape;949;p5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1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pic>
        <p:nvPicPr>
          <p:cNvPr id="117" name="Google Shape;117;p1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8" name="Google Shape;118;p18"/>
          <p:cNvPicPr preferRelativeResize="0"/>
          <p:nvPr/>
        </p:nvPicPr>
        <p:blipFill rotWithShape="1">
          <a:blip r:embed="rId4">
            <a:alphaModFix/>
          </a:blip>
          <a:srcRect b="0" l="0" r="0" t="0"/>
          <a:stretch/>
        </p:blipFill>
        <p:spPr>
          <a:xfrm>
            <a:off x="1910225" y="1077550"/>
            <a:ext cx="8617276" cy="4222526"/>
          </a:xfrm>
          <a:prstGeom prst="rect">
            <a:avLst/>
          </a:prstGeom>
          <a:noFill/>
          <a:ln>
            <a:noFill/>
          </a:ln>
        </p:spPr>
      </p:pic>
      <p:pic>
        <p:nvPicPr>
          <p:cNvPr id="119" name="Google Shape;119;p18">
            <a:hlinkClick r:id="rId5"/>
          </p:cNvPr>
          <p:cNvPicPr preferRelativeResize="0"/>
          <p:nvPr/>
        </p:nvPicPr>
        <p:blipFill>
          <a:blip r:embed="rId6">
            <a:alphaModFix/>
          </a:blip>
          <a:stretch>
            <a:fillRect/>
          </a:stretch>
        </p:blipFill>
        <p:spPr>
          <a:xfrm>
            <a:off x="3209755" y="1427146"/>
            <a:ext cx="6135871" cy="3353474"/>
          </a:xfrm>
          <a:prstGeom prst="rect">
            <a:avLst/>
          </a:prstGeom>
          <a:noFill/>
          <a:ln>
            <a:noFill/>
          </a:ln>
        </p:spPr>
      </p:pic>
      <p:grpSp>
        <p:nvGrpSpPr>
          <p:cNvPr id="120" name="Google Shape;120;p18"/>
          <p:cNvGrpSpPr/>
          <p:nvPr/>
        </p:nvGrpSpPr>
        <p:grpSpPr>
          <a:xfrm>
            <a:off x="471479" y="3402380"/>
            <a:ext cx="356783" cy="492307"/>
            <a:chOff x="5334721" y="1563761"/>
            <a:chExt cx="227395" cy="341999"/>
          </a:xfrm>
        </p:grpSpPr>
        <p:sp>
          <p:nvSpPr>
            <p:cNvPr id="121" name="Google Shape;121;p18"/>
            <p:cNvSpPr/>
            <p:nvPr/>
          </p:nvSpPr>
          <p:spPr>
            <a:xfrm>
              <a:off x="5435712" y="1755119"/>
              <a:ext cx="121635" cy="146234"/>
            </a:xfrm>
            <a:custGeom>
              <a:rect b="b" l="l" r="r" t="t"/>
              <a:pathLst>
                <a:path extrusionOk="0" h="4845" w="4030">
                  <a:moveTo>
                    <a:pt x="2958" y="1"/>
                  </a:moveTo>
                  <a:lnTo>
                    <a:pt x="3226" y="1"/>
                  </a:lnTo>
                  <a:cubicBezTo>
                    <a:pt x="3591" y="1"/>
                    <a:pt x="3810" y="268"/>
                    <a:pt x="3895" y="670"/>
                  </a:cubicBezTo>
                  <a:cubicBezTo>
                    <a:pt x="3993" y="1132"/>
                    <a:pt x="4029" y="1680"/>
                    <a:pt x="4029" y="2556"/>
                  </a:cubicBezTo>
                  <a:cubicBezTo>
                    <a:pt x="4029" y="3226"/>
                    <a:pt x="3628" y="3895"/>
                    <a:pt x="3628" y="3895"/>
                  </a:cubicBezTo>
                  <a:cubicBezTo>
                    <a:pt x="3628" y="4418"/>
                    <a:pt x="3202" y="4844"/>
                    <a:pt x="2690" y="4844"/>
                  </a:cubicBezTo>
                  <a:lnTo>
                    <a:pt x="938" y="4844"/>
                  </a:lnTo>
                  <a:cubicBezTo>
                    <a:pt x="415" y="4844"/>
                    <a:pt x="1" y="4418"/>
                    <a:pt x="1" y="3895"/>
                  </a:cubicBezTo>
                  <a:lnTo>
                    <a:pt x="1" y="3372"/>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8"/>
            <p:cNvSpPr/>
            <p:nvPr/>
          </p:nvSpPr>
          <p:spPr>
            <a:xfrm>
              <a:off x="5430943" y="1750350"/>
              <a:ext cx="131173" cy="155410"/>
            </a:xfrm>
            <a:custGeom>
              <a:rect b="b" l="l" r="r" t="t"/>
              <a:pathLst>
                <a:path extrusionOk="0" h="5149" w="4346">
                  <a:moveTo>
                    <a:pt x="2848" y="5148"/>
                  </a:moveTo>
                  <a:lnTo>
                    <a:pt x="1096" y="5148"/>
                  </a:lnTo>
                  <a:cubicBezTo>
                    <a:pt x="487" y="5148"/>
                    <a:pt x="1" y="4661"/>
                    <a:pt x="1" y="4053"/>
                  </a:cubicBezTo>
                  <a:lnTo>
                    <a:pt x="1" y="3530"/>
                  </a:lnTo>
                  <a:cubicBezTo>
                    <a:pt x="1" y="3444"/>
                    <a:pt x="74" y="3384"/>
                    <a:pt x="159" y="3384"/>
                  </a:cubicBezTo>
                  <a:cubicBezTo>
                    <a:pt x="244" y="3384"/>
                    <a:pt x="305" y="3444"/>
                    <a:pt x="305" y="3530"/>
                  </a:cubicBezTo>
                  <a:lnTo>
                    <a:pt x="305" y="4053"/>
                  </a:lnTo>
                  <a:cubicBezTo>
                    <a:pt x="305" y="4491"/>
                    <a:pt x="658" y="4844"/>
                    <a:pt x="1096" y="4844"/>
                  </a:cubicBezTo>
                  <a:lnTo>
                    <a:pt x="2848" y="4844"/>
                  </a:lnTo>
                  <a:cubicBezTo>
                    <a:pt x="3274" y="4844"/>
                    <a:pt x="3627" y="4491"/>
                    <a:pt x="3627" y="4053"/>
                  </a:cubicBezTo>
                  <a:cubicBezTo>
                    <a:pt x="3627" y="4028"/>
                    <a:pt x="3639" y="4004"/>
                    <a:pt x="3652" y="3980"/>
                  </a:cubicBezTo>
                  <a:cubicBezTo>
                    <a:pt x="3652" y="3968"/>
                    <a:pt x="4041" y="3335"/>
                    <a:pt x="4041" y="2714"/>
                  </a:cubicBezTo>
                  <a:cubicBezTo>
                    <a:pt x="4041" y="1850"/>
                    <a:pt x="3992" y="1302"/>
                    <a:pt x="3907" y="864"/>
                  </a:cubicBezTo>
                  <a:cubicBezTo>
                    <a:pt x="3822" y="499"/>
                    <a:pt x="3652" y="305"/>
                    <a:pt x="3384" y="305"/>
                  </a:cubicBezTo>
                  <a:lnTo>
                    <a:pt x="3116" y="305"/>
                  </a:lnTo>
                  <a:cubicBezTo>
                    <a:pt x="3031" y="305"/>
                    <a:pt x="2958" y="244"/>
                    <a:pt x="2958" y="159"/>
                  </a:cubicBezTo>
                  <a:cubicBezTo>
                    <a:pt x="2958" y="73"/>
                    <a:pt x="3031" y="0"/>
                    <a:pt x="3116" y="0"/>
                  </a:cubicBezTo>
                  <a:lnTo>
                    <a:pt x="3384" y="0"/>
                  </a:lnTo>
                  <a:cubicBezTo>
                    <a:pt x="3798" y="0"/>
                    <a:pt x="4090" y="292"/>
                    <a:pt x="4199" y="804"/>
                  </a:cubicBezTo>
                  <a:cubicBezTo>
                    <a:pt x="4297" y="1266"/>
                    <a:pt x="4345" y="1826"/>
                    <a:pt x="4345" y="2714"/>
                  </a:cubicBezTo>
                  <a:cubicBezTo>
                    <a:pt x="4345" y="3335"/>
                    <a:pt x="4017" y="3943"/>
                    <a:pt x="3932" y="4102"/>
                  </a:cubicBezTo>
                  <a:cubicBezTo>
                    <a:pt x="3907" y="4686"/>
                    <a:pt x="3433" y="5148"/>
                    <a:pt x="2848" y="5148"/>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8"/>
            <p:cNvSpPr/>
            <p:nvPr/>
          </p:nvSpPr>
          <p:spPr>
            <a:xfrm>
              <a:off x="5412592" y="1637195"/>
              <a:ext cx="64289" cy="64319"/>
            </a:xfrm>
            <a:custGeom>
              <a:rect b="b" l="l" r="r" t="t"/>
              <a:pathLst>
                <a:path extrusionOk="0" h="2131" w="2130">
                  <a:moveTo>
                    <a:pt x="1071" y="2131"/>
                  </a:moveTo>
                  <a:cubicBezTo>
                    <a:pt x="1655" y="2131"/>
                    <a:pt x="2130" y="1656"/>
                    <a:pt x="2130" y="1060"/>
                  </a:cubicBezTo>
                  <a:cubicBezTo>
                    <a:pt x="2130" y="476"/>
                    <a:pt x="1655" y="1"/>
                    <a:pt x="1071" y="1"/>
                  </a:cubicBezTo>
                  <a:cubicBezTo>
                    <a:pt x="475" y="1"/>
                    <a:pt x="0" y="476"/>
                    <a:pt x="0" y="1060"/>
                  </a:cubicBezTo>
                  <a:cubicBezTo>
                    <a:pt x="0" y="1656"/>
                    <a:pt x="475" y="2131"/>
                    <a:pt x="1071" y="2131"/>
                  </a:cubicBezTo>
                  <a:close/>
                </a:path>
              </a:pathLst>
            </a:custGeom>
            <a:solidFill>
              <a:srgbClr val="EE9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8"/>
            <p:cNvSpPr/>
            <p:nvPr/>
          </p:nvSpPr>
          <p:spPr>
            <a:xfrm>
              <a:off x="5408185" y="1632426"/>
              <a:ext cx="73494" cy="73494"/>
            </a:xfrm>
            <a:custGeom>
              <a:rect b="b" l="l" r="r" t="t"/>
              <a:pathLst>
                <a:path extrusionOk="0" h="2435" w="2435">
                  <a:moveTo>
                    <a:pt x="1217" y="305"/>
                  </a:moveTo>
                  <a:cubicBezTo>
                    <a:pt x="706" y="305"/>
                    <a:pt x="304" y="719"/>
                    <a:pt x="304" y="1218"/>
                  </a:cubicBezTo>
                  <a:cubicBezTo>
                    <a:pt x="304" y="1729"/>
                    <a:pt x="706" y="2131"/>
                    <a:pt x="1217" y="2131"/>
                  </a:cubicBezTo>
                  <a:cubicBezTo>
                    <a:pt x="1716" y="2131"/>
                    <a:pt x="2130" y="1729"/>
                    <a:pt x="2130" y="1218"/>
                  </a:cubicBezTo>
                  <a:cubicBezTo>
                    <a:pt x="2130" y="719"/>
                    <a:pt x="1716" y="305"/>
                    <a:pt x="1217" y="305"/>
                  </a:cubicBezTo>
                  <a:close/>
                  <a:moveTo>
                    <a:pt x="1217" y="2435"/>
                  </a:moveTo>
                  <a:cubicBezTo>
                    <a:pt x="536" y="2435"/>
                    <a:pt x="0" y="1887"/>
                    <a:pt x="0" y="1218"/>
                  </a:cubicBezTo>
                  <a:cubicBezTo>
                    <a:pt x="0" y="548"/>
                    <a:pt x="536" y="1"/>
                    <a:pt x="1217" y="1"/>
                  </a:cubicBezTo>
                  <a:cubicBezTo>
                    <a:pt x="1886" y="1"/>
                    <a:pt x="2434" y="548"/>
                    <a:pt x="2434" y="1218"/>
                  </a:cubicBezTo>
                  <a:cubicBezTo>
                    <a:pt x="2434" y="1887"/>
                    <a:pt x="1886" y="2435"/>
                    <a:pt x="1217" y="243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8"/>
            <p:cNvSpPr/>
            <p:nvPr/>
          </p:nvSpPr>
          <p:spPr>
            <a:xfrm>
              <a:off x="5371453" y="1665869"/>
              <a:ext cx="153569" cy="198752"/>
            </a:xfrm>
            <a:custGeom>
              <a:rect b="b" l="l" r="r" t="t"/>
              <a:pathLst>
                <a:path extrusionOk="0" h="6585" w="5088">
                  <a:moveTo>
                    <a:pt x="2933" y="1887"/>
                  </a:moveTo>
                  <a:lnTo>
                    <a:pt x="3335" y="1887"/>
                  </a:lnTo>
                  <a:cubicBezTo>
                    <a:pt x="3712" y="1887"/>
                    <a:pt x="4004" y="2179"/>
                    <a:pt x="4004" y="2556"/>
                  </a:cubicBezTo>
                  <a:lnTo>
                    <a:pt x="4004" y="3895"/>
                  </a:lnTo>
                  <a:moveTo>
                    <a:pt x="4028" y="2422"/>
                  </a:moveTo>
                  <a:lnTo>
                    <a:pt x="4418" y="2422"/>
                  </a:lnTo>
                  <a:cubicBezTo>
                    <a:pt x="4783" y="2422"/>
                    <a:pt x="5087" y="2714"/>
                    <a:pt x="5087" y="3091"/>
                  </a:cubicBezTo>
                  <a:lnTo>
                    <a:pt x="5087" y="4053"/>
                  </a:lnTo>
                  <a:moveTo>
                    <a:pt x="2531" y="6584"/>
                  </a:moveTo>
                  <a:cubicBezTo>
                    <a:pt x="1351" y="5866"/>
                    <a:pt x="1485" y="5002"/>
                    <a:pt x="98" y="3651"/>
                  </a:cubicBezTo>
                  <a:cubicBezTo>
                    <a:pt x="24" y="3578"/>
                    <a:pt x="0" y="3383"/>
                    <a:pt x="98" y="3274"/>
                  </a:cubicBezTo>
                  <a:cubicBezTo>
                    <a:pt x="365" y="3018"/>
                    <a:pt x="779" y="2970"/>
                    <a:pt x="1083" y="3177"/>
                  </a:cubicBezTo>
                  <a:cubicBezTo>
                    <a:pt x="1351" y="3359"/>
                    <a:pt x="1655" y="3566"/>
                    <a:pt x="1850" y="3761"/>
                  </a:cubicBezTo>
                  <a:cubicBezTo>
                    <a:pt x="1826" y="3396"/>
                    <a:pt x="1935" y="1363"/>
                    <a:pt x="1984" y="451"/>
                  </a:cubicBezTo>
                  <a:cubicBezTo>
                    <a:pt x="1996" y="195"/>
                    <a:pt x="2203" y="0"/>
                    <a:pt x="2458" y="0"/>
                  </a:cubicBezTo>
                  <a:cubicBezTo>
                    <a:pt x="2714" y="0"/>
                    <a:pt x="2933" y="207"/>
                    <a:pt x="2933" y="475"/>
                  </a:cubicBezTo>
                  <a:lnTo>
                    <a:pt x="2933" y="3761"/>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p:nvPr/>
          </p:nvSpPr>
          <p:spPr>
            <a:xfrm>
              <a:off x="5367771" y="1661100"/>
              <a:ext cx="161657" cy="208289"/>
            </a:xfrm>
            <a:custGeom>
              <a:rect b="b" l="l" r="r" t="t"/>
              <a:pathLst>
                <a:path extrusionOk="0" h="6901" w="5356">
                  <a:moveTo>
                    <a:pt x="2653" y="6900"/>
                  </a:moveTo>
                  <a:cubicBezTo>
                    <a:pt x="2617" y="6900"/>
                    <a:pt x="2593" y="6888"/>
                    <a:pt x="2568" y="6876"/>
                  </a:cubicBezTo>
                  <a:cubicBezTo>
                    <a:pt x="1911" y="6474"/>
                    <a:pt x="1643" y="6024"/>
                    <a:pt x="1327" y="5501"/>
                  </a:cubicBezTo>
                  <a:cubicBezTo>
                    <a:pt x="1059" y="5051"/>
                    <a:pt x="755" y="4539"/>
                    <a:pt x="122" y="3919"/>
                  </a:cubicBezTo>
                  <a:cubicBezTo>
                    <a:pt x="49" y="3858"/>
                    <a:pt x="0" y="3736"/>
                    <a:pt x="0" y="3627"/>
                  </a:cubicBezTo>
                  <a:cubicBezTo>
                    <a:pt x="0" y="3505"/>
                    <a:pt x="37" y="3395"/>
                    <a:pt x="110" y="3322"/>
                  </a:cubicBezTo>
                  <a:cubicBezTo>
                    <a:pt x="426" y="3018"/>
                    <a:pt x="925" y="2957"/>
                    <a:pt x="1290" y="3213"/>
                  </a:cubicBezTo>
                  <a:cubicBezTo>
                    <a:pt x="1497" y="3347"/>
                    <a:pt x="1680" y="3468"/>
                    <a:pt x="1826" y="3590"/>
                  </a:cubicBezTo>
                  <a:cubicBezTo>
                    <a:pt x="1838" y="2860"/>
                    <a:pt x="1911" y="1314"/>
                    <a:pt x="1948" y="596"/>
                  </a:cubicBezTo>
                  <a:cubicBezTo>
                    <a:pt x="1972" y="268"/>
                    <a:pt x="2240" y="0"/>
                    <a:pt x="2580" y="0"/>
                  </a:cubicBezTo>
                  <a:cubicBezTo>
                    <a:pt x="2921" y="0"/>
                    <a:pt x="3201" y="292"/>
                    <a:pt x="3201" y="633"/>
                  </a:cubicBezTo>
                  <a:lnTo>
                    <a:pt x="3201" y="1886"/>
                  </a:lnTo>
                  <a:lnTo>
                    <a:pt x="3457" y="1886"/>
                  </a:lnTo>
                  <a:cubicBezTo>
                    <a:pt x="3810" y="1886"/>
                    <a:pt x="4114" y="2105"/>
                    <a:pt x="4236" y="2422"/>
                  </a:cubicBezTo>
                  <a:lnTo>
                    <a:pt x="4540" y="2422"/>
                  </a:lnTo>
                  <a:cubicBezTo>
                    <a:pt x="4990" y="2422"/>
                    <a:pt x="5355" y="2799"/>
                    <a:pt x="5355" y="3249"/>
                  </a:cubicBezTo>
                  <a:lnTo>
                    <a:pt x="5355" y="4211"/>
                  </a:lnTo>
                  <a:cubicBezTo>
                    <a:pt x="5355" y="4296"/>
                    <a:pt x="5294" y="4369"/>
                    <a:pt x="5209" y="4369"/>
                  </a:cubicBezTo>
                  <a:cubicBezTo>
                    <a:pt x="5124" y="4369"/>
                    <a:pt x="5051" y="4296"/>
                    <a:pt x="5051" y="4211"/>
                  </a:cubicBezTo>
                  <a:lnTo>
                    <a:pt x="5051" y="3249"/>
                  </a:lnTo>
                  <a:cubicBezTo>
                    <a:pt x="5051" y="2957"/>
                    <a:pt x="4820" y="2726"/>
                    <a:pt x="4540" y="2726"/>
                  </a:cubicBezTo>
                  <a:lnTo>
                    <a:pt x="4284" y="2726"/>
                  </a:lnTo>
                  <a:lnTo>
                    <a:pt x="4284" y="4053"/>
                  </a:lnTo>
                  <a:cubicBezTo>
                    <a:pt x="4284" y="4138"/>
                    <a:pt x="4211" y="4211"/>
                    <a:pt x="4126" y="4211"/>
                  </a:cubicBezTo>
                  <a:cubicBezTo>
                    <a:pt x="4041" y="4211"/>
                    <a:pt x="3980" y="4138"/>
                    <a:pt x="3980" y="4053"/>
                  </a:cubicBezTo>
                  <a:lnTo>
                    <a:pt x="3980" y="2714"/>
                  </a:lnTo>
                  <a:cubicBezTo>
                    <a:pt x="3980" y="2422"/>
                    <a:pt x="3737" y="2191"/>
                    <a:pt x="3457" y="2191"/>
                  </a:cubicBezTo>
                  <a:lnTo>
                    <a:pt x="3201" y="2191"/>
                  </a:lnTo>
                  <a:lnTo>
                    <a:pt x="3201" y="3919"/>
                  </a:lnTo>
                  <a:cubicBezTo>
                    <a:pt x="3201" y="4004"/>
                    <a:pt x="3140" y="4077"/>
                    <a:pt x="3055" y="4077"/>
                  </a:cubicBezTo>
                  <a:cubicBezTo>
                    <a:pt x="2970" y="4077"/>
                    <a:pt x="2897" y="4004"/>
                    <a:pt x="2897" y="3919"/>
                  </a:cubicBezTo>
                  <a:lnTo>
                    <a:pt x="2897" y="633"/>
                  </a:lnTo>
                  <a:cubicBezTo>
                    <a:pt x="2897" y="450"/>
                    <a:pt x="2751" y="304"/>
                    <a:pt x="2580" y="304"/>
                  </a:cubicBezTo>
                  <a:cubicBezTo>
                    <a:pt x="2410" y="304"/>
                    <a:pt x="2264" y="438"/>
                    <a:pt x="2252" y="609"/>
                  </a:cubicBezTo>
                  <a:cubicBezTo>
                    <a:pt x="2155" y="2434"/>
                    <a:pt x="2106" y="3663"/>
                    <a:pt x="2130" y="3907"/>
                  </a:cubicBezTo>
                  <a:cubicBezTo>
                    <a:pt x="2130" y="3967"/>
                    <a:pt x="2106" y="4028"/>
                    <a:pt x="2045" y="4065"/>
                  </a:cubicBezTo>
                  <a:cubicBezTo>
                    <a:pt x="1984" y="4089"/>
                    <a:pt x="1923" y="4077"/>
                    <a:pt x="1875" y="4028"/>
                  </a:cubicBezTo>
                  <a:cubicBezTo>
                    <a:pt x="1716" y="3882"/>
                    <a:pt x="1461" y="3687"/>
                    <a:pt x="1120" y="3456"/>
                  </a:cubicBezTo>
                  <a:cubicBezTo>
                    <a:pt x="877" y="3298"/>
                    <a:pt x="536" y="3335"/>
                    <a:pt x="329" y="3541"/>
                  </a:cubicBezTo>
                  <a:cubicBezTo>
                    <a:pt x="317" y="3554"/>
                    <a:pt x="305" y="3590"/>
                    <a:pt x="305" y="3614"/>
                  </a:cubicBezTo>
                  <a:cubicBezTo>
                    <a:pt x="305" y="3663"/>
                    <a:pt x="317" y="3700"/>
                    <a:pt x="329" y="3700"/>
                  </a:cubicBezTo>
                  <a:cubicBezTo>
                    <a:pt x="998" y="4345"/>
                    <a:pt x="1315" y="4880"/>
                    <a:pt x="1595" y="5343"/>
                  </a:cubicBezTo>
                  <a:cubicBezTo>
                    <a:pt x="1899" y="5854"/>
                    <a:pt x="2142" y="6255"/>
                    <a:pt x="2727" y="6608"/>
                  </a:cubicBezTo>
                  <a:cubicBezTo>
                    <a:pt x="2800" y="6657"/>
                    <a:pt x="2824" y="6754"/>
                    <a:pt x="2775" y="6827"/>
                  </a:cubicBezTo>
                  <a:cubicBezTo>
                    <a:pt x="2751" y="6876"/>
                    <a:pt x="2702" y="6900"/>
                    <a:pt x="2653" y="690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8"/>
            <p:cNvSpPr/>
            <p:nvPr/>
          </p:nvSpPr>
          <p:spPr>
            <a:xfrm>
              <a:off x="5422854" y="1774949"/>
              <a:ext cx="9236" cy="21339"/>
            </a:xfrm>
            <a:custGeom>
              <a:rect b="b" l="l" r="r" t="t"/>
              <a:pathLst>
                <a:path extrusionOk="0" h="707" w="306">
                  <a:moveTo>
                    <a:pt x="147" y="707"/>
                  </a:moveTo>
                  <a:cubicBezTo>
                    <a:pt x="74" y="707"/>
                    <a:pt x="1" y="634"/>
                    <a:pt x="1" y="548"/>
                  </a:cubicBezTo>
                  <a:lnTo>
                    <a:pt x="1" y="147"/>
                  </a:lnTo>
                  <a:cubicBezTo>
                    <a:pt x="1" y="62"/>
                    <a:pt x="74" y="1"/>
                    <a:pt x="147" y="1"/>
                  </a:cubicBezTo>
                  <a:cubicBezTo>
                    <a:pt x="232" y="1"/>
                    <a:pt x="305" y="62"/>
                    <a:pt x="305" y="147"/>
                  </a:cubicBezTo>
                  <a:lnTo>
                    <a:pt x="305" y="548"/>
                  </a:lnTo>
                  <a:cubicBezTo>
                    <a:pt x="305" y="634"/>
                    <a:pt x="232" y="707"/>
                    <a:pt x="147" y="7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p:nvPr/>
          </p:nvSpPr>
          <p:spPr>
            <a:xfrm>
              <a:off x="5532327" y="1850617"/>
              <a:ext cx="22063" cy="18019"/>
            </a:xfrm>
            <a:custGeom>
              <a:rect b="b" l="l" r="r" t="t"/>
              <a:pathLst>
                <a:path extrusionOk="0" h="597" w="731">
                  <a:moveTo>
                    <a:pt x="1" y="597"/>
                  </a:moveTo>
                  <a:lnTo>
                    <a:pt x="74" y="597"/>
                  </a:lnTo>
                  <a:cubicBezTo>
                    <a:pt x="402" y="597"/>
                    <a:pt x="633" y="402"/>
                    <a:pt x="731" y="1"/>
                  </a:cubicBez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8"/>
            <p:cNvSpPr/>
            <p:nvPr/>
          </p:nvSpPr>
          <p:spPr>
            <a:xfrm>
              <a:off x="5527558" y="1845848"/>
              <a:ext cx="31993" cy="27587"/>
            </a:xfrm>
            <a:custGeom>
              <a:rect b="b" l="l" r="r" t="t"/>
              <a:pathLst>
                <a:path extrusionOk="0" h="914" w="1060">
                  <a:moveTo>
                    <a:pt x="232" y="913"/>
                  </a:moveTo>
                  <a:lnTo>
                    <a:pt x="159" y="913"/>
                  </a:lnTo>
                  <a:cubicBezTo>
                    <a:pt x="61" y="913"/>
                    <a:pt x="0" y="840"/>
                    <a:pt x="0" y="755"/>
                  </a:cubicBezTo>
                  <a:cubicBezTo>
                    <a:pt x="0" y="670"/>
                    <a:pt x="61" y="609"/>
                    <a:pt x="159" y="609"/>
                  </a:cubicBezTo>
                  <a:lnTo>
                    <a:pt x="232" y="609"/>
                  </a:lnTo>
                  <a:cubicBezTo>
                    <a:pt x="487" y="609"/>
                    <a:pt x="658" y="451"/>
                    <a:pt x="743" y="122"/>
                  </a:cubicBezTo>
                  <a:cubicBezTo>
                    <a:pt x="767" y="49"/>
                    <a:pt x="852" y="0"/>
                    <a:pt x="925" y="13"/>
                  </a:cubicBezTo>
                  <a:cubicBezTo>
                    <a:pt x="1010" y="37"/>
                    <a:pt x="1059" y="122"/>
                    <a:pt x="1035" y="207"/>
                  </a:cubicBezTo>
                  <a:cubicBezTo>
                    <a:pt x="913" y="658"/>
                    <a:pt x="633" y="913"/>
                    <a:pt x="232" y="91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8"/>
            <p:cNvSpPr/>
            <p:nvPr/>
          </p:nvSpPr>
          <p:spPr>
            <a:xfrm>
              <a:off x="5334721" y="1666955"/>
              <a:ext cx="31963" cy="9206"/>
            </a:xfrm>
            <a:custGeom>
              <a:rect b="b" l="l" r="r" t="t"/>
              <a:pathLst>
                <a:path extrusionOk="0" h="305" w="1059">
                  <a:moveTo>
                    <a:pt x="901" y="305"/>
                  </a:moveTo>
                  <a:lnTo>
                    <a:pt x="901" y="305"/>
                  </a:lnTo>
                  <a:lnTo>
                    <a:pt x="146" y="305"/>
                  </a:lnTo>
                  <a:cubicBezTo>
                    <a:pt x="61" y="305"/>
                    <a:pt x="0" y="232"/>
                    <a:pt x="0" y="147"/>
                  </a:cubicBezTo>
                  <a:cubicBezTo>
                    <a:pt x="0" y="74"/>
                    <a:pt x="61" y="1"/>
                    <a:pt x="146" y="1"/>
                  </a:cubicBezTo>
                  <a:lnTo>
                    <a:pt x="901" y="1"/>
                  </a:lnTo>
                  <a:cubicBezTo>
                    <a:pt x="986" y="13"/>
                    <a:pt x="1059" y="74"/>
                    <a:pt x="1059" y="159"/>
                  </a:cubicBezTo>
                  <a:cubicBezTo>
                    <a:pt x="1059" y="244"/>
                    <a:pt x="986" y="305"/>
                    <a:pt x="901" y="30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8"/>
            <p:cNvSpPr/>
            <p:nvPr/>
          </p:nvSpPr>
          <p:spPr>
            <a:xfrm>
              <a:off x="5518382" y="1666955"/>
              <a:ext cx="31963" cy="9206"/>
            </a:xfrm>
            <a:custGeom>
              <a:rect b="b" l="l" r="r" t="t"/>
              <a:pathLst>
                <a:path extrusionOk="0" h="305" w="1059">
                  <a:moveTo>
                    <a:pt x="158" y="305"/>
                  </a:moveTo>
                  <a:cubicBezTo>
                    <a:pt x="73" y="305"/>
                    <a:pt x="0" y="244"/>
                    <a:pt x="0" y="159"/>
                  </a:cubicBezTo>
                  <a:cubicBezTo>
                    <a:pt x="0" y="74"/>
                    <a:pt x="73" y="13"/>
                    <a:pt x="158" y="1"/>
                  </a:cubicBezTo>
                  <a:lnTo>
                    <a:pt x="913" y="1"/>
                  </a:lnTo>
                  <a:lnTo>
                    <a:pt x="913" y="1"/>
                  </a:lnTo>
                  <a:cubicBezTo>
                    <a:pt x="998" y="1"/>
                    <a:pt x="1059" y="74"/>
                    <a:pt x="1059" y="147"/>
                  </a:cubicBezTo>
                  <a:cubicBezTo>
                    <a:pt x="1059" y="232"/>
                    <a:pt x="998" y="305"/>
                    <a:pt x="913" y="305"/>
                  </a:cubicBezTo>
                  <a:lnTo>
                    <a:pt x="158" y="305"/>
                  </a:lnTo>
                  <a:lnTo>
                    <a:pt x="158" y="305"/>
                  </a:ln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8"/>
            <p:cNvSpPr/>
            <p:nvPr/>
          </p:nvSpPr>
          <p:spPr>
            <a:xfrm>
              <a:off x="5341693" y="1697440"/>
              <a:ext cx="31601" cy="18411"/>
            </a:xfrm>
            <a:custGeom>
              <a:rect b="b" l="l" r="r" t="t"/>
              <a:pathLst>
                <a:path extrusionOk="0" h="610" w="1047">
                  <a:moveTo>
                    <a:pt x="183" y="609"/>
                  </a:moveTo>
                  <a:cubicBezTo>
                    <a:pt x="122" y="609"/>
                    <a:pt x="61" y="573"/>
                    <a:pt x="37" y="512"/>
                  </a:cubicBezTo>
                  <a:cubicBezTo>
                    <a:pt x="0" y="439"/>
                    <a:pt x="37" y="342"/>
                    <a:pt x="122" y="317"/>
                  </a:cubicBezTo>
                  <a:lnTo>
                    <a:pt x="816" y="25"/>
                  </a:lnTo>
                  <a:cubicBezTo>
                    <a:pt x="901" y="1"/>
                    <a:pt x="986" y="37"/>
                    <a:pt x="1010" y="110"/>
                  </a:cubicBezTo>
                  <a:cubicBezTo>
                    <a:pt x="1047" y="196"/>
                    <a:pt x="1010" y="281"/>
                    <a:pt x="937" y="305"/>
                  </a:cubicBezTo>
                  <a:lnTo>
                    <a:pt x="232" y="597"/>
                  </a:lnTo>
                  <a:cubicBezTo>
                    <a:pt x="219" y="597"/>
                    <a:pt x="195" y="609"/>
                    <a:pt x="183"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5511772" y="1626933"/>
              <a:ext cx="31601" cy="18743"/>
            </a:xfrm>
            <a:custGeom>
              <a:rect b="b" l="l" r="r" t="t"/>
              <a:pathLst>
                <a:path extrusionOk="0" h="621" w="1047">
                  <a:moveTo>
                    <a:pt x="170" y="621"/>
                  </a:moveTo>
                  <a:cubicBezTo>
                    <a:pt x="110" y="621"/>
                    <a:pt x="49" y="584"/>
                    <a:pt x="24" y="524"/>
                  </a:cubicBezTo>
                  <a:cubicBezTo>
                    <a:pt x="0" y="451"/>
                    <a:pt x="37" y="353"/>
                    <a:pt x="110" y="329"/>
                  </a:cubicBezTo>
                  <a:lnTo>
                    <a:pt x="803" y="25"/>
                  </a:lnTo>
                  <a:cubicBezTo>
                    <a:pt x="888" y="0"/>
                    <a:pt x="974" y="37"/>
                    <a:pt x="1010" y="110"/>
                  </a:cubicBezTo>
                  <a:cubicBezTo>
                    <a:pt x="1047" y="183"/>
                    <a:pt x="1010" y="280"/>
                    <a:pt x="925" y="304"/>
                  </a:cubicBezTo>
                  <a:lnTo>
                    <a:pt x="231" y="609"/>
                  </a:lnTo>
                  <a:cubicBezTo>
                    <a:pt x="207" y="609"/>
                    <a:pt x="183" y="621"/>
                    <a:pt x="170"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a:off x="5364451" y="1723518"/>
              <a:ext cx="26108" cy="25746"/>
            </a:xfrm>
            <a:custGeom>
              <a:rect b="b" l="l" r="r" t="t"/>
              <a:pathLst>
                <a:path extrusionOk="0" h="853" w="865">
                  <a:moveTo>
                    <a:pt x="159" y="853"/>
                  </a:moveTo>
                  <a:cubicBezTo>
                    <a:pt x="123" y="853"/>
                    <a:pt x="86" y="841"/>
                    <a:pt x="62" y="804"/>
                  </a:cubicBezTo>
                  <a:cubicBezTo>
                    <a:pt x="1" y="743"/>
                    <a:pt x="1" y="646"/>
                    <a:pt x="62" y="597"/>
                  </a:cubicBezTo>
                  <a:lnTo>
                    <a:pt x="597" y="62"/>
                  </a:lnTo>
                  <a:cubicBezTo>
                    <a:pt x="658" y="1"/>
                    <a:pt x="755" y="1"/>
                    <a:pt x="804" y="62"/>
                  </a:cubicBezTo>
                  <a:cubicBezTo>
                    <a:pt x="865" y="123"/>
                    <a:pt x="865" y="220"/>
                    <a:pt x="804" y="281"/>
                  </a:cubicBezTo>
                  <a:lnTo>
                    <a:pt x="269" y="804"/>
                  </a:lnTo>
                  <a:cubicBezTo>
                    <a:pt x="244" y="841"/>
                    <a:pt x="208" y="853"/>
                    <a:pt x="159" y="85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a:off x="5494508" y="1593491"/>
              <a:ext cx="26108" cy="26108"/>
            </a:xfrm>
            <a:custGeom>
              <a:rect b="b" l="l" r="r" t="t"/>
              <a:pathLst>
                <a:path extrusionOk="0" h="865" w="865">
                  <a:moveTo>
                    <a:pt x="158" y="865"/>
                  </a:moveTo>
                  <a:cubicBezTo>
                    <a:pt x="122" y="865"/>
                    <a:pt x="85" y="841"/>
                    <a:pt x="61" y="816"/>
                  </a:cubicBezTo>
                  <a:cubicBezTo>
                    <a:pt x="0" y="755"/>
                    <a:pt x="0" y="658"/>
                    <a:pt x="61" y="597"/>
                  </a:cubicBezTo>
                  <a:lnTo>
                    <a:pt x="584" y="62"/>
                  </a:lnTo>
                  <a:cubicBezTo>
                    <a:pt x="645" y="1"/>
                    <a:pt x="742" y="1"/>
                    <a:pt x="803" y="62"/>
                  </a:cubicBezTo>
                  <a:cubicBezTo>
                    <a:pt x="864" y="122"/>
                    <a:pt x="864" y="220"/>
                    <a:pt x="803" y="269"/>
                  </a:cubicBezTo>
                  <a:lnTo>
                    <a:pt x="268" y="816"/>
                  </a:lnTo>
                  <a:cubicBezTo>
                    <a:pt x="243" y="841"/>
                    <a:pt x="207" y="865"/>
                    <a:pt x="158"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5437915" y="1563761"/>
              <a:ext cx="9236" cy="31963"/>
            </a:xfrm>
            <a:custGeom>
              <a:rect b="b" l="l" r="r" t="t"/>
              <a:pathLst>
                <a:path extrusionOk="0" h="1059" w="306">
                  <a:moveTo>
                    <a:pt x="159" y="1059"/>
                  </a:moveTo>
                  <a:cubicBezTo>
                    <a:pt x="62" y="1059"/>
                    <a:pt x="1" y="998"/>
                    <a:pt x="1" y="913"/>
                  </a:cubicBezTo>
                  <a:lnTo>
                    <a:pt x="1" y="146"/>
                  </a:lnTo>
                  <a:cubicBezTo>
                    <a:pt x="1" y="61"/>
                    <a:pt x="62" y="0"/>
                    <a:pt x="159" y="0"/>
                  </a:cubicBezTo>
                  <a:cubicBezTo>
                    <a:pt x="232" y="0"/>
                    <a:pt x="305" y="61"/>
                    <a:pt x="305" y="146"/>
                  </a:cubicBezTo>
                  <a:lnTo>
                    <a:pt x="305" y="913"/>
                  </a:lnTo>
                  <a:cubicBezTo>
                    <a:pt x="305" y="998"/>
                    <a:pt x="232" y="1059"/>
                    <a:pt x="159" y="105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5364451" y="1593491"/>
              <a:ext cx="26108" cy="26108"/>
            </a:xfrm>
            <a:custGeom>
              <a:rect b="b" l="l" r="r" t="t"/>
              <a:pathLst>
                <a:path extrusionOk="0" h="865" w="865">
                  <a:moveTo>
                    <a:pt x="695" y="865"/>
                  </a:moveTo>
                  <a:cubicBezTo>
                    <a:pt x="658" y="865"/>
                    <a:pt x="622" y="841"/>
                    <a:pt x="597" y="816"/>
                  </a:cubicBezTo>
                  <a:lnTo>
                    <a:pt x="62" y="269"/>
                  </a:lnTo>
                  <a:cubicBezTo>
                    <a:pt x="1" y="220"/>
                    <a:pt x="1" y="122"/>
                    <a:pt x="62" y="62"/>
                  </a:cubicBezTo>
                  <a:cubicBezTo>
                    <a:pt x="123" y="1"/>
                    <a:pt x="220" y="1"/>
                    <a:pt x="281" y="62"/>
                  </a:cubicBezTo>
                  <a:lnTo>
                    <a:pt x="804" y="597"/>
                  </a:lnTo>
                  <a:cubicBezTo>
                    <a:pt x="865" y="658"/>
                    <a:pt x="865" y="755"/>
                    <a:pt x="804" y="816"/>
                  </a:cubicBezTo>
                  <a:cubicBezTo>
                    <a:pt x="780" y="841"/>
                    <a:pt x="743" y="865"/>
                    <a:pt x="695"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5341693" y="1626933"/>
              <a:ext cx="31601" cy="18743"/>
            </a:xfrm>
            <a:custGeom>
              <a:rect b="b" l="l" r="r" t="t"/>
              <a:pathLst>
                <a:path extrusionOk="0" h="621" w="1047">
                  <a:moveTo>
                    <a:pt x="877" y="621"/>
                  </a:moveTo>
                  <a:cubicBezTo>
                    <a:pt x="852" y="621"/>
                    <a:pt x="840" y="609"/>
                    <a:pt x="816" y="609"/>
                  </a:cubicBezTo>
                  <a:lnTo>
                    <a:pt x="122" y="304"/>
                  </a:lnTo>
                  <a:cubicBezTo>
                    <a:pt x="37" y="280"/>
                    <a:pt x="0" y="183"/>
                    <a:pt x="37" y="110"/>
                  </a:cubicBezTo>
                  <a:cubicBezTo>
                    <a:pt x="73" y="37"/>
                    <a:pt x="159" y="0"/>
                    <a:pt x="232" y="25"/>
                  </a:cubicBezTo>
                  <a:lnTo>
                    <a:pt x="937" y="329"/>
                  </a:lnTo>
                  <a:cubicBezTo>
                    <a:pt x="1010" y="353"/>
                    <a:pt x="1047" y="451"/>
                    <a:pt x="1010" y="524"/>
                  </a:cubicBezTo>
                  <a:cubicBezTo>
                    <a:pt x="986" y="584"/>
                    <a:pt x="937" y="621"/>
                    <a:pt x="877"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5511772" y="1697440"/>
              <a:ext cx="31601" cy="18411"/>
            </a:xfrm>
            <a:custGeom>
              <a:rect b="b" l="l" r="r" t="t"/>
              <a:pathLst>
                <a:path extrusionOk="0" h="610" w="1047">
                  <a:moveTo>
                    <a:pt x="864" y="609"/>
                  </a:moveTo>
                  <a:cubicBezTo>
                    <a:pt x="852" y="609"/>
                    <a:pt x="828" y="597"/>
                    <a:pt x="815" y="597"/>
                  </a:cubicBezTo>
                  <a:lnTo>
                    <a:pt x="110" y="305"/>
                  </a:lnTo>
                  <a:cubicBezTo>
                    <a:pt x="37" y="281"/>
                    <a:pt x="0" y="196"/>
                    <a:pt x="24" y="110"/>
                  </a:cubicBezTo>
                  <a:cubicBezTo>
                    <a:pt x="61" y="37"/>
                    <a:pt x="146" y="1"/>
                    <a:pt x="231" y="25"/>
                  </a:cubicBezTo>
                  <a:lnTo>
                    <a:pt x="925" y="317"/>
                  </a:lnTo>
                  <a:cubicBezTo>
                    <a:pt x="998" y="342"/>
                    <a:pt x="1047" y="427"/>
                    <a:pt x="1010" y="512"/>
                  </a:cubicBezTo>
                  <a:cubicBezTo>
                    <a:pt x="986" y="573"/>
                    <a:pt x="925" y="609"/>
                    <a:pt x="864"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5397893" y="1571095"/>
              <a:ext cx="19136" cy="30877"/>
            </a:xfrm>
            <a:custGeom>
              <a:rect b="b" l="l" r="r" t="t"/>
              <a:pathLst>
                <a:path extrusionOk="0" h="1023" w="634">
                  <a:moveTo>
                    <a:pt x="463" y="1023"/>
                  </a:moveTo>
                  <a:cubicBezTo>
                    <a:pt x="402" y="1023"/>
                    <a:pt x="341" y="986"/>
                    <a:pt x="317" y="925"/>
                  </a:cubicBezTo>
                  <a:lnTo>
                    <a:pt x="25" y="219"/>
                  </a:lnTo>
                  <a:cubicBezTo>
                    <a:pt x="0" y="146"/>
                    <a:pt x="37" y="61"/>
                    <a:pt x="110" y="25"/>
                  </a:cubicBezTo>
                  <a:cubicBezTo>
                    <a:pt x="183" y="0"/>
                    <a:pt x="280" y="37"/>
                    <a:pt x="305" y="110"/>
                  </a:cubicBezTo>
                  <a:lnTo>
                    <a:pt x="597" y="816"/>
                  </a:lnTo>
                  <a:cubicBezTo>
                    <a:pt x="633" y="889"/>
                    <a:pt x="597" y="974"/>
                    <a:pt x="512" y="1011"/>
                  </a:cubicBezTo>
                  <a:cubicBezTo>
                    <a:pt x="499" y="1023"/>
                    <a:pt x="475" y="1023"/>
                    <a:pt x="463"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5468038" y="1571095"/>
              <a:ext cx="19136" cy="30877"/>
            </a:xfrm>
            <a:custGeom>
              <a:rect b="b" l="l" r="r" t="t"/>
              <a:pathLst>
                <a:path extrusionOk="0" h="1023" w="634">
                  <a:moveTo>
                    <a:pt x="171" y="1023"/>
                  </a:moveTo>
                  <a:cubicBezTo>
                    <a:pt x="159" y="1023"/>
                    <a:pt x="135" y="1023"/>
                    <a:pt x="123" y="1011"/>
                  </a:cubicBezTo>
                  <a:cubicBezTo>
                    <a:pt x="37" y="974"/>
                    <a:pt x="1" y="889"/>
                    <a:pt x="37" y="816"/>
                  </a:cubicBezTo>
                  <a:lnTo>
                    <a:pt x="329" y="110"/>
                  </a:lnTo>
                  <a:cubicBezTo>
                    <a:pt x="354" y="37"/>
                    <a:pt x="439" y="0"/>
                    <a:pt x="524" y="25"/>
                  </a:cubicBezTo>
                  <a:cubicBezTo>
                    <a:pt x="597" y="61"/>
                    <a:pt x="634" y="146"/>
                    <a:pt x="609" y="219"/>
                  </a:cubicBezTo>
                  <a:lnTo>
                    <a:pt x="317" y="925"/>
                  </a:lnTo>
                  <a:cubicBezTo>
                    <a:pt x="293" y="986"/>
                    <a:pt x="232" y="1023"/>
                    <a:pt x="171"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18">
            <a:hlinkClick r:id="rId7"/>
          </p:cNvPr>
          <p:cNvSpPr/>
          <p:nvPr/>
        </p:nvSpPr>
        <p:spPr>
          <a:xfrm>
            <a:off x="354325" y="3313200"/>
            <a:ext cx="602100" cy="676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8"/>
          <p:cNvPicPr preferRelativeResize="0"/>
          <p:nvPr/>
        </p:nvPicPr>
        <p:blipFill>
          <a:blip r:embed="rId8">
            <a:alphaModFix/>
          </a:blip>
          <a:stretch>
            <a:fillRect/>
          </a:stretch>
        </p:blipFill>
        <p:spPr>
          <a:xfrm>
            <a:off x="1910225" y="3509000"/>
            <a:ext cx="1564125" cy="1430750"/>
          </a:xfrm>
          <a:prstGeom prst="rect">
            <a:avLst/>
          </a:prstGeom>
          <a:noFill/>
          <a:ln>
            <a:noFill/>
          </a:ln>
        </p:spPr>
      </p:pic>
      <p:sp>
        <p:nvSpPr>
          <p:cNvPr id="144" name="Google Shape;144;p1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¿Nuevo en ST Math?</a:t>
            </a:r>
            <a:endParaRPr b="1" sz="2100">
              <a:solidFill>
                <a:srgbClr val="F8A344"/>
              </a:solidFill>
              <a:latin typeface="Ubuntu"/>
              <a:ea typeface="Ubuntu"/>
              <a:cs typeface="Ubuntu"/>
              <a:sym typeface="Ubuntu"/>
            </a:endParaRPr>
          </a:p>
        </p:txBody>
      </p:sp>
      <p:sp>
        <p:nvSpPr>
          <p:cNvPr id="145" name="Google Shape;145;p18"/>
          <p:cNvSpPr txBox="1"/>
          <p:nvPr/>
        </p:nvSpPr>
        <p:spPr>
          <a:xfrm>
            <a:off x="956400" y="3402363"/>
            <a:ext cx="184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1D9FE6"/>
                </a:solidFill>
                <a:latin typeface="Ubuntu"/>
                <a:ea typeface="Ubuntu"/>
                <a:cs typeface="Ubuntu"/>
                <a:sym typeface="Ubuntu"/>
                <a:hlinkClick r:id="rId9">
                  <a:extLst>
                    <a:ext uri="{A12FA001-AC4F-418D-AE19-62706E023703}">
                      <ahyp:hlinkClr val="tx"/>
                    </a:ext>
                  </a:extLst>
                </a:hlinkClick>
              </a:rPr>
              <a:t>Juega el juego Slinky</a:t>
            </a:r>
            <a:r>
              <a:rPr lang="en" sz="1200">
                <a:latin typeface="Ubuntu"/>
                <a:ea typeface="Ubuntu"/>
                <a:cs typeface="Ubuntu"/>
                <a:sym typeface="Ubuntu"/>
              </a:rPr>
              <a:t> </a:t>
            </a:r>
            <a:endParaRPr sz="1200">
              <a:latin typeface="Ubuntu"/>
              <a:ea typeface="Ubuntu"/>
              <a:cs typeface="Ubuntu"/>
              <a:sym typeface="Ubuntu"/>
            </a:endParaRP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53" name="Shape 953"/>
        <p:cNvGrpSpPr/>
        <p:nvPr/>
      </p:nvGrpSpPr>
      <p:grpSpPr>
        <a:xfrm>
          <a:off x="0" y="0"/>
          <a:ext cx="0" cy="0"/>
          <a:chOff x="0" y="0"/>
          <a:chExt cx="0" cy="0"/>
        </a:xfrm>
      </p:grpSpPr>
      <p:sp>
        <p:nvSpPr>
          <p:cNvPr id="954" name="Google Shape;954;p5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955" name="Google Shape;955;p5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956" name="Google Shape;956;p5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957" name="Google Shape;957;p54"/>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a:t>
            </a:r>
            <a:r>
              <a:rPr b="1" lang="en">
                <a:solidFill>
                  <a:schemeClr val="accent5"/>
                </a:solidFill>
                <a:latin typeface="Ubuntu"/>
                <a:ea typeface="Ubuntu"/>
                <a:cs typeface="Ubuntu"/>
                <a:sym typeface="Ubuntu"/>
              </a:rPr>
              <a:t> </a:t>
            </a:r>
            <a:r>
              <a:rPr b="1" lang="en">
                <a:solidFill>
                  <a:schemeClr val="accent5"/>
                </a:solidFill>
                <a:latin typeface="Ubuntu"/>
                <a:ea typeface="Ubuntu"/>
                <a:cs typeface="Ubuntu"/>
                <a:sym typeface="Ubuntu"/>
              </a:rPr>
              <a:t>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Ubica 3/4 en esta recta numérica. Sé lo más exacto posible.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958" name="Google Shape;958;p5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959" name="Google Shape;959;p5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960" name="Google Shape;960;p54"/>
          <p:cNvPicPr preferRelativeResize="0"/>
          <p:nvPr/>
        </p:nvPicPr>
        <p:blipFill>
          <a:blip r:embed="rId6">
            <a:alphaModFix/>
          </a:blip>
          <a:stretch>
            <a:fillRect/>
          </a:stretch>
        </p:blipFill>
        <p:spPr>
          <a:xfrm>
            <a:off x="1519325" y="2825826"/>
            <a:ext cx="6105349" cy="1338475"/>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64" name="Shape 964"/>
        <p:cNvGrpSpPr/>
        <p:nvPr/>
      </p:nvGrpSpPr>
      <p:grpSpPr>
        <a:xfrm>
          <a:off x="0" y="0"/>
          <a:ext cx="0" cy="0"/>
          <a:chOff x="0" y="0"/>
          <a:chExt cx="0" cy="0"/>
        </a:xfrm>
      </p:grpSpPr>
      <p:sp>
        <p:nvSpPr>
          <p:cNvPr id="965" name="Google Shape;965;p55"/>
          <p:cNvSpPr/>
          <p:nvPr/>
        </p:nvSpPr>
        <p:spPr>
          <a:xfrm>
            <a:off x="4555316" y="193421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6" name="Google Shape;966;p55"/>
          <p:cNvSpPr txBox="1"/>
          <p:nvPr>
            <p:ph idx="1" type="body"/>
          </p:nvPr>
        </p:nvSpPr>
        <p:spPr>
          <a:xfrm>
            <a:off x="4806193" y="19357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4</a:t>
            </a:r>
            <a:endParaRPr sz="2400">
              <a:solidFill>
                <a:schemeClr val="dk1"/>
              </a:solidFill>
              <a:latin typeface="Ubuntu Medium"/>
              <a:ea typeface="Ubuntu Medium"/>
              <a:cs typeface="Ubuntu Medium"/>
              <a:sym typeface="Ubuntu Medium"/>
            </a:endParaRPr>
          </a:p>
        </p:txBody>
      </p:sp>
      <p:pic>
        <p:nvPicPr>
          <p:cNvPr id="967" name="Google Shape;967;p55"/>
          <p:cNvPicPr preferRelativeResize="0"/>
          <p:nvPr>
            <p:ph idx="2" type="pic"/>
          </p:nvPr>
        </p:nvPicPr>
        <p:blipFill rotWithShape="1">
          <a:blip r:embed="rId3">
            <a:alphaModFix/>
          </a:blip>
          <a:srcRect b="835" l="0" r="0" t="826"/>
          <a:stretch/>
        </p:blipFill>
        <p:spPr>
          <a:xfrm>
            <a:off x="2123300" y="922425"/>
            <a:ext cx="2679300" cy="2634900"/>
          </a:xfrm>
          <a:prstGeom prst="ellipse">
            <a:avLst/>
          </a:prstGeom>
          <a:noFill/>
          <a:ln>
            <a:noFill/>
          </a:ln>
          <a:effectLst>
            <a:outerShdw blurRad="177800" rotWithShape="0" algn="ctr" dir="5400000" dist="50800">
              <a:srgbClr val="000000">
                <a:alpha val="14000"/>
              </a:srgbClr>
            </a:outerShdw>
          </a:effectLst>
        </p:spPr>
      </p:pic>
      <p:sp>
        <p:nvSpPr>
          <p:cNvPr id="968" name="Google Shape;968;p55"/>
          <p:cNvSpPr txBox="1"/>
          <p:nvPr/>
        </p:nvSpPr>
        <p:spPr>
          <a:xfrm>
            <a:off x="704200" y="4037300"/>
            <a:ext cx="7726800" cy="646500"/>
          </a:xfrm>
          <a:prstGeom prst="rect">
            <a:avLst/>
          </a:prstGeom>
          <a:solidFill>
            <a:srgbClr val="7669AF"/>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¡Aprendamos un poco más!</a:t>
            </a:r>
            <a:endParaRPr sz="3000">
              <a:solidFill>
                <a:srgbClr val="FFFFFF"/>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72" name="Shape 972"/>
        <p:cNvGrpSpPr/>
        <p:nvPr/>
      </p:nvGrpSpPr>
      <p:grpSpPr>
        <a:xfrm>
          <a:off x="0" y="0"/>
          <a:ext cx="0" cy="0"/>
          <a:chOff x="0" y="0"/>
          <a:chExt cx="0" cy="0"/>
        </a:xfrm>
      </p:grpSpPr>
      <p:sp>
        <p:nvSpPr>
          <p:cNvPr id="973" name="Google Shape;973;p5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974" name="Google Shape;974;p5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975" name="Google Shape;975;p5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976" name="Google Shape;976;p56"/>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977" name="Google Shape;977;p56"/>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en una </a:t>
            </a:r>
            <a:r>
              <a:rPr b="1" lang="en" sz="2000">
                <a:solidFill>
                  <a:schemeClr val="lt2"/>
                </a:solidFill>
                <a:latin typeface="Open Sans"/>
                <a:ea typeface="Open Sans"/>
                <a:cs typeface="Open Sans"/>
                <a:sym typeface="Open Sans"/>
              </a:rPr>
              <a:t> recta numérica</a:t>
            </a:r>
            <a:r>
              <a:rPr b="1" lang="en" sz="2000">
                <a:solidFill>
                  <a:srgbClr val="FFFFFF"/>
                </a:solidFill>
                <a:latin typeface="Open Sans"/>
                <a:ea typeface="Open Sans"/>
                <a:cs typeface="Open Sans"/>
                <a:sym typeface="Open Sans"/>
              </a:rPr>
              <a:t> es…</a:t>
            </a:r>
            <a:endParaRPr b="1" sz="2000">
              <a:solidFill>
                <a:srgbClr val="FFFFFF"/>
              </a:solidFill>
              <a:latin typeface="Open Sans"/>
              <a:ea typeface="Open Sans"/>
              <a:cs typeface="Open Sans"/>
              <a:sym typeface="Open Sans"/>
            </a:endParaRPr>
          </a:p>
        </p:txBody>
      </p:sp>
      <p:pic>
        <p:nvPicPr>
          <p:cNvPr id="978" name="Google Shape;978;p5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79" name="Google Shape;979;p5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80" name="Google Shape;980;p56"/>
          <p:cNvPicPr preferRelativeResize="0"/>
          <p:nvPr/>
        </p:nvPicPr>
        <p:blipFill>
          <a:blip r:embed="rId5">
            <a:alphaModFix/>
          </a:blip>
          <a:stretch>
            <a:fillRect/>
          </a:stretch>
        </p:blipFill>
        <p:spPr>
          <a:xfrm>
            <a:off x="6119724" y="910800"/>
            <a:ext cx="1238925" cy="1041975"/>
          </a:xfrm>
          <a:prstGeom prst="rect">
            <a:avLst/>
          </a:prstGeom>
          <a:noFill/>
          <a:ln>
            <a:noFill/>
          </a:ln>
        </p:spPr>
      </p:pic>
      <p:sp>
        <p:nvSpPr>
          <p:cNvPr id="981" name="Google Shape;981;p56"/>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Tema: Comparación de fracciones en una recta numérica</a:t>
            </a:r>
            <a:endParaRPr b="1" sz="2000">
              <a:solidFill>
                <a:srgbClr val="FFFFFF"/>
              </a:solidFill>
              <a:latin typeface="Open Sans"/>
              <a:ea typeface="Open Sans"/>
              <a:cs typeface="Open Sans"/>
              <a:sym typeface="Open Sans"/>
            </a:endParaRPr>
          </a:p>
        </p:txBody>
      </p:sp>
      <p:sp>
        <p:nvSpPr>
          <p:cNvPr id="982" name="Google Shape;982;p5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983" name="Google Shape;983;p5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984" name="Google Shape;984;p5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985" name="Google Shape;985;p5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986" name="Google Shape;986;p5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987" name="Google Shape;987;p5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88" name="Google Shape;988;p5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989" name="Google Shape;989;p5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990" name="Google Shape;990;p5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991" name="Google Shape;991;p5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992" name="Google Shape;992;p5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993" name="Google Shape;993;p5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97" name="Shape 997"/>
        <p:cNvGrpSpPr/>
        <p:nvPr/>
      </p:nvGrpSpPr>
      <p:grpSpPr>
        <a:xfrm>
          <a:off x="0" y="0"/>
          <a:ext cx="0" cy="0"/>
          <a:chOff x="0" y="0"/>
          <a:chExt cx="0" cy="0"/>
        </a:xfrm>
      </p:grpSpPr>
      <p:sp>
        <p:nvSpPr>
          <p:cNvPr id="998" name="Google Shape;998;p5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999" name="Google Shape;999;p5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000" name="Google Shape;1000;p5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01" name="Google Shape;1001;p5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02" name="Google Shape;1002;p57"/>
          <p:cNvGrpSpPr/>
          <p:nvPr/>
        </p:nvGrpSpPr>
        <p:grpSpPr>
          <a:xfrm>
            <a:off x="1590104" y="4057131"/>
            <a:ext cx="173012" cy="169916"/>
            <a:chOff x="8586628" y="1443880"/>
            <a:chExt cx="281458" cy="281458"/>
          </a:xfrm>
        </p:grpSpPr>
        <p:sp>
          <p:nvSpPr>
            <p:cNvPr id="1003" name="Google Shape;1003;p5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2" name="Google Shape;1012;p57"/>
          <p:cNvSpPr txBox="1"/>
          <p:nvPr/>
        </p:nvSpPr>
        <p:spPr>
          <a:xfrm>
            <a:off x="4447263" y="33164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fracciones en una recta numérica</a:t>
            </a:r>
            <a:endParaRPr sz="1800">
              <a:solidFill>
                <a:schemeClr val="dk1"/>
              </a:solidFill>
              <a:latin typeface="Open Sans"/>
              <a:ea typeface="Open Sans"/>
              <a:cs typeface="Open Sans"/>
              <a:sym typeface="Open Sans"/>
            </a:endParaRPr>
          </a:p>
        </p:txBody>
      </p:sp>
      <p:sp>
        <p:nvSpPr>
          <p:cNvPr id="1013" name="Google Shape;1013;p57"/>
          <p:cNvSpPr txBox="1"/>
          <p:nvPr/>
        </p:nvSpPr>
        <p:spPr>
          <a:xfrm>
            <a:off x="4447275" y="2347325"/>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Nivel 1</a:t>
            </a:r>
            <a:endParaRPr sz="1800">
              <a:solidFill>
                <a:schemeClr val="dk1"/>
              </a:solidFill>
              <a:latin typeface="Open Sans"/>
              <a:ea typeface="Open Sans"/>
              <a:cs typeface="Open Sans"/>
              <a:sym typeface="Open Sans"/>
            </a:endParaRPr>
          </a:p>
        </p:txBody>
      </p:sp>
      <p:sp>
        <p:nvSpPr>
          <p:cNvPr id="1014" name="Google Shape;1014;p57"/>
          <p:cNvSpPr txBox="1"/>
          <p:nvPr/>
        </p:nvSpPr>
        <p:spPr>
          <a:xfrm>
            <a:off x="1754419" y="3957425"/>
            <a:ext cx="189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015" name="Google Shape;1015;p57"/>
          <p:cNvGrpSpPr/>
          <p:nvPr/>
        </p:nvGrpSpPr>
        <p:grpSpPr>
          <a:xfrm>
            <a:off x="7709843" y="3629462"/>
            <a:ext cx="1138164" cy="1468500"/>
            <a:chOff x="7633097" y="3255132"/>
            <a:chExt cx="1510904" cy="1870224"/>
          </a:xfrm>
        </p:grpSpPr>
        <p:pic>
          <p:nvPicPr>
            <p:cNvPr id="1016" name="Google Shape;1016;p5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17" name="Google Shape;1017;p5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18" name="Google Shape;1018;p5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7"/>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1020" name="Google Shape;1020;p5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57"/>
          <p:cNvGrpSpPr/>
          <p:nvPr/>
        </p:nvGrpSpPr>
        <p:grpSpPr>
          <a:xfrm>
            <a:off x="4509208" y="1330103"/>
            <a:ext cx="227520" cy="248922"/>
            <a:chOff x="4469316" y="1236218"/>
            <a:chExt cx="360570" cy="400390"/>
          </a:xfrm>
        </p:grpSpPr>
        <p:sp>
          <p:nvSpPr>
            <p:cNvPr id="1022" name="Google Shape;1022;p5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5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5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5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5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5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5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9" name="Google Shape;1029;p5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30" name="Google Shape;1030;p57"/>
          <p:cNvGrpSpPr/>
          <p:nvPr/>
        </p:nvGrpSpPr>
        <p:grpSpPr>
          <a:xfrm>
            <a:off x="2859100" y="658076"/>
            <a:ext cx="1390125" cy="1117724"/>
            <a:chOff x="2859100" y="658076"/>
            <a:chExt cx="1390125" cy="1117724"/>
          </a:xfrm>
        </p:grpSpPr>
        <p:pic>
          <p:nvPicPr>
            <p:cNvPr id="1031" name="Google Shape;1031;p5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032" name="Google Shape;1032;p5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36" name="Shape 1036"/>
        <p:cNvGrpSpPr/>
        <p:nvPr/>
      </p:nvGrpSpPr>
      <p:grpSpPr>
        <a:xfrm>
          <a:off x="0" y="0"/>
          <a:ext cx="0" cy="0"/>
          <a:chOff x="0" y="0"/>
          <a:chExt cx="0" cy="0"/>
        </a:xfrm>
      </p:grpSpPr>
      <p:sp>
        <p:nvSpPr>
          <p:cNvPr id="1037" name="Google Shape;1037;p5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038" name="Google Shape;1038;p58"/>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039" name="Google Shape;1039;p58"/>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40" name="Google Shape;1040;p58"/>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a:t>
            </a:r>
            <a:r>
              <a:rPr b="1" lang="en">
                <a:solidFill>
                  <a:schemeClr val="accent4"/>
                </a:solidFill>
                <a:latin typeface="Ubuntu"/>
                <a:ea typeface="Ubuntu"/>
                <a:cs typeface="Ubuntu"/>
                <a:sym typeface="Ubuntu"/>
              </a:rPr>
              <a:t> </a:t>
            </a:r>
            <a:r>
              <a:rPr b="1" lang="en">
                <a:solidFill>
                  <a:schemeClr val="accent4"/>
                </a:solidFill>
                <a:latin typeface="Ubuntu"/>
                <a:ea typeface="Ubuntu"/>
                <a:cs typeface="Ubuntu"/>
                <a:sym typeface="Ubuntu"/>
              </a:rPr>
              <a:t>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Crea una recta numérica de 0 a 2 que incluya esos dos números y todas las mitades y cuartos. Nombra todas las mitades y cuartos. Encierra con un círculo todos los nombres de la ubicación 1 y 2. Explica por qué son equivalentes.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041" name="Google Shape;1041;p58"/>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042" name="Google Shape;1042;p5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46" name="Shape 1046"/>
        <p:cNvGrpSpPr/>
        <p:nvPr/>
      </p:nvGrpSpPr>
      <p:grpSpPr>
        <a:xfrm>
          <a:off x="0" y="0"/>
          <a:ext cx="0" cy="0"/>
          <a:chOff x="0" y="0"/>
          <a:chExt cx="0" cy="0"/>
        </a:xfrm>
      </p:grpSpPr>
      <p:sp>
        <p:nvSpPr>
          <p:cNvPr id="1047" name="Google Shape;1047;p5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048" name="Google Shape;1048;p5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049" name="Google Shape;1049;p5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50" name="Google Shape;1050;p59"/>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1051" name="Google Shape;1051;p59"/>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en una </a:t>
            </a:r>
            <a:r>
              <a:rPr b="1" lang="en" sz="2000">
                <a:solidFill>
                  <a:schemeClr val="lt2"/>
                </a:solidFill>
                <a:latin typeface="Open Sans"/>
                <a:ea typeface="Open Sans"/>
                <a:cs typeface="Open Sans"/>
                <a:sym typeface="Open Sans"/>
              </a:rPr>
              <a:t> recta numérica</a:t>
            </a:r>
            <a:r>
              <a:rPr b="1" lang="en" sz="2000">
                <a:solidFill>
                  <a:srgbClr val="FFFFFF"/>
                </a:solidFill>
                <a:latin typeface="Open Sans"/>
                <a:ea typeface="Open Sans"/>
                <a:cs typeface="Open Sans"/>
                <a:sym typeface="Open Sans"/>
              </a:rPr>
              <a:t> es…</a:t>
            </a:r>
            <a:endParaRPr b="1" sz="2000">
              <a:solidFill>
                <a:srgbClr val="FFFFFF"/>
              </a:solidFill>
              <a:latin typeface="Open Sans"/>
              <a:ea typeface="Open Sans"/>
              <a:cs typeface="Open Sans"/>
              <a:sym typeface="Open Sans"/>
            </a:endParaRPr>
          </a:p>
        </p:txBody>
      </p:sp>
      <p:pic>
        <p:nvPicPr>
          <p:cNvPr id="1052" name="Google Shape;1052;p5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053" name="Google Shape;1053;p5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054" name="Google Shape;1054;p59"/>
          <p:cNvPicPr preferRelativeResize="0"/>
          <p:nvPr/>
        </p:nvPicPr>
        <p:blipFill>
          <a:blip r:embed="rId5">
            <a:alphaModFix/>
          </a:blip>
          <a:stretch>
            <a:fillRect/>
          </a:stretch>
        </p:blipFill>
        <p:spPr>
          <a:xfrm>
            <a:off x="6119724" y="910800"/>
            <a:ext cx="1238925" cy="1041975"/>
          </a:xfrm>
          <a:prstGeom prst="rect">
            <a:avLst/>
          </a:prstGeom>
          <a:noFill/>
          <a:ln>
            <a:noFill/>
          </a:ln>
        </p:spPr>
      </p:pic>
      <p:sp>
        <p:nvSpPr>
          <p:cNvPr id="1055" name="Google Shape;1055;p5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1056" name="Google Shape;1056;p5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057" name="Google Shape;1057;p5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058" name="Google Shape;1058;p5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059" name="Google Shape;1059;p5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1060" name="Google Shape;1060;p5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061" name="Google Shape;1061;p5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1062" name="Google Shape;1062;p5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1063" name="Google Shape;1063;p5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1064" name="Google Shape;1064;p5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065" name="Google Shape;1065;p5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1066" name="Google Shape;1066;p5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70" name="Shape 1070"/>
        <p:cNvGrpSpPr/>
        <p:nvPr/>
      </p:nvGrpSpPr>
      <p:grpSpPr>
        <a:xfrm>
          <a:off x="0" y="0"/>
          <a:ext cx="0" cy="0"/>
          <a:chOff x="0" y="0"/>
          <a:chExt cx="0" cy="0"/>
        </a:xfrm>
      </p:grpSpPr>
      <p:sp>
        <p:nvSpPr>
          <p:cNvPr id="1071" name="Google Shape;1071;p6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072" name="Google Shape;1072;p6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073" name="Google Shape;1073;p6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74" name="Google Shape;1074;p6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75" name="Google Shape;1075;p60"/>
          <p:cNvGrpSpPr/>
          <p:nvPr/>
        </p:nvGrpSpPr>
        <p:grpSpPr>
          <a:xfrm>
            <a:off x="1590104" y="4057131"/>
            <a:ext cx="173012" cy="169916"/>
            <a:chOff x="8586628" y="1443880"/>
            <a:chExt cx="281458" cy="281458"/>
          </a:xfrm>
        </p:grpSpPr>
        <p:sp>
          <p:nvSpPr>
            <p:cNvPr id="1076" name="Google Shape;1076;p6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60"/>
          <p:cNvSpPr txBox="1"/>
          <p:nvPr/>
        </p:nvSpPr>
        <p:spPr>
          <a:xfrm>
            <a:off x="4447263" y="33164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fracciones en una recta numérica</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086" name="Google Shape;1086;p60"/>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Nivel 4</a:t>
            </a:r>
            <a:endParaRPr sz="1800">
              <a:solidFill>
                <a:schemeClr val="dk1"/>
              </a:solidFill>
              <a:latin typeface="Open Sans"/>
              <a:ea typeface="Open Sans"/>
              <a:cs typeface="Open Sans"/>
              <a:sym typeface="Open Sans"/>
            </a:endParaRPr>
          </a:p>
        </p:txBody>
      </p:sp>
      <p:sp>
        <p:nvSpPr>
          <p:cNvPr id="1087" name="Google Shape;1087;p60"/>
          <p:cNvSpPr txBox="1"/>
          <p:nvPr/>
        </p:nvSpPr>
        <p:spPr>
          <a:xfrm>
            <a:off x="1754419" y="3957425"/>
            <a:ext cx="192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088" name="Google Shape;1088;p60"/>
          <p:cNvGrpSpPr/>
          <p:nvPr/>
        </p:nvGrpSpPr>
        <p:grpSpPr>
          <a:xfrm>
            <a:off x="7709843" y="3629462"/>
            <a:ext cx="1138164" cy="1468500"/>
            <a:chOff x="7633097" y="3255132"/>
            <a:chExt cx="1510904" cy="1870224"/>
          </a:xfrm>
        </p:grpSpPr>
        <p:pic>
          <p:nvPicPr>
            <p:cNvPr id="1089" name="Google Shape;1089;p6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90" name="Google Shape;1090;p6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91" name="Google Shape;1091;p6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0"/>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1093" name="Google Shape;1093;p6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p60"/>
          <p:cNvGrpSpPr/>
          <p:nvPr/>
        </p:nvGrpSpPr>
        <p:grpSpPr>
          <a:xfrm>
            <a:off x="4509208" y="1330103"/>
            <a:ext cx="227520" cy="248922"/>
            <a:chOff x="4469316" y="1236218"/>
            <a:chExt cx="360570" cy="400390"/>
          </a:xfrm>
        </p:grpSpPr>
        <p:sp>
          <p:nvSpPr>
            <p:cNvPr id="1095" name="Google Shape;1095;p6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02" name="Google Shape;1102;p6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03" name="Google Shape;1103;p60"/>
          <p:cNvGrpSpPr/>
          <p:nvPr/>
        </p:nvGrpSpPr>
        <p:grpSpPr>
          <a:xfrm>
            <a:off x="2859100" y="658076"/>
            <a:ext cx="1390125" cy="1117724"/>
            <a:chOff x="2859100" y="658076"/>
            <a:chExt cx="1390125" cy="1117724"/>
          </a:xfrm>
        </p:grpSpPr>
        <p:pic>
          <p:nvPicPr>
            <p:cNvPr id="1104" name="Google Shape;1104;p6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05" name="Google Shape;1105;p6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09" name="Shape 1109"/>
        <p:cNvGrpSpPr/>
        <p:nvPr/>
      </p:nvGrpSpPr>
      <p:grpSpPr>
        <a:xfrm>
          <a:off x="0" y="0"/>
          <a:ext cx="0" cy="0"/>
          <a:chOff x="0" y="0"/>
          <a:chExt cx="0" cy="0"/>
        </a:xfrm>
      </p:grpSpPr>
      <p:sp>
        <p:nvSpPr>
          <p:cNvPr id="1110" name="Google Shape;1110;p6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111" name="Google Shape;1111;p6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112" name="Google Shape;1112;p61"/>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13" name="Google Shape;1113;p61"/>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a:t>
            </a:r>
            <a:r>
              <a:rPr b="1" lang="en">
                <a:solidFill>
                  <a:schemeClr val="accent4"/>
                </a:solidFill>
                <a:latin typeface="Ubuntu"/>
                <a:ea typeface="Ubuntu"/>
                <a:cs typeface="Ubuntu"/>
                <a:sym typeface="Ubuntu"/>
              </a:rPr>
              <a:t> </a:t>
            </a:r>
            <a:r>
              <a:rPr b="1" lang="en">
                <a:solidFill>
                  <a:schemeClr val="accent4"/>
                </a:solidFill>
                <a:latin typeface="Ubuntu"/>
                <a:ea typeface="Ubuntu"/>
                <a:cs typeface="Ubuntu"/>
                <a:sym typeface="Ubuntu"/>
              </a:rPr>
              <a:t>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Usa tu recta numérica de ayer o crea una nueva. Escribe 3 declaraciones de comparación y pruébalos en la recta numérica. Ejemplo: 1 =  4/4  and 3/4 &gt; 1/2.</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14" name="Google Shape;1114;p61"/>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15" name="Google Shape;1115;p6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19" name="Shape 1119"/>
        <p:cNvGrpSpPr/>
        <p:nvPr/>
      </p:nvGrpSpPr>
      <p:grpSpPr>
        <a:xfrm>
          <a:off x="0" y="0"/>
          <a:ext cx="0" cy="0"/>
          <a:chOff x="0" y="0"/>
          <a:chExt cx="0" cy="0"/>
        </a:xfrm>
      </p:grpSpPr>
      <p:sp>
        <p:nvSpPr>
          <p:cNvPr id="1120" name="Google Shape;1120;p6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21" name="Google Shape;1121;p6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122" name="Google Shape;1122;p62"/>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23" name="Google Shape;1123;p62"/>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1124" name="Google Shape;1124;p62"/>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en una </a:t>
            </a:r>
            <a:r>
              <a:rPr b="1" lang="en" sz="2000">
                <a:solidFill>
                  <a:schemeClr val="lt2"/>
                </a:solidFill>
                <a:latin typeface="Open Sans"/>
                <a:ea typeface="Open Sans"/>
                <a:cs typeface="Open Sans"/>
                <a:sym typeface="Open Sans"/>
              </a:rPr>
              <a:t> recta numérica</a:t>
            </a:r>
            <a:r>
              <a:rPr b="1" lang="en" sz="2000">
                <a:solidFill>
                  <a:srgbClr val="FFFFFF"/>
                </a:solidFill>
                <a:latin typeface="Open Sans"/>
                <a:ea typeface="Open Sans"/>
                <a:cs typeface="Open Sans"/>
                <a:sym typeface="Open Sans"/>
              </a:rPr>
              <a:t> es…</a:t>
            </a:r>
            <a:endParaRPr b="1" sz="2000">
              <a:solidFill>
                <a:srgbClr val="FFFFFF"/>
              </a:solidFill>
              <a:latin typeface="Open Sans"/>
              <a:ea typeface="Open Sans"/>
              <a:cs typeface="Open Sans"/>
              <a:sym typeface="Open Sans"/>
            </a:endParaRPr>
          </a:p>
        </p:txBody>
      </p:sp>
      <p:pic>
        <p:nvPicPr>
          <p:cNvPr id="1125" name="Google Shape;1125;p6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26" name="Google Shape;1126;p6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127" name="Google Shape;1127;p62"/>
          <p:cNvPicPr preferRelativeResize="0"/>
          <p:nvPr/>
        </p:nvPicPr>
        <p:blipFill>
          <a:blip r:embed="rId5">
            <a:alphaModFix/>
          </a:blip>
          <a:stretch>
            <a:fillRect/>
          </a:stretch>
        </p:blipFill>
        <p:spPr>
          <a:xfrm>
            <a:off x="6119724" y="910800"/>
            <a:ext cx="1238925" cy="1041975"/>
          </a:xfrm>
          <a:prstGeom prst="rect">
            <a:avLst/>
          </a:prstGeom>
          <a:noFill/>
          <a:ln>
            <a:noFill/>
          </a:ln>
        </p:spPr>
      </p:pic>
      <p:sp>
        <p:nvSpPr>
          <p:cNvPr id="1128" name="Google Shape;1128;p6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1129" name="Google Shape;1129;p6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130" name="Google Shape;1130;p6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131" name="Google Shape;1131;p6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132" name="Google Shape;1132;p6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1133" name="Google Shape;1133;p6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134" name="Google Shape;1134;p6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1135" name="Google Shape;1135;p6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1136" name="Google Shape;1136;p6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1137" name="Google Shape;1137;p6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138" name="Google Shape;1138;p6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1139" name="Google Shape;1139;p6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43" name="Shape 1143"/>
        <p:cNvGrpSpPr/>
        <p:nvPr/>
      </p:nvGrpSpPr>
      <p:grpSpPr>
        <a:xfrm>
          <a:off x="0" y="0"/>
          <a:ext cx="0" cy="0"/>
          <a:chOff x="0" y="0"/>
          <a:chExt cx="0" cy="0"/>
        </a:xfrm>
      </p:grpSpPr>
      <p:sp>
        <p:nvSpPr>
          <p:cNvPr id="1144" name="Google Shape;1144;p6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45" name="Google Shape;1145;p6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146" name="Google Shape;1146;p63"/>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47" name="Google Shape;1147;p6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148" name="Google Shape;1148;p63"/>
          <p:cNvGrpSpPr/>
          <p:nvPr/>
        </p:nvGrpSpPr>
        <p:grpSpPr>
          <a:xfrm>
            <a:off x="1590104" y="4057131"/>
            <a:ext cx="173012" cy="169916"/>
            <a:chOff x="8586628" y="1443880"/>
            <a:chExt cx="281458" cy="281458"/>
          </a:xfrm>
        </p:grpSpPr>
        <p:sp>
          <p:nvSpPr>
            <p:cNvPr id="1149" name="Google Shape;1149;p6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8" name="Google Shape;1158;p6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fracciones en una recta numérica</a:t>
            </a:r>
            <a:endParaRPr sz="1800">
              <a:solidFill>
                <a:schemeClr val="dk1"/>
              </a:solidFill>
              <a:latin typeface="Open Sans"/>
              <a:ea typeface="Open Sans"/>
              <a:cs typeface="Open Sans"/>
              <a:sym typeface="Open Sans"/>
            </a:endParaRPr>
          </a:p>
        </p:txBody>
      </p:sp>
      <p:sp>
        <p:nvSpPr>
          <p:cNvPr id="1159" name="Google Shape;1159;p6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Trap &gt; Nivel 1</a:t>
            </a:r>
            <a:endParaRPr sz="2000">
              <a:solidFill>
                <a:schemeClr val="dk1"/>
              </a:solidFill>
              <a:latin typeface="Open Sans"/>
              <a:ea typeface="Open Sans"/>
              <a:cs typeface="Open Sans"/>
              <a:sym typeface="Open Sans"/>
            </a:endParaRPr>
          </a:p>
        </p:txBody>
      </p:sp>
      <p:sp>
        <p:nvSpPr>
          <p:cNvPr id="1160" name="Google Shape;1160;p63"/>
          <p:cNvSpPr txBox="1"/>
          <p:nvPr/>
        </p:nvSpPr>
        <p:spPr>
          <a:xfrm>
            <a:off x="1754417"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161" name="Google Shape;1161;p63"/>
          <p:cNvGrpSpPr/>
          <p:nvPr/>
        </p:nvGrpSpPr>
        <p:grpSpPr>
          <a:xfrm>
            <a:off x="7709843" y="3629462"/>
            <a:ext cx="1138164" cy="1468500"/>
            <a:chOff x="7633097" y="3255132"/>
            <a:chExt cx="1510904" cy="1870224"/>
          </a:xfrm>
        </p:grpSpPr>
        <p:pic>
          <p:nvPicPr>
            <p:cNvPr id="1162" name="Google Shape;1162;p6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163" name="Google Shape;1163;p6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164" name="Google Shape;1164;p6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3"/>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1166" name="Google Shape;1166;p6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7" name="Google Shape;1167;p63"/>
          <p:cNvGrpSpPr/>
          <p:nvPr/>
        </p:nvGrpSpPr>
        <p:grpSpPr>
          <a:xfrm>
            <a:off x="4509208" y="1330103"/>
            <a:ext cx="227520" cy="248922"/>
            <a:chOff x="4469316" y="1236218"/>
            <a:chExt cx="360570" cy="400390"/>
          </a:xfrm>
        </p:grpSpPr>
        <p:sp>
          <p:nvSpPr>
            <p:cNvPr id="1168" name="Google Shape;1168;p6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75" name="Google Shape;1175;p6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76" name="Google Shape;1176;p63"/>
          <p:cNvGrpSpPr/>
          <p:nvPr/>
        </p:nvGrpSpPr>
        <p:grpSpPr>
          <a:xfrm>
            <a:off x="2859100" y="658076"/>
            <a:ext cx="1390125" cy="1117724"/>
            <a:chOff x="2859100" y="658076"/>
            <a:chExt cx="1390125" cy="1117724"/>
          </a:xfrm>
        </p:grpSpPr>
        <p:pic>
          <p:nvPicPr>
            <p:cNvPr id="1177" name="Google Shape;1177;p6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78" name="Google Shape;1178;p6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9" name="Shape 149"/>
        <p:cNvGrpSpPr/>
        <p:nvPr/>
      </p:nvGrpSpPr>
      <p:grpSpPr>
        <a:xfrm>
          <a:off x="0" y="0"/>
          <a:ext cx="0" cy="0"/>
          <a:chOff x="0" y="0"/>
          <a:chExt cx="0" cy="0"/>
        </a:xfrm>
      </p:grpSpPr>
      <p:sp>
        <p:nvSpPr>
          <p:cNvPr id="150" name="Google Shape;150;p19"/>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Día 1</a:t>
            </a:r>
            <a:endParaRPr sz="1800">
              <a:solidFill>
                <a:srgbClr val="2B2B2B"/>
              </a:solidFill>
              <a:latin typeface="Ubuntu Medium"/>
              <a:ea typeface="Ubuntu Medium"/>
              <a:cs typeface="Ubuntu Medium"/>
              <a:sym typeface="Ubuntu Medium"/>
            </a:endParaRPr>
          </a:p>
        </p:txBody>
      </p:sp>
      <p:pic>
        <p:nvPicPr>
          <p:cNvPr id="151" name="Google Shape;151;p19"/>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52" name="Google Shape;152;p1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¡Comparta la experiencia ST Math!</a:t>
            </a:r>
            <a:endParaRPr b="1" sz="2100">
              <a:solidFill>
                <a:srgbClr val="F8A344"/>
              </a:solidFill>
              <a:latin typeface="Ubuntu"/>
              <a:ea typeface="Ubuntu"/>
              <a:cs typeface="Ubuntu"/>
              <a:sym typeface="Ubuntu"/>
            </a:endParaRPr>
          </a:p>
        </p:txBody>
      </p:sp>
      <p:sp>
        <p:nvSpPr>
          <p:cNvPr id="153" name="Google Shape;153;p19"/>
          <p:cNvSpPr/>
          <p:nvPr/>
        </p:nvSpPr>
        <p:spPr>
          <a:xfrm>
            <a:off x="2945538" y="1734200"/>
            <a:ext cx="54423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¿Qué sabes de ST Math?</a:t>
            </a:r>
            <a:endParaRPr/>
          </a:p>
        </p:txBody>
      </p:sp>
      <p:sp>
        <p:nvSpPr>
          <p:cNvPr id="154" name="Google Shape;154;p19"/>
          <p:cNvSpPr/>
          <p:nvPr/>
        </p:nvSpPr>
        <p:spPr>
          <a:xfrm>
            <a:off x="2945550" y="2339850"/>
            <a:ext cx="54423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¿Qué te gusta de ST Math?</a:t>
            </a:r>
            <a:endParaRPr b="1" sz="2000">
              <a:solidFill>
                <a:srgbClr val="FFFFFF"/>
              </a:solidFill>
              <a:latin typeface="Open Sans"/>
              <a:ea typeface="Open Sans"/>
              <a:cs typeface="Open Sans"/>
              <a:sym typeface="Open Sans"/>
            </a:endParaRPr>
          </a:p>
        </p:txBody>
      </p:sp>
      <p:sp>
        <p:nvSpPr>
          <p:cNvPr id="155" name="Google Shape;155;p19"/>
          <p:cNvSpPr/>
          <p:nvPr/>
        </p:nvSpPr>
        <p:spPr>
          <a:xfrm>
            <a:off x="757638" y="3004400"/>
            <a:ext cx="76302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¿Cuál es tu juego ST Math favorito? ¿Por qué?</a:t>
            </a:r>
            <a:endParaRPr/>
          </a:p>
        </p:txBody>
      </p:sp>
      <p:pic>
        <p:nvPicPr>
          <p:cNvPr id="156" name="Google Shape;156;p19"/>
          <p:cNvPicPr preferRelativeResize="0"/>
          <p:nvPr/>
        </p:nvPicPr>
        <p:blipFill>
          <a:blip r:embed="rId4">
            <a:alphaModFix/>
          </a:blip>
          <a:stretch>
            <a:fillRect/>
          </a:stretch>
        </p:blipFill>
        <p:spPr>
          <a:xfrm>
            <a:off x="1011188" y="1315750"/>
            <a:ext cx="1835796" cy="1719238"/>
          </a:xfrm>
          <a:prstGeom prst="rect">
            <a:avLst/>
          </a:prstGeom>
          <a:noFill/>
          <a:ln>
            <a:noFill/>
          </a:ln>
        </p:spPr>
      </p:pic>
      <p:sp>
        <p:nvSpPr>
          <p:cNvPr id="157" name="Google Shape;157;p19"/>
          <p:cNvSpPr/>
          <p:nvPr/>
        </p:nvSpPr>
        <p:spPr>
          <a:xfrm>
            <a:off x="757638" y="3684250"/>
            <a:ext cx="40965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Open Sans"/>
                <a:ea typeface="Open Sans"/>
                <a:cs typeface="Open Sans"/>
                <a:sym typeface="Open Sans"/>
              </a:rPr>
              <a:t>Un consejo de ST Math que tengo es . . .</a:t>
            </a:r>
            <a:endParaRPr b="1" sz="1500">
              <a:solidFill>
                <a:srgbClr val="FFFFFF"/>
              </a:solidFill>
              <a:latin typeface="Open Sans"/>
              <a:ea typeface="Open Sans"/>
              <a:cs typeface="Open Sans"/>
              <a:sym typeface="Open Sans"/>
            </a:endParaRPr>
          </a:p>
        </p:txBody>
      </p:sp>
      <p:sp>
        <p:nvSpPr>
          <p:cNvPr id="158" name="Google Shape;158;p19"/>
          <p:cNvSpPr/>
          <p:nvPr/>
        </p:nvSpPr>
        <p:spPr>
          <a:xfrm>
            <a:off x="4987363" y="3684250"/>
            <a:ext cx="34005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Una pregunta que tengo es. . .</a:t>
            </a:r>
            <a:endParaRPr b="1" sz="1600">
              <a:solidFill>
                <a:srgbClr val="FFFFFF"/>
              </a:solidFill>
              <a:latin typeface="Open Sans"/>
              <a:ea typeface="Open Sans"/>
              <a:cs typeface="Open Sans"/>
              <a:sym typeface="Open Sans"/>
            </a:endParaRPr>
          </a:p>
        </p:txBody>
      </p:sp>
      <p:sp>
        <p:nvSpPr>
          <p:cNvPr id="159" name="Google Shape;159;p19"/>
          <p:cNvSpPr/>
          <p:nvPr/>
        </p:nvSpPr>
        <p:spPr>
          <a:xfrm>
            <a:off x="756138" y="4293675"/>
            <a:ext cx="32424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Mi meta de ST Math es . . .</a:t>
            </a:r>
            <a:endParaRPr b="1" sz="1800">
              <a:solidFill>
                <a:srgbClr val="FFFFFF"/>
              </a:solidFill>
              <a:latin typeface="Open Sans"/>
              <a:ea typeface="Open Sans"/>
              <a:cs typeface="Open Sans"/>
              <a:sym typeface="Open Sans"/>
            </a:endParaRPr>
          </a:p>
        </p:txBody>
      </p:sp>
      <p:sp>
        <p:nvSpPr>
          <p:cNvPr id="160" name="Google Shape;160;p19"/>
          <p:cNvSpPr/>
          <p:nvPr/>
        </p:nvSpPr>
        <p:spPr>
          <a:xfrm>
            <a:off x="4123663" y="4293675"/>
            <a:ext cx="42642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Me pregunto sobre. . .</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82" name="Shape 1182"/>
        <p:cNvGrpSpPr/>
        <p:nvPr/>
      </p:nvGrpSpPr>
      <p:grpSpPr>
        <a:xfrm>
          <a:off x="0" y="0"/>
          <a:ext cx="0" cy="0"/>
          <a:chOff x="0" y="0"/>
          <a:chExt cx="0" cy="0"/>
        </a:xfrm>
      </p:grpSpPr>
      <p:sp>
        <p:nvSpPr>
          <p:cNvPr id="1183" name="Google Shape;1183;p6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84" name="Google Shape;1184;p6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185" name="Google Shape;1185;p64"/>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86" name="Google Shape;1186;p64"/>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a:t>
            </a:r>
            <a:r>
              <a:rPr b="1" lang="en">
                <a:solidFill>
                  <a:schemeClr val="accent4"/>
                </a:solidFill>
                <a:latin typeface="Ubuntu"/>
                <a:ea typeface="Ubuntu"/>
                <a:cs typeface="Ubuntu"/>
                <a:sym typeface="Ubuntu"/>
              </a:rPr>
              <a:t> </a:t>
            </a:r>
            <a:r>
              <a:rPr b="1" lang="en">
                <a:solidFill>
                  <a:schemeClr val="accent4"/>
                </a:solidFill>
                <a:latin typeface="Ubuntu"/>
                <a:ea typeface="Ubuntu"/>
                <a:cs typeface="Ubuntu"/>
                <a:sym typeface="Ubuntu"/>
              </a:rPr>
              <a:t>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5/6, 3/4, 2/3, y 10/9. Selecciona el número más cerca de 1. Dibuja una recta numérica y colócalo en ella. Explica cómo sabías que ese número es el más cerca de 1. Explica cómo sabías dónde ubicar el número en la recta numérica.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87" name="Google Shape;1187;p6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88" name="Google Shape;1188;p6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92" name="Shape 1192"/>
        <p:cNvGrpSpPr/>
        <p:nvPr/>
      </p:nvGrpSpPr>
      <p:grpSpPr>
        <a:xfrm>
          <a:off x="0" y="0"/>
          <a:ext cx="0" cy="0"/>
          <a:chOff x="0" y="0"/>
          <a:chExt cx="0" cy="0"/>
        </a:xfrm>
      </p:grpSpPr>
      <p:sp>
        <p:nvSpPr>
          <p:cNvPr id="1193" name="Google Shape;1193;p6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1194" name="Google Shape;1194;p6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195" name="Google Shape;1195;p65"/>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96" name="Google Shape;1196;p65"/>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1197" name="Google Shape;1197;p65"/>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en una </a:t>
            </a:r>
            <a:r>
              <a:rPr b="1" lang="en" sz="2000">
                <a:solidFill>
                  <a:schemeClr val="lt2"/>
                </a:solidFill>
                <a:latin typeface="Open Sans"/>
                <a:ea typeface="Open Sans"/>
                <a:cs typeface="Open Sans"/>
                <a:sym typeface="Open Sans"/>
              </a:rPr>
              <a:t> recta numérica</a:t>
            </a:r>
            <a:r>
              <a:rPr b="1" lang="en" sz="2000">
                <a:solidFill>
                  <a:srgbClr val="FFFFFF"/>
                </a:solidFill>
                <a:latin typeface="Open Sans"/>
                <a:ea typeface="Open Sans"/>
                <a:cs typeface="Open Sans"/>
                <a:sym typeface="Open Sans"/>
              </a:rPr>
              <a:t> es…</a:t>
            </a:r>
            <a:endParaRPr b="1" sz="2000">
              <a:solidFill>
                <a:srgbClr val="FFFFFF"/>
              </a:solidFill>
              <a:latin typeface="Open Sans"/>
              <a:ea typeface="Open Sans"/>
              <a:cs typeface="Open Sans"/>
              <a:sym typeface="Open Sans"/>
            </a:endParaRPr>
          </a:p>
        </p:txBody>
      </p:sp>
      <p:pic>
        <p:nvPicPr>
          <p:cNvPr id="1198" name="Google Shape;1198;p6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99" name="Google Shape;1199;p6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00" name="Google Shape;1200;p65"/>
          <p:cNvPicPr preferRelativeResize="0"/>
          <p:nvPr/>
        </p:nvPicPr>
        <p:blipFill>
          <a:blip r:embed="rId5">
            <a:alphaModFix/>
          </a:blip>
          <a:stretch>
            <a:fillRect/>
          </a:stretch>
        </p:blipFill>
        <p:spPr>
          <a:xfrm>
            <a:off x="6119724" y="910800"/>
            <a:ext cx="1238925" cy="1041975"/>
          </a:xfrm>
          <a:prstGeom prst="rect">
            <a:avLst/>
          </a:prstGeom>
          <a:noFill/>
          <a:ln>
            <a:noFill/>
          </a:ln>
        </p:spPr>
      </p:pic>
      <p:sp>
        <p:nvSpPr>
          <p:cNvPr id="1201" name="Google Shape;1201;p6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1202" name="Google Shape;1202;p6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203" name="Google Shape;1203;p6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204" name="Google Shape;1204;p6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205" name="Google Shape;1205;p6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1206" name="Google Shape;1206;p6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07" name="Google Shape;1207;p6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1208" name="Google Shape;1208;p6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1209" name="Google Shape;1209;p6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1210" name="Google Shape;1210;p6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211" name="Google Shape;1211;p6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1212" name="Google Shape;1212;p6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16" name="Shape 1216"/>
        <p:cNvGrpSpPr/>
        <p:nvPr/>
      </p:nvGrpSpPr>
      <p:grpSpPr>
        <a:xfrm>
          <a:off x="0" y="0"/>
          <a:ext cx="0" cy="0"/>
          <a:chOff x="0" y="0"/>
          <a:chExt cx="0" cy="0"/>
        </a:xfrm>
      </p:grpSpPr>
      <p:sp>
        <p:nvSpPr>
          <p:cNvPr id="1217" name="Google Shape;1217;p6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1218" name="Google Shape;1218;p6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219" name="Google Shape;1219;p6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220" name="Google Shape;1220;p6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221" name="Google Shape;1221;p66"/>
          <p:cNvGrpSpPr/>
          <p:nvPr/>
        </p:nvGrpSpPr>
        <p:grpSpPr>
          <a:xfrm>
            <a:off x="1590104" y="4057131"/>
            <a:ext cx="173012" cy="169916"/>
            <a:chOff x="8586628" y="1443880"/>
            <a:chExt cx="281458" cy="281458"/>
          </a:xfrm>
        </p:grpSpPr>
        <p:sp>
          <p:nvSpPr>
            <p:cNvPr id="1222" name="Google Shape;1222;p6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1" name="Google Shape;1231;p66"/>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fracciones en una recta numérica</a:t>
            </a:r>
            <a:endParaRPr sz="1800">
              <a:solidFill>
                <a:schemeClr val="dk1"/>
              </a:solidFill>
              <a:latin typeface="Open Sans"/>
              <a:ea typeface="Open Sans"/>
              <a:cs typeface="Open Sans"/>
              <a:sym typeface="Open Sans"/>
            </a:endParaRPr>
          </a:p>
        </p:txBody>
      </p:sp>
      <p:sp>
        <p:nvSpPr>
          <p:cNvPr id="1232" name="Google Shape;1232;p6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Trap &gt; Nivel 2</a:t>
            </a:r>
            <a:endParaRPr sz="1800">
              <a:solidFill>
                <a:schemeClr val="dk1"/>
              </a:solidFill>
              <a:latin typeface="Open Sans"/>
              <a:ea typeface="Open Sans"/>
              <a:cs typeface="Open Sans"/>
              <a:sym typeface="Open Sans"/>
            </a:endParaRPr>
          </a:p>
        </p:txBody>
      </p:sp>
      <p:sp>
        <p:nvSpPr>
          <p:cNvPr id="1233" name="Google Shape;1233;p66"/>
          <p:cNvSpPr txBox="1"/>
          <p:nvPr/>
        </p:nvSpPr>
        <p:spPr>
          <a:xfrm>
            <a:off x="1754417"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234" name="Google Shape;1234;p66"/>
          <p:cNvGrpSpPr/>
          <p:nvPr/>
        </p:nvGrpSpPr>
        <p:grpSpPr>
          <a:xfrm>
            <a:off x="7709843" y="3629462"/>
            <a:ext cx="1138164" cy="1468500"/>
            <a:chOff x="7633097" y="3255132"/>
            <a:chExt cx="1510904" cy="1870224"/>
          </a:xfrm>
        </p:grpSpPr>
        <p:pic>
          <p:nvPicPr>
            <p:cNvPr id="1235" name="Google Shape;1235;p6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236" name="Google Shape;1236;p6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237" name="Google Shape;1237;p6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6"/>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1600">
              <a:solidFill>
                <a:schemeClr val="accent4"/>
              </a:solidFill>
              <a:latin typeface="Ubuntu"/>
              <a:ea typeface="Ubuntu"/>
              <a:cs typeface="Ubuntu"/>
              <a:sym typeface="Ubuntu"/>
            </a:endParaRPr>
          </a:p>
        </p:txBody>
      </p:sp>
      <p:sp>
        <p:nvSpPr>
          <p:cNvPr id="1239" name="Google Shape;1239;p6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0" name="Google Shape;1240;p66"/>
          <p:cNvGrpSpPr/>
          <p:nvPr/>
        </p:nvGrpSpPr>
        <p:grpSpPr>
          <a:xfrm>
            <a:off x="4509208" y="1330103"/>
            <a:ext cx="227520" cy="248922"/>
            <a:chOff x="4469316" y="1236218"/>
            <a:chExt cx="360570" cy="400390"/>
          </a:xfrm>
        </p:grpSpPr>
        <p:sp>
          <p:nvSpPr>
            <p:cNvPr id="1241" name="Google Shape;1241;p6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6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6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6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6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6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6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8" name="Google Shape;1248;p6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249" name="Google Shape;1249;p66"/>
          <p:cNvGrpSpPr/>
          <p:nvPr/>
        </p:nvGrpSpPr>
        <p:grpSpPr>
          <a:xfrm>
            <a:off x="2859100" y="658076"/>
            <a:ext cx="1390125" cy="1117724"/>
            <a:chOff x="2859100" y="658076"/>
            <a:chExt cx="1390125" cy="1117724"/>
          </a:xfrm>
        </p:grpSpPr>
        <p:pic>
          <p:nvPicPr>
            <p:cNvPr id="1250" name="Google Shape;1250;p6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251" name="Google Shape;1251;p6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55" name="Shape 1255"/>
        <p:cNvGrpSpPr/>
        <p:nvPr/>
      </p:nvGrpSpPr>
      <p:grpSpPr>
        <a:xfrm>
          <a:off x="0" y="0"/>
          <a:ext cx="0" cy="0"/>
          <a:chOff x="0" y="0"/>
          <a:chExt cx="0" cy="0"/>
        </a:xfrm>
      </p:grpSpPr>
      <p:sp>
        <p:nvSpPr>
          <p:cNvPr id="1256" name="Google Shape;1256;p6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1257" name="Google Shape;1257;p67"/>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258" name="Google Shape;1258;p6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259" name="Google Shape;1259;p67"/>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a:t>
            </a:r>
            <a:r>
              <a:rPr b="1" lang="en">
                <a:solidFill>
                  <a:schemeClr val="accent4"/>
                </a:solidFill>
                <a:latin typeface="Ubuntu"/>
                <a:ea typeface="Ubuntu"/>
                <a:cs typeface="Ubuntu"/>
                <a:sym typeface="Ubuntu"/>
              </a:rPr>
              <a:t> </a:t>
            </a:r>
            <a:r>
              <a:rPr b="1" lang="en">
                <a:solidFill>
                  <a:schemeClr val="accent4"/>
                </a:solidFill>
                <a:latin typeface="Ubuntu"/>
                <a:ea typeface="Ubuntu"/>
                <a:cs typeface="Ubuntu"/>
                <a:sym typeface="Ubuntu"/>
              </a:rPr>
              <a:t>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7/6, 1/4, 3/8 y 8/9. Selecciona el número más cerca de 1/2. Dibuja una recta numérica y colócalo en ella.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Explica cómo sabías que ese número es el más cerca de 1/2. Explica cómo sabías dónde ubicar el número en la recta numérica.</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260" name="Google Shape;1260;p6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261" name="Google Shape;1261;p6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65" name="Shape 1265"/>
        <p:cNvGrpSpPr/>
        <p:nvPr/>
      </p:nvGrpSpPr>
      <p:grpSpPr>
        <a:xfrm>
          <a:off x="0" y="0"/>
          <a:ext cx="0" cy="0"/>
          <a:chOff x="0" y="0"/>
          <a:chExt cx="0" cy="0"/>
        </a:xfrm>
      </p:grpSpPr>
      <p:sp>
        <p:nvSpPr>
          <p:cNvPr id="1266" name="Google Shape;1266;p68"/>
          <p:cNvSpPr/>
          <p:nvPr/>
        </p:nvSpPr>
        <p:spPr>
          <a:xfrm>
            <a:off x="4546879" y="1921239"/>
            <a:ext cx="2465400" cy="741900"/>
          </a:xfrm>
          <a:prstGeom prst="roundRect">
            <a:avLst>
              <a:gd fmla="val 16667" name="adj"/>
            </a:avLst>
          </a:prstGeom>
          <a:solidFill>
            <a:srgbClr val="FFFFFF"/>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0F0F0"/>
              </a:solidFill>
              <a:latin typeface="Arial"/>
              <a:ea typeface="Arial"/>
              <a:cs typeface="Arial"/>
              <a:sym typeface="Arial"/>
            </a:endParaRPr>
          </a:p>
        </p:txBody>
      </p:sp>
      <p:sp>
        <p:nvSpPr>
          <p:cNvPr id="1267" name="Google Shape;1267;p68"/>
          <p:cNvSpPr txBox="1"/>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2B2B2B"/>
                </a:solidFill>
                <a:latin typeface="Ubuntu Medium"/>
                <a:ea typeface="Ubuntu Medium"/>
                <a:cs typeface="Ubuntu Medium"/>
                <a:sym typeface="Ubuntu Medium"/>
              </a:rPr>
              <a:t>Módulo</a:t>
            </a:r>
            <a:r>
              <a:rPr lang="en" sz="2400">
                <a:solidFill>
                  <a:srgbClr val="2B2B2B"/>
                </a:solidFill>
                <a:latin typeface="Ubuntu Medium"/>
                <a:ea typeface="Ubuntu Medium"/>
                <a:cs typeface="Ubuntu Medium"/>
                <a:sym typeface="Ubuntu Medium"/>
              </a:rPr>
              <a:t> 5</a:t>
            </a:r>
            <a:endParaRPr sz="2400">
              <a:solidFill>
                <a:srgbClr val="2B2B2B"/>
              </a:solidFill>
              <a:latin typeface="Ubuntu Medium"/>
              <a:ea typeface="Ubuntu Medium"/>
              <a:cs typeface="Ubuntu Medium"/>
              <a:sym typeface="Ubuntu Medium"/>
            </a:endParaRPr>
          </a:p>
        </p:txBody>
      </p:sp>
      <p:pic>
        <p:nvPicPr>
          <p:cNvPr id="1268" name="Google Shape;1268;p68"/>
          <p:cNvPicPr preferRelativeResize="0"/>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269" name="Google Shape;1269;p68"/>
          <p:cNvSpPr txBox="1"/>
          <p:nvPr/>
        </p:nvSpPr>
        <p:spPr>
          <a:xfrm>
            <a:off x="707375" y="4025950"/>
            <a:ext cx="7712400" cy="646500"/>
          </a:xfrm>
          <a:prstGeom prst="rect">
            <a:avLst/>
          </a:prstGeom>
          <a:solidFill>
            <a:srgbClr val="1D9FE6"/>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¡Vamos a ver las matemáticas cobrar vida!</a:t>
            </a:r>
            <a:endParaRPr sz="3000">
              <a:solidFill>
                <a:srgbClr val="FFFFFF"/>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73" name="Shape 1273"/>
        <p:cNvGrpSpPr/>
        <p:nvPr/>
      </p:nvGrpSpPr>
      <p:grpSpPr>
        <a:xfrm>
          <a:off x="0" y="0"/>
          <a:ext cx="0" cy="0"/>
          <a:chOff x="0" y="0"/>
          <a:chExt cx="0" cy="0"/>
        </a:xfrm>
      </p:grpSpPr>
      <p:sp>
        <p:nvSpPr>
          <p:cNvPr id="1274" name="Google Shape;1274;p6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275" name="Google Shape;1275;p6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Mi camino de razonamiento</a:t>
            </a:r>
            <a:endParaRPr b="1" sz="2100">
              <a:solidFill>
                <a:schemeClr val="accent1"/>
              </a:solidFill>
              <a:latin typeface="Ubuntu"/>
              <a:ea typeface="Ubuntu"/>
              <a:cs typeface="Ubuntu"/>
              <a:sym typeface="Ubuntu"/>
            </a:endParaRPr>
          </a:p>
        </p:txBody>
      </p:sp>
      <p:pic>
        <p:nvPicPr>
          <p:cNvPr id="1276" name="Google Shape;1276;p69"/>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77" name="Google Shape;1277;p6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1278" name="Google Shape;1278;p6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equivalentes es...</a:t>
            </a:r>
            <a:endParaRPr b="1" sz="2000">
              <a:solidFill>
                <a:srgbClr val="FFFFFF"/>
              </a:solidFill>
              <a:latin typeface="Open Sans"/>
              <a:ea typeface="Open Sans"/>
              <a:cs typeface="Open Sans"/>
              <a:sym typeface="Open Sans"/>
            </a:endParaRPr>
          </a:p>
        </p:txBody>
      </p:sp>
      <p:pic>
        <p:nvPicPr>
          <p:cNvPr id="1279" name="Google Shape;1279;p6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280" name="Google Shape;1280;p6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81" name="Google Shape;1281;p69"/>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1282" name="Google Shape;1282;p69"/>
          <p:cNvSpPr/>
          <p:nvPr/>
        </p:nvSpPr>
        <p:spPr>
          <a:xfrm>
            <a:off x="1237375" y="923800"/>
            <a:ext cx="4106400" cy="6114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Tema: Comparación de fracciones y fracciones equivalentes</a:t>
            </a:r>
            <a:endParaRPr b="1" sz="1800">
              <a:solidFill>
                <a:srgbClr val="FFFFFF"/>
              </a:solidFill>
              <a:latin typeface="Open Sans"/>
              <a:ea typeface="Open Sans"/>
              <a:cs typeface="Open Sans"/>
              <a:sym typeface="Open Sans"/>
            </a:endParaRPr>
          </a:p>
        </p:txBody>
      </p:sp>
      <p:sp>
        <p:nvSpPr>
          <p:cNvPr id="1283" name="Google Shape;1283;p6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1284" name="Google Shape;1284;p6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285" name="Google Shape;1285;p6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286" name="Google Shape;1286;p6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287" name="Google Shape;1287;p6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1288" name="Google Shape;1288;p6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89" name="Google Shape;1289;p6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1290" name="Google Shape;1290;p6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1291" name="Google Shape;1291;p6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1292" name="Google Shape;1292;p6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293" name="Google Shape;1293;p6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1294" name="Google Shape;1294;p6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98" name="Shape 1298"/>
        <p:cNvGrpSpPr/>
        <p:nvPr/>
      </p:nvGrpSpPr>
      <p:grpSpPr>
        <a:xfrm>
          <a:off x="0" y="0"/>
          <a:ext cx="0" cy="0"/>
          <a:chOff x="0" y="0"/>
          <a:chExt cx="0" cy="0"/>
        </a:xfrm>
      </p:grpSpPr>
      <p:sp>
        <p:nvSpPr>
          <p:cNvPr id="1299" name="Google Shape;1299;p7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300" name="Google Shape;1300;p7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Charla de rompecabezas</a:t>
            </a:r>
            <a:endParaRPr b="1" sz="2100">
              <a:solidFill>
                <a:schemeClr val="accent1"/>
              </a:solidFill>
              <a:latin typeface="Ubuntu"/>
              <a:ea typeface="Ubuntu"/>
              <a:cs typeface="Ubuntu"/>
              <a:sym typeface="Ubuntu"/>
            </a:endParaRPr>
          </a:p>
        </p:txBody>
      </p:sp>
      <p:pic>
        <p:nvPicPr>
          <p:cNvPr id="1301" name="Google Shape;1301;p70"/>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302" name="Google Shape;1302;p7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303" name="Google Shape;1303;p70"/>
          <p:cNvGrpSpPr/>
          <p:nvPr/>
        </p:nvGrpSpPr>
        <p:grpSpPr>
          <a:xfrm>
            <a:off x="1590104" y="4057131"/>
            <a:ext cx="173012" cy="169916"/>
            <a:chOff x="8586628" y="1443880"/>
            <a:chExt cx="281458" cy="281458"/>
          </a:xfrm>
        </p:grpSpPr>
        <p:sp>
          <p:nvSpPr>
            <p:cNvPr id="1304" name="Google Shape;1304;p7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3" name="Google Shape;1313;p70"/>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de fracciones y fracciones equivalentes</a:t>
            </a:r>
            <a:endParaRPr sz="1800">
              <a:solidFill>
                <a:schemeClr val="dk1"/>
              </a:solidFill>
              <a:latin typeface="Open Sans"/>
              <a:ea typeface="Open Sans"/>
              <a:cs typeface="Open Sans"/>
              <a:sym typeface="Open Sans"/>
            </a:endParaRPr>
          </a:p>
        </p:txBody>
      </p:sp>
      <p:sp>
        <p:nvSpPr>
          <p:cNvPr id="1314" name="Google Shape;1314;p7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Bricks &gt; Nivel 1</a:t>
            </a:r>
            <a:endParaRPr sz="2000">
              <a:solidFill>
                <a:schemeClr val="dk1"/>
              </a:solidFill>
              <a:latin typeface="Open Sans"/>
              <a:ea typeface="Open Sans"/>
              <a:cs typeface="Open Sans"/>
              <a:sym typeface="Open Sans"/>
            </a:endParaRPr>
          </a:p>
        </p:txBody>
      </p:sp>
      <p:sp>
        <p:nvSpPr>
          <p:cNvPr id="1315" name="Google Shape;1315;p70"/>
          <p:cNvSpPr txBox="1"/>
          <p:nvPr/>
        </p:nvSpPr>
        <p:spPr>
          <a:xfrm>
            <a:off x="1754419" y="3957425"/>
            <a:ext cx="197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316" name="Google Shape;1316;p70"/>
          <p:cNvGrpSpPr/>
          <p:nvPr/>
        </p:nvGrpSpPr>
        <p:grpSpPr>
          <a:xfrm>
            <a:off x="7709843" y="3629462"/>
            <a:ext cx="1138164" cy="1468500"/>
            <a:chOff x="7633097" y="3255132"/>
            <a:chExt cx="1510904" cy="1870224"/>
          </a:xfrm>
        </p:grpSpPr>
        <p:pic>
          <p:nvPicPr>
            <p:cNvPr id="1317" name="Google Shape;1317;p7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318" name="Google Shape;1318;p7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319" name="Google Shape;1319;p7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0"/>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p:txBody>
      </p:sp>
      <p:sp>
        <p:nvSpPr>
          <p:cNvPr id="1321" name="Google Shape;1321;p7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2" name="Google Shape;1322;p70"/>
          <p:cNvGrpSpPr/>
          <p:nvPr/>
        </p:nvGrpSpPr>
        <p:grpSpPr>
          <a:xfrm>
            <a:off x="4509208" y="1330103"/>
            <a:ext cx="227520" cy="248922"/>
            <a:chOff x="4469316" y="1236218"/>
            <a:chExt cx="360570" cy="400390"/>
          </a:xfrm>
        </p:grpSpPr>
        <p:sp>
          <p:nvSpPr>
            <p:cNvPr id="1323" name="Google Shape;1323;p7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7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7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7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7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7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7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30" name="Google Shape;1330;p7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31" name="Google Shape;1331;p70"/>
          <p:cNvGrpSpPr/>
          <p:nvPr/>
        </p:nvGrpSpPr>
        <p:grpSpPr>
          <a:xfrm>
            <a:off x="2859100" y="658076"/>
            <a:ext cx="1390125" cy="1117724"/>
            <a:chOff x="2859100" y="658076"/>
            <a:chExt cx="1390125" cy="1117724"/>
          </a:xfrm>
        </p:grpSpPr>
        <p:pic>
          <p:nvPicPr>
            <p:cNvPr id="1332" name="Google Shape;1332;p7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33" name="Google Shape;1333;p7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7" name="Shape 1337"/>
        <p:cNvGrpSpPr/>
        <p:nvPr/>
      </p:nvGrpSpPr>
      <p:grpSpPr>
        <a:xfrm>
          <a:off x="0" y="0"/>
          <a:ext cx="0" cy="0"/>
          <a:chOff x="0" y="0"/>
          <a:chExt cx="0" cy="0"/>
        </a:xfrm>
      </p:grpSpPr>
      <p:sp>
        <p:nvSpPr>
          <p:cNvPr id="1338" name="Google Shape;1338;p7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339" name="Google Shape;1339;p7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Resolución   </a:t>
            </a:r>
            <a:endParaRPr b="1" sz="2100">
              <a:solidFill>
                <a:schemeClr val="accent1"/>
              </a:solidFill>
              <a:latin typeface="Ubuntu"/>
              <a:ea typeface="Ubuntu"/>
              <a:cs typeface="Ubuntu"/>
              <a:sym typeface="Ubuntu"/>
            </a:endParaRPr>
          </a:p>
          <a:p>
            <a:pPr indent="0" lvl="0" marL="0" rtl="0" algn="r">
              <a:spcBef>
                <a:spcPts val="0"/>
              </a:spcBef>
              <a:spcAft>
                <a:spcPts val="0"/>
              </a:spcAft>
              <a:buNone/>
            </a:pPr>
            <a:r>
              <a:rPr b="1" lang="en" sz="2100">
                <a:solidFill>
                  <a:schemeClr val="accent1"/>
                </a:solidFill>
                <a:latin typeface="Ubuntu"/>
                <a:ea typeface="Ubuntu"/>
                <a:cs typeface="Ubuntu"/>
                <a:sym typeface="Ubuntu"/>
              </a:rPr>
              <a:t>de problemas</a:t>
            </a:r>
            <a:endParaRPr b="1" sz="2100">
              <a:solidFill>
                <a:schemeClr val="accent1"/>
              </a:solidFill>
              <a:latin typeface="Ubuntu"/>
              <a:ea typeface="Ubuntu"/>
              <a:cs typeface="Ubuntu"/>
              <a:sym typeface="Ubuntu"/>
            </a:endParaRPr>
          </a:p>
        </p:txBody>
      </p:sp>
      <p:pic>
        <p:nvPicPr>
          <p:cNvPr id="1340" name="Google Shape;1340;p71"/>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41" name="Google Shape;1341;p71"/>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Problema del</a:t>
            </a:r>
            <a:r>
              <a:rPr b="1" lang="en">
                <a:solidFill>
                  <a:schemeClr val="accent1"/>
                </a:solidFill>
                <a:latin typeface="Ubuntu"/>
                <a:ea typeface="Ubuntu"/>
                <a:cs typeface="Ubuntu"/>
                <a:sym typeface="Ubuntu"/>
              </a:rPr>
              <a:t> </a:t>
            </a:r>
            <a:r>
              <a:rPr b="1" lang="en">
                <a:solidFill>
                  <a:schemeClr val="accent1"/>
                </a:solidFill>
                <a:latin typeface="Ubuntu"/>
                <a:ea typeface="Ubuntu"/>
                <a:cs typeface="Ubuntu"/>
                <a:sym typeface="Ubuntu"/>
              </a:rPr>
              <a:t>Día</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Kiesha, Horatio e Iris querían ver qué auto de juguete llegaba más lejos. Hicieron una pista larga y la marcaron en cada cuarto de pie. El auto de Kiesha recorrió 13/4      pies, el auto de Horatio recorrió 10/4 pies y el de Iris recorrió 17/4 pies. ¿Qué auto recorrió más distancia? ¿Cuál fue el orden de los autos?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342" name="Google Shape;1342;p71"/>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43" name="Google Shape;1343;p71"/>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47" name="Shape 1347"/>
        <p:cNvGrpSpPr/>
        <p:nvPr/>
      </p:nvGrpSpPr>
      <p:grpSpPr>
        <a:xfrm>
          <a:off x="0" y="0"/>
          <a:ext cx="0" cy="0"/>
          <a:chOff x="0" y="0"/>
          <a:chExt cx="0" cy="0"/>
        </a:xfrm>
      </p:grpSpPr>
      <p:sp>
        <p:nvSpPr>
          <p:cNvPr id="1348" name="Google Shape;1348;p7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349" name="Google Shape;1349;p7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Mi camino de razonamiento</a:t>
            </a:r>
            <a:endParaRPr b="1" sz="2100">
              <a:solidFill>
                <a:schemeClr val="accent1"/>
              </a:solidFill>
              <a:latin typeface="Ubuntu"/>
              <a:ea typeface="Ubuntu"/>
              <a:cs typeface="Ubuntu"/>
              <a:sym typeface="Ubuntu"/>
            </a:endParaRPr>
          </a:p>
        </p:txBody>
      </p:sp>
      <p:pic>
        <p:nvPicPr>
          <p:cNvPr id="1350" name="Google Shape;1350;p72"/>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51" name="Google Shape;1351;p7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comparar fracciones es…</a:t>
            </a:r>
            <a:endParaRPr b="1" sz="2000">
              <a:solidFill>
                <a:srgbClr val="FFFFFF"/>
              </a:solidFill>
              <a:latin typeface="Open Sans"/>
              <a:ea typeface="Open Sans"/>
              <a:cs typeface="Open Sans"/>
              <a:sym typeface="Open Sans"/>
            </a:endParaRPr>
          </a:p>
        </p:txBody>
      </p:sp>
      <p:sp>
        <p:nvSpPr>
          <p:cNvPr id="1352" name="Google Shape;1352;p7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equivalentes es...</a:t>
            </a:r>
            <a:endParaRPr b="1" sz="2000">
              <a:solidFill>
                <a:srgbClr val="FFFFFF"/>
              </a:solidFill>
              <a:latin typeface="Open Sans"/>
              <a:ea typeface="Open Sans"/>
              <a:cs typeface="Open Sans"/>
              <a:sym typeface="Open Sans"/>
            </a:endParaRPr>
          </a:p>
        </p:txBody>
      </p:sp>
      <p:pic>
        <p:nvPicPr>
          <p:cNvPr id="1353" name="Google Shape;1353;p7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354" name="Google Shape;1354;p7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355" name="Google Shape;1355;p72"/>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1356" name="Google Shape;1356;p7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sp>
        <p:nvSpPr>
          <p:cNvPr id="1357" name="Google Shape;1357;p7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358" name="Google Shape;1358;p7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359" name="Google Shape;1359;p7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360" name="Google Shape;1360;p7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pic>
        <p:nvPicPr>
          <p:cNvPr id="1361" name="Google Shape;1361;p7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362" name="Google Shape;1362;p7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1363" name="Google Shape;1363;p7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1364" name="Google Shape;1364;p7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1365" name="Google Shape;1365;p7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366" name="Google Shape;1366;p7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1367" name="Google Shape;1367;p7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71" name="Shape 1371"/>
        <p:cNvGrpSpPr/>
        <p:nvPr/>
      </p:nvGrpSpPr>
      <p:grpSpPr>
        <a:xfrm>
          <a:off x="0" y="0"/>
          <a:ext cx="0" cy="0"/>
          <a:chOff x="0" y="0"/>
          <a:chExt cx="0" cy="0"/>
        </a:xfrm>
      </p:grpSpPr>
      <p:sp>
        <p:nvSpPr>
          <p:cNvPr id="1372" name="Google Shape;1372;p7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373" name="Google Shape;1373;p7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Charla de rompecabezas</a:t>
            </a:r>
            <a:endParaRPr b="1" sz="2100">
              <a:solidFill>
                <a:schemeClr val="accent1"/>
              </a:solidFill>
              <a:latin typeface="Ubuntu"/>
              <a:ea typeface="Ubuntu"/>
              <a:cs typeface="Ubuntu"/>
              <a:sym typeface="Ubuntu"/>
            </a:endParaRPr>
          </a:p>
        </p:txBody>
      </p:sp>
      <p:pic>
        <p:nvPicPr>
          <p:cNvPr id="1374" name="Google Shape;1374;p73"/>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375" name="Google Shape;1375;p7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376" name="Google Shape;1376;p73"/>
          <p:cNvGrpSpPr/>
          <p:nvPr/>
        </p:nvGrpSpPr>
        <p:grpSpPr>
          <a:xfrm>
            <a:off x="1590104" y="4057131"/>
            <a:ext cx="173012" cy="169916"/>
            <a:chOff x="8586628" y="1443880"/>
            <a:chExt cx="281458" cy="281458"/>
          </a:xfrm>
        </p:grpSpPr>
        <p:sp>
          <p:nvSpPr>
            <p:cNvPr id="1377" name="Google Shape;1377;p7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6" name="Google Shape;1386;p7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Comparar de fracciones y fracciones equivalentes</a:t>
            </a:r>
            <a:endParaRPr sz="1800">
              <a:solidFill>
                <a:schemeClr val="dk1"/>
              </a:solidFill>
              <a:latin typeface="Open Sans"/>
              <a:ea typeface="Open Sans"/>
              <a:cs typeface="Open Sans"/>
              <a:sym typeface="Open Sans"/>
            </a:endParaRPr>
          </a:p>
        </p:txBody>
      </p:sp>
      <p:sp>
        <p:nvSpPr>
          <p:cNvPr id="1387" name="Google Shape;1387;p7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Order Fill &gt; Nivel 1</a:t>
            </a:r>
            <a:endParaRPr sz="2000">
              <a:solidFill>
                <a:schemeClr val="dk1"/>
              </a:solidFill>
              <a:latin typeface="Open Sans"/>
              <a:ea typeface="Open Sans"/>
              <a:cs typeface="Open Sans"/>
              <a:sym typeface="Open Sans"/>
            </a:endParaRPr>
          </a:p>
        </p:txBody>
      </p:sp>
      <p:sp>
        <p:nvSpPr>
          <p:cNvPr id="1388" name="Google Shape;1388;p73"/>
          <p:cNvSpPr txBox="1"/>
          <p:nvPr/>
        </p:nvSpPr>
        <p:spPr>
          <a:xfrm>
            <a:off x="1754419" y="3957425"/>
            <a:ext cx="19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389" name="Google Shape;1389;p73"/>
          <p:cNvGrpSpPr/>
          <p:nvPr/>
        </p:nvGrpSpPr>
        <p:grpSpPr>
          <a:xfrm>
            <a:off x="7709843" y="3629462"/>
            <a:ext cx="1138164" cy="1468500"/>
            <a:chOff x="7709843" y="3629462"/>
            <a:chExt cx="1138164" cy="1468500"/>
          </a:xfrm>
        </p:grpSpPr>
        <p:pic>
          <p:nvPicPr>
            <p:cNvPr id="1390" name="Google Shape;1390;p73"/>
            <p:cNvPicPr preferRelativeResize="0"/>
            <p:nvPr/>
          </p:nvPicPr>
          <p:blipFill>
            <a:blip r:embed="rId6">
              <a:alphaModFix/>
            </a:blip>
            <a:stretch>
              <a:fillRect/>
            </a:stretch>
          </p:blipFill>
          <p:spPr>
            <a:xfrm>
              <a:off x="7773311" y="3629462"/>
              <a:ext cx="1074696" cy="1468500"/>
            </a:xfrm>
            <a:prstGeom prst="rect">
              <a:avLst/>
            </a:prstGeom>
            <a:noFill/>
            <a:ln>
              <a:noFill/>
            </a:ln>
          </p:spPr>
        </p:pic>
        <p:pic>
          <p:nvPicPr>
            <p:cNvPr id="1391" name="Google Shape;1391;p73"/>
            <p:cNvPicPr preferRelativeResize="0"/>
            <p:nvPr/>
          </p:nvPicPr>
          <p:blipFill>
            <a:blip r:embed="rId7">
              <a:alphaModFix/>
            </a:blip>
            <a:stretch>
              <a:fillRect/>
            </a:stretch>
          </p:blipFill>
          <p:spPr>
            <a:xfrm rot="-1549131">
              <a:off x="7784325" y="3766296"/>
              <a:ext cx="176914" cy="409624"/>
            </a:xfrm>
            <a:prstGeom prst="rect">
              <a:avLst/>
            </a:prstGeom>
            <a:noFill/>
            <a:ln>
              <a:noFill/>
            </a:ln>
          </p:spPr>
        </p:pic>
      </p:grpSp>
      <p:sp>
        <p:nvSpPr>
          <p:cNvPr id="1392" name="Google Shape;1392;p7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3"/>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p:txBody>
      </p:sp>
      <p:sp>
        <p:nvSpPr>
          <p:cNvPr id="1394" name="Google Shape;1394;p7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5" name="Google Shape;1395;p73"/>
          <p:cNvGrpSpPr/>
          <p:nvPr/>
        </p:nvGrpSpPr>
        <p:grpSpPr>
          <a:xfrm>
            <a:off x="4509208" y="1330103"/>
            <a:ext cx="227520" cy="248922"/>
            <a:chOff x="4469316" y="1236218"/>
            <a:chExt cx="360570" cy="400390"/>
          </a:xfrm>
        </p:grpSpPr>
        <p:sp>
          <p:nvSpPr>
            <p:cNvPr id="1396" name="Google Shape;1396;p7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7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7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7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7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7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7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03" name="Google Shape;1403;p7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404" name="Google Shape;1404;p73"/>
          <p:cNvGrpSpPr/>
          <p:nvPr/>
        </p:nvGrpSpPr>
        <p:grpSpPr>
          <a:xfrm>
            <a:off x="2859100" y="658076"/>
            <a:ext cx="1390125" cy="1117724"/>
            <a:chOff x="2859100" y="658076"/>
            <a:chExt cx="1390125" cy="1117724"/>
          </a:xfrm>
        </p:grpSpPr>
        <p:pic>
          <p:nvPicPr>
            <p:cNvPr id="1405" name="Google Shape;1405;p7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406" name="Google Shape;1406;p7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4" name="Shape 164"/>
        <p:cNvGrpSpPr/>
        <p:nvPr/>
      </p:nvGrpSpPr>
      <p:grpSpPr>
        <a:xfrm>
          <a:off x="0" y="0"/>
          <a:ext cx="0" cy="0"/>
          <a:chOff x="0" y="0"/>
          <a:chExt cx="0" cy="0"/>
        </a:xfrm>
      </p:grpSpPr>
      <p:sp>
        <p:nvSpPr>
          <p:cNvPr id="165" name="Google Shape;165;p20"/>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Día 1</a:t>
            </a:r>
            <a:endParaRPr sz="1800">
              <a:solidFill>
                <a:srgbClr val="2B2B2B"/>
              </a:solidFill>
              <a:latin typeface="Ubuntu Medium"/>
              <a:ea typeface="Ubuntu Medium"/>
              <a:cs typeface="Ubuntu Medium"/>
              <a:sym typeface="Ubuntu Medium"/>
            </a:endParaRPr>
          </a:p>
        </p:txBody>
      </p:sp>
      <p:pic>
        <p:nvPicPr>
          <p:cNvPr id="166" name="Google Shape;166;p20"/>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67" name="Google Shape;167;p20"/>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Resolución  </a:t>
            </a:r>
            <a:endParaRPr b="1" sz="2100">
              <a:solidFill>
                <a:srgbClr val="F8A344"/>
              </a:solidFill>
              <a:latin typeface="Ubuntu"/>
              <a:ea typeface="Ubuntu"/>
              <a:cs typeface="Ubuntu"/>
              <a:sym typeface="Ubuntu"/>
            </a:endParaRPr>
          </a:p>
          <a:p>
            <a:pPr indent="0" lvl="0" marL="0" rtl="0" algn="r">
              <a:spcBef>
                <a:spcPts val="0"/>
              </a:spcBef>
              <a:spcAft>
                <a:spcPts val="0"/>
              </a:spcAft>
              <a:buNone/>
            </a:pPr>
            <a:r>
              <a:rPr b="1" lang="en" sz="2100">
                <a:solidFill>
                  <a:srgbClr val="F8A344"/>
                </a:solidFill>
                <a:latin typeface="Ubuntu"/>
                <a:ea typeface="Ubuntu"/>
                <a:cs typeface="Ubuntu"/>
                <a:sym typeface="Ubuntu"/>
              </a:rPr>
              <a:t>de problemas</a:t>
            </a:r>
            <a:endParaRPr b="1" sz="2100">
              <a:solidFill>
                <a:srgbClr val="F8A344"/>
              </a:solidFill>
              <a:latin typeface="Ubuntu"/>
              <a:ea typeface="Ubuntu"/>
              <a:cs typeface="Ubuntu"/>
              <a:sym typeface="Ubuntu"/>
            </a:endParaRPr>
          </a:p>
        </p:txBody>
      </p:sp>
      <p:sp>
        <p:nvSpPr>
          <p:cNvPr id="168" name="Google Shape;168;p20"/>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Problema del día</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Crea un gráfico de la clase "Conociendo nuestra clase".</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169" name="Google Shape;169;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0" name="Google Shape;170;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10" name="Shape 1410"/>
        <p:cNvGrpSpPr/>
        <p:nvPr/>
      </p:nvGrpSpPr>
      <p:grpSpPr>
        <a:xfrm>
          <a:off x="0" y="0"/>
          <a:ext cx="0" cy="0"/>
          <a:chOff x="0" y="0"/>
          <a:chExt cx="0" cy="0"/>
        </a:xfrm>
      </p:grpSpPr>
      <p:sp>
        <p:nvSpPr>
          <p:cNvPr id="1411" name="Google Shape;1411;p7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412" name="Google Shape;1412;p7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Resolución   </a:t>
            </a:r>
            <a:endParaRPr b="1" sz="2100">
              <a:solidFill>
                <a:schemeClr val="accent1"/>
              </a:solidFill>
              <a:latin typeface="Ubuntu"/>
              <a:ea typeface="Ubuntu"/>
              <a:cs typeface="Ubuntu"/>
              <a:sym typeface="Ubuntu"/>
            </a:endParaRPr>
          </a:p>
          <a:p>
            <a:pPr indent="0" lvl="0" marL="0" rtl="0" algn="r">
              <a:spcBef>
                <a:spcPts val="0"/>
              </a:spcBef>
              <a:spcAft>
                <a:spcPts val="0"/>
              </a:spcAft>
              <a:buNone/>
            </a:pPr>
            <a:r>
              <a:rPr b="1" lang="en" sz="2100">
                <a:solidFill>
                  <a:schemeClr val="accent1"/>
                </a:solidFill>
                <a:latin typeface="Ubuntu"/>
                <a:ea typeface="Ubuntu"/>
                <a:cs typeface="Ubuntu"/>
                <a:sym typeface="Ubuntu"/>
              </a:rPr>
              <a:t>de problemas</a:t>
            </a:r>
            <a:endParaRPr b="1" sz="2100">
              <a:solidFill>
                <a:schemeClr val="accent1"/>
              </a:solidFill>
              <a:latin typeface="Ubuntu"/>
              <a:ea typeface="Ubuntu"/>
              <a:cs typeface="Ubuntu"/>
              <a:sym typeface="Ubuntu"/>
            </a:endParaRPr>
          </a:p>
        </p:txBody>
      </p:sp>
      <p:pic>
        <p:nvPicPr>
          <p:cNvPr id="1413" name="Google Shape;1413;p74"/>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414" name="Google Shape;1414;p74"/>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Problema del</a:t>
            </a:r>
            <a:r>
              <a:rPr b="1" lang="en">
                <a:solidFill>
                  <a:schemeClr val="accent1"/>
                </a:solidFill>
                <a:latin typeface="Ubuntu"/>
                <a:ea typeface="Ubuntu"/>
                <a:cs typeface="Ubuntu"/>
                <a:sym typeface="Ubuntu"/>
              </a:rPr>
              <a:t> </a:t>
            </a:r>
            <a:r>
              <a:rPr b="1" lang="en">
                <a:solidFill>
                  <a:schemeClr val="accent1"/>
                </a:solidFill>
                <a:latin typeface="Ubuntu"/>
                <a:ea typeface="Ubuntu"/>
                <a:cs typeface="Ubuntu"/>
                <a:sym typeface="Ubuntu"/>
              </a:rPr>
              <a:t>Día</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88900" lvl="0" marL="17780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Carlos, Lionel, Jamal y Jane compararon la cantidad de leche que bebieron en el almuerzo. Carlos bebió 3/4 de su leche, Lionel bebió 1/4 de su leche, Jamal no bebió nada y Jane bebió 1/2 de su leche. Compara la fracción de leche que bebió cada niño y ordénalos de quien bebió más leche a quien bebió menos.</a:t>
            </a:r>
            <a:endParaRPr sz="2300">
              <a:solidFill>
                <a:schemeClr val="dk1"/>
              </a:solidFill>
              <a:latin typeface="Ubuntu Medium"/>
              <a:ea typeface="Ubuntu Medium"/>
              <a:cs typeface="Ubuntu Medium"/>
              <a:sym typeface="Ubuntu Medium"/>
            </a:endParaRPr>
          </a:p>
          <a:p>
            <a:pPr indent="-88900" lvl="0" marL="17780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415" name="Google Shape;1415;p74"/>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416" name="Google Shape;1416;p74"/>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20" name="Shape 1420"/>
        <p:cNvGrpSpPr/>
        <p:nvPr/>
      </p:nvGrpSpPr>
      <p:grpSpPr>
        <a:xfrm>
          <a:off x="0" y="0"/>
          <a:ext cx="0" cy="0"/>
          <a:chOff x="0" y="0"/>
          <a:chExt cx="0" cy="0"/>
        </a:xfrm>
      </p:grpSpPr>
      <p:sp>
        <p:nvSpPr>
          <p:cNvPr id="1421" name="Google Shape;1421;p75"/>
          <p:cNvSpPr/>
          <p:nvPr/>
        </p:nvSpPr>
        <p:spPr>
          <a:xfrm>
            <a:off x="4546879" y="1921239"/>
            <a:ext cx="2465400" cy="741900"/>
          </a:xfrm>
          <a:prstGeom prst="roundRect">
            <a:avLst>
              <a:gd fmla="val 16667" name="adj"/>
            </a:avLst>
          </a:prstGeom>
          <a:solidFill>
            <a:srgbClr val="FFFFFF"/>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0F0F0"/>
              </a:solidFill>
              <a:latin typeface="Arial"/>
              <a:ea typeface="Arial"/>
              <a:cs typeface="Arial"/>
              <a:sym typeface="Arial"/>
            </a:endParaRPr>
          </a:p>
        </p:txBody>
      </p:sp>
      <p:sp>
        <p:nvSpPr>
          <p:cNvPr id="1422" name="Google Shape;1422;p75"/>
          <p:cNvSpPr txBox="1"/>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2B2B2B"/>
                </a:solidFill>
                <a:latin typeface="Ubuntu Medium"/>
                <a:ea typeface="Ubuntu Medium"/>
                <a:cs typeface="Ubuntu Medium"/>
                <a:sym typeface="Ubuntu Medium"/>
              </a:rPr>
              <a:t>Cartel de reflexión</a:t>
            </a:r>
            <a:endParaRPr sz="2400">
              <a:solidFill>
                <a:srgbClr val="2B2B2B"/>
              </a:solidFill>
              <a:latin typeface="Ubuntu Medium"/>
              <a:ea typeface="Ubuntu Medium"/>
              <a:cs typeface="Ubuntu Medium"/>
              <a:sym typeface="Ubuntu Medium"/>
            </a:endParaRPr>
          </a:p>
        </p:txBody>
      </p:sp>
      <p:pic>
        <p:nvPicPr>
          <p:cNvPr id="1423" name="Google Shape;1423;p75"/>
          <p:cNvPicPr preferRelativeResize="0"/>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424" name="Google Shape;1424;p75"/>
          <p:cNvSpPr txBox="1"/>
          <p:nvPr/>
        </p:nvSpPr>
        <p:spPr>
          <a:xfrm>
            <a:off x="715800" y="3759250"/>
            <a:ext cx="7712400" cy="646500"/>
          </a:xfrm>
          <a:prstGeom prst="rect">
            <a:avLst/>
          </a:prstGeom>
          <a:solidFill>
            <a:srgbClr val="1D9FE6"/>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Las diapositivas 62-63</a:t>
            </a:r>
            <a:endParaRPr sz="3000">
              <a:solidFill>
                <a:srgbClr val="FFFFFF"/>
              </a:solidFill>
            </a:endParaRPr>
          </a:p>
        </p:txBody>
      </p:sp>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76"/>
          <p:cNvSpPr/>
          <p:nvPr/>
        </p:nvSpPr>
        <p:spPr>
          <a:xfrm>
            <a:off x="3234950" y="568425"/>
            <a:ext cx="5665200" cy="37014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sp>
        <p:nvSpPr>
          <p:cNvPr id="1430" name="Google Shape;1430;p76"/>
          <p:cNvSpPr txBox="1"/>
          <p:nvPr/>
        </p:nvSpPr>
        <p:spPr>
          <a:xfrm>
            <a:off x="3269700" y="903275"/>
            <a:ext cx="5630400" cy="32127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 sz="2400">
                <a:solidFill>
                  <a:srgbClr val="1D9FE6"/>
                </a:solidFill>
                <a:latin typeface="Ubuntu"/>
                <a:ea typeface="Ubuntu"/>
                <a:cs typeface="Ubuntu"/>
                <a:sym typeface="Ubuntu"/>
              </a:rPr>
              <a:t>VAMOS A HACER LLUVIA DE IDEAS</a:t>
            </a:r>
            <a:endParaRPr b="1" sz="1200" u="sng">
              <a:solidFill>
                <a:srgbClr val="1D9FE6"/>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conceptos matemáticos aprendiste este verano?</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vocabulario nuevo aprendiste?</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estrategias usaste cuando te quedaste atascado(a)?</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¿Cómo te convertiste en un mejor</a:t>
            </a:r>
            <a:endParaRPr sz="1800">
              <a:solidFill>
                <a:srgbClr val="2B2B2B"/>
              </a:solidFill>
              <a:latin typeface="Ubuntu"/>
              <a:ea typeface="Ubuntu"/>
              <a:cs typeface="Ubuntu"/>
              <a:sym typeface="Ubuntu"/>
            </a:endParaRPr>
          </a:p>
          <a:p>
            <a:pPr indent="0" lvl="0" marL="457200" rtl="0" algn="l">
              <a:spcBef>
                <a:spcPts val="0"/>
              </a:spcBef>
              <a:spcAft>
                <a:spcPts val="0"/>
              </a:spcAft>
              <a:buNone/>
            </a:pPr>
            <a:r>
              <a:rPr lang="en" sz="1800">
                <a:solidFill>
                  <a:srgbClr val="2B2B2B"/>
                </a:solidFill>
                <a:latin typeface="Ubuntu"/>
                <a:ea typeface="Ubuntu"/>
                <a:cs typeface="Ubuntu"/>
                <a:sym typeface="Ubuntu"/>
              </a:rPr>
              <a:t>matemático(a)?</a:t>
            </a:r>
            <a:endParaRPr sz="1800">
              <a:solidFill>
                <a:srgbClr val="2B2B2B"/>
              </a:solidFill>
              <a:latin typeface="Ubuntu"/>
              <a:ea typeface="Ubuntu"/>
              <a:cs typeface="Ubuntu"/>
              <a:sym typeface="Ubuntu"/>
            </a:endParaRPr>
          </a:p>
          <a:p>
            <a:pPr indent="0" lvl="0" marL="0" rtl="0" algn="l">
              <a:lnSpc>
                <a:spcPct val="125000"/>
              </a:lnSpc>
              <a:spcBef>
                <a:spcPts val="0"/>
              </a:spcBef>
              <a:spcAft>
                <a:spcPts val="0"/>
              </a:spcAft>
              <a:buNone/>
            </a:pPr>
            <a:r>
              <a:t/>
            </a:r>
            <a:endParaRPr sz="2000">
              <a:solidFill>
                <a:srgbClr val="2B2B2B"/>
              </a:solidFill>
              <a:latin typeface="Ubuntu"/>
              <a:ea typeface="Ubuntu"/>
              <a:cs typeface="Ubuntu"/>
              <a:sym typeface="Ubuntu"/>
            </a:endParaRPr>
          </a:p>
          <a:p>
            <a:pPr indent="0" lvl="0" marL="0" rtl="0" algn="ctr">
              <a:lnSpc>
                <a:spcPct val="125000"/>
              </a:lnSpc>
              <a:spcBef>
                <a:spcPts val="0"/>
              </a:spcBef>
              <a:spcAft>
                <a:spcPts val="0"/>
              </a:spcAft>
              <a:buNone/>
            </a:pPr>
            <a:r>
              <a:t/>
            </a:r>
            <a:endParaRPr sz="2000">
              <a:solidFill>
                <a:srgbClr val="2B2B2B"/>
              </a:solidFill>
              <a:latin typeface="Ubuntu"/>
              <a:ea typeface="Ubuntu"/>
              <a:cs typeface="Ubuntu"/>
              <a:sym typeface="Ubuntu"/>
            </a:endParaRPr>
          </a:p>
        </p:txBody>
      </p:sp>
      <p:sp>
        <p:nvSpPr>
          <p:cNvPr id="1431" name="Google Shape;1431;p76"/>
          <p:cNvSpPr/>
          <p:nvPr/>
        </p:nvSpPr>
        <p:spPr>
          <a:xfrm>
            <a:off x="451688" y="1213150"/>
            <a:ext cx="2580000" cy="1680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6"/>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A344"/>
                </a:solidFill>
                <a:latin typeface="Ubuntu"/>
                <a:ea typeface="Ubuntu"/>
                <a:cs typeface="Ubuntu"/>
                <a:sym typeface="Ubuntu"/>
              </a:rPr>
              <a:t> </a:t>
            </a:r>
            <a:r>
              <a:rPr b="1" lang="en" sz="1700">
                <a:solidFill>
                  <a:srgbClr val="F8A344"/>
                </a:solidFill>
                <a:latin typeface="Ubuntu"/>
                <a:ea typeface="Ubuntu"/>
                <a:cs typeface="Ubuntu"/>
                <a:sym typeface="Ubuntu"/>
              </a:rPr>
              <a:t> </a:t>
            </a:r>
            <a:r>
              <a:rPr b="1" lang="en" sz="1600">
                <a:solidFill>
                  <a:srgbClr val="F8A344"/>
                </a:solidFill>
                <a:latin typeface="Ubuntu"/>
                <a:ea typeface="Ubuntu"/>
                <a:cs typeface="Ubuntu"/>
                <a:sym typeface="Ubuntu"/>
              </a:rPr>
              <a:t>    </a:t>
            </a:r>
            <a:r>
              <a:rPr b="1" lang="en" sz="1600">
                <a:solidFill>
                  <a:srgbClr val="7669AF"/>
                </a:solidFill>
                <a:latin typeface="Ubuntu"/>
                <a:ea typeface="Ubuntu"/>
                <a:cs typeface="Ubuntu"/>
                <a:sym typeface="Ubuntu"/>
              </a:rPr>
              <a:t>¡Hora de </a:t>
            </a:r>
            <a:r>
              <a:rPr b="1" lang="en" sz="2200">
                <a:solidFill>
                  <a:srgbClr val="F8A344"/>
                </a:solidFill>
                <a:latin typeface="Ubuntu"/>
                <a:ea typeface="Ubuntu"/>
                <a:cs typeface="Ubuntu"/>
                <a:sym typeface="Ubuntu"/>
              </a:rPr>
              <a:t> </a:t>
            </a:r>
            <a:endParaRPr b="1" sz="2200">
              <a:solidFill>
                <a:srgbClr val="F8A344"/>
              </a:solidFill>
              <a:latin typeface="Ubuntu"/>
              <a:ea typeface="Ubuntu"/>
              <a:cs typeface="Ubuntu"/>
              <a:sym typeface="Ubuntu"/>
            </a:endParaRPr>
          </a:p>
          <a:p>
            <a:pPr indent="0" lvl="0" marL="0" rtl="0" algn="l">
              <a:spcBef>
                <a:spcPts val="0"/>
              </a:spcBef>
              <a:spcAft>
                <a:spcPts val="0"/>
              </a:spcAft>
              <a:buNone/>
            </a:pPr>
            <a:r>
              <a:rPr b="1" lang="en" sz="3200">
                <a:solidFill>
                  <a:srgbClr val="00638F"/>
                </a:solidFill>
                <a:latin typeface="Open Sans"/>
                <a:ea typeface="Open Sans"/>
                <a:cs typeface="Open Sans"/>
                <a:sym typeface="Open Sans"/>
              </a:rPr>
              <a:t> </a:t>
            </a:r>
            <a:r>
              <a:rPr b="1" lang="en" sz="3200">
                <a:solidFill>
                  <a:srgbClr val="7DC960"/>
                </a:solidFill>
                <a:latin typeface="Open Sans"/>
                <a:ea typeface="Open Sans"/>
                <a:cs typeface="Open Sans"/>
                <a:sym typeface="Open Sans"/>
              </a:rPr>
              <a:t>REFLEXIÓN</a:t>
            </a:r>
            <a:r>
              <a:rPr b="1" lang="en" sz="3200">
                <a:solidFill>
                  <a:srgbClr val="7669AF"/>
                </a:solidFill>
                <a:latin typeface="Open Sans"/>
                <a:ea typeface="Open Sans"/>
                <a:cs typeface="Open Sans"/>
                <a:sym typeface="Open Sans"/>
              </a:rPr>
              <a:t>!</a:t>
            </a:r>
            <a:endParaRPr b="1" sz="3200">
              <a:solidFill>
                <a:srgbClr val="7669AF"/>
              </a:solidFill>
              <a:latin typeface="Open Sans"/>
              <a:ea typeface="Open Sans"/>
              <a:cs typeface="Open Sans"/>
              <a:sym typeface="Open Sans"/>
            </a:endParaRPr>
          </a:p>
        </p:txBody>
      </p:sp>
      <p:grpSp>
        <p:nvGrpSpPr>
          <p:cNvPr id="1433" name="Google Shape;1433;p76"/>
          <p:cNvGrpSpPr/>
          <p:nvPr/>
        </p:nvGrpSpPr>
        <p:grpSpPr>
          <a:xfrm>
            <a:off x="376308" y="319503"/>
            <a:ext cx="227520" cy="248922"/>
            <a:chOff x="4469316" y="1236218"/>
            <a:chExt cx="360570" cy="400390"/>
          </a:xfrm>
        </p:grpSpPr>
        <p:sp>
          <p:nvSpPr>
            <p:cNvPr id="1434" name="Google Shape;1434;p7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7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7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7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7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7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7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41" name="Google Shape;1441;p76"/>
          <p:cNvPicPr preferRelativeResize="0"/>
          <p:nvPr/>
        </p:nvPicPr>
        <p:blipFill>
          <a:blip r:embed="rId3">
            <a:alphaModFix/>
          </a:blip>
          <a:stretch>
            <a:fillRect/>
          </a:stretch>
        </p:blipFill>
        <p:spPr>
          <a:xfrm>
            <a:off x="7065800" y="3096544"/>
            <a:ext cx="1347350" cy="11732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77"/>
          <p:cNvSpPr/>
          <p:nvPr/>
        </p:nvSpPr>
        <p:spPr>
          <a:xfrm>
            <a:off x="3234950" y="568425"/>
            <a:ext cx="5665200" cy="37014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sp>
        <p:nvSpPr>
          <p:cNvPr id="1447" name="Google Shape;1447;p77"/>
          <p:cNvSpPr txBox="1"/>
          <p:nvPr/>
        </p:nvSpPr>
        <p:spPr>
          <a:xfrm>
            <a:off x="3234950" y="903275"/>
            <a:ext cx="5817000" cy="32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1D9FE6"/>
                </a:solidFill>
                <a:latin typeface="Ubuntu"/>
                <a:ea typeface="Ubuntu"/>
                <a:cs typeface="Ubuntu"/>
                <a:sym typeface="Ubuntu"/>
              </a:rPr>
              <a:t>DISEÑAR UN CARTEL DE REFLEXIÓN</a:t>
            </a:r>
            <a:endParaRPr b="1" sz="2400">
              <a:solidFill>
                <a:srgbClr val="1D9FE6"/>
              </a:solidFill>
              <a:latin typeface="Ubuntu"/>
              <a:ea typeface="Ubuntu"/>
              <a:cs typeface="Ubuntu"/>
              <a:sym typeface="Ubuntu"/>
            </a:endParaRPr>
          </a:p>
          <a:p>
            <a:pPr indent="0" lvl="0" marL="0" rtl="0" algn="ctr">
              <a:spcBef>
                <a:spcPts val="0"/>
              </a:spcBef>
              <a:spcAft>
                <a:spcPts val="0"/>
              </a:spcAft>
              <a:buNone/>
            </a:pPr>
            <a:r>
              <a:rPr b="1" lang="en" sz="1900">
                <a:solidFill>
                  <a:srgbClr val="1D9FE6"/>
                </a:solidFill>
                <a:latin typeface="Ubuntu"/>
                <a:ea typeface="Ubuntu"/>
                <a:cs typeface="Ubuntu"/>
                <a:sym typeface="Ubuntu"/>
              </a:rPr>
              <a:t>¡Comparte lo que sabes!</a:t>
            </a:r>
            <a:endParaRPr sz="9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conceptos matemáticos aprendiste este verano?</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vocabulario nuevo aprendiste?</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¿Qué estrategias usaste cuando te quedaste atascado(a)?</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¿Cómo te convertiste en un mejor</a:t>
            </a:r>
            <a:endParaRPr sz="1800">
              <a:solidFill>
                <a:srgbClr val="2B2B2B"/>
              </a:solidFill>
              <a:latin typeface="Ubuntu"/>
              <a:ea typeface="Ubuntu"/>
              <a:cs typeface="Ubuntu"/>
              <a:sym typeface="Ubuntu"/>
            </a:endParaRPr>
          </a:p>
          <a:p>
            <a:pPr indent="-342900" lvl="0" marL="457200" rtl="0" algn="l">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matemático(a)?</a:t>
            </a:r>
            <a:endParaRPr sz="1800">
              <a:solidFill>
                <a:srgbClr val="2B2B2B"/>
              </a:solidFill>
              <a:latin typeface="Ubuntu"/>
              <a:ea typeface="Ubuntu"/>
              <a:cs typeface="Ubuntu"/>
              <a:sym typeface="Ubuntu"/>
            </a:endParaRPr>
          </a:p>
          <a:p>
            <a:pPr indent="0" lvl="0" marL="0" rtl="0" algn="ctr">
              <a:spcBef>
                <a:spcPts val="0"/>
              </a:spcBef>
              <a:spcAft>
                <a:spcPts val="0"/>
              </a:spcAft>
              <a:buNone/>
            </a:pPr>
            <a:r>
              <a:rPr lang="en" sz="1600">
                <a:solidFill>
                  <a:srgbClr val="2B2B2B"/>
                </a:solidFill>
                <a:latin typeface="Ubuntu"/>
                <a:ea typeface="Ubuntu"/>
                <a:cs typeface="Ubuntu"/>
                <a:sym typeface="Ubuntu"/>
              </a:rPr>
              <a:t>Haz que tus carteles sean</a:t>
            </a:r>
            <a:endParaRPr sz="1600">
              <a:solidFill>
                <a:srgbClr val="2B2B2B"/>
              </a:solidFill>
              <a:latin typeface="Ubuntu"/>
              <a:ea typeface="Ubuntu"/>
              <a:cs typeface="Ubuntu"/>
              <a:sym typeface="Ubuntu"/>
            </a:endParaRPr>
          </a:p>
          <a:p>
            <a:pPr indent="0" lvl="0" marL="0" rtl="0" algn="ctr">
              <a:spcBef>
                <a:spcPts val="0"/>
              </a:spcBef>
              <a:spcAft>
                <a:spcPts val="0"/>
              </a:spcAft>
              <a:buNone/>
            </a:pPr>
            <a:r>
              <a:rPr b="1" lang="en" sz="1600">
                <a:solidFill>
                  <a:srgbClr val="F8A344"/>
                </a:solidFill>
                <a:latin typeface="Ubuntu"/>
                <a:ea typeface="Ubuntu"/>
                <a:cs typeface="Ubuntu"/>
                <a:sym typeface="Ubuntu"/>
              </a:rPr>
              <a:t>coloridos</a:t>
            </a:r>
            <a:r>
              <a:rPr lang="en" sz="1600">
                <a:solidFill>
                  <a:srgbClr val="2B2B2B"/>
                </a:solidFill>
                <a:latin typeface="Ubuntu"/>
                <a:ea typeface="Ubuntu"/>
                <a:cs typeface="Ubuntu"/>
                <a:sym typeface="Ubuntu"/>
              </a:rPr>
              <a:t>, </a:t>
            </a:r>
            <a:r>
              <a:rPr b="1" lang="en" sz="1600">
                <a:solidFill>
                  <a:srgbClr val="7669AF"/>
                </a:solidFill>
                <a:latin typeface="Ubuntu"/>
                <a:ea typeface="Ubuntu"/>
                <a:cs typeface="Ubuntu"/>
                <a:sym typeface="Ubuntu"/>
              </a:rPr>
              <a:t>interesantes</a:t>
            </a:r>
            <a:r>
              <a:rPr lang="en" sz="1600">
                <a:solidFill>
                  <a:srgbClr val="2B2B2B"/>
                </a:solidFill>
                <a:latin typeface="Ubuntu"/>
                <a:ea typeface="Ubuntu"/>
                <a:cs typeface="Ubuntu"/>
                <a:sym typeface="Ubuntu"/>
              </a:rPr>
              <a:t> e </a:t>
            </a:r>
            <a:r>
              <a:rPr b="1" lang="en" sz="1600">
                <a:solidFill>
                  <a:srgbClr val="7DC960"/>
                </a:solidFill>
                <a:latin typeface="Ubuntu"/>
                <a:ea typeface="Ubuntu"/>
                <a:cs typeface="Ubuntu"/>
                <a:sym typeface="Ubuntu"/>
              </a:rPr>
              <a:t>informativos</a:t>
            </a:r>
            <a:r>
              <a:rPr lang="en" sz="1600">
                <a:solidFill>
                  <a:srgbClr val="2B2B2B"/>
                </a:solidFill>
                <a:latin typeface="Ubuntu"/>
                <a:ea typeface="Ubuntu"/>
                <a:cs typeface="Ubuntu"/>
                <a:sym typeface="Ubuntu"/>
              </a:rPr>
              <a:t>.</a:t>
            </a:r>
            <a:r>
              <a:rPr lang="en" sz="1800">
                <a:solidFill>
                  <a:srgbClr val="2B2B2B"/>
                </a:solidFill>
                <a:latin typeface="Ubuntu"/>
                <a:ea typeface="Ubuntu"/>
                <a:cs typeface="Ubuntu"/>
                <a:sym typeface="Ubuntu"/>
              </a:rPr>
              <a:t> </a:t>
            </a:r>
            <a:endParaRPr sz="1800">
              <a:solidFill>
                <a:srgbClr val="2B2B2B"/>
              </a:solidFill>
              <a:latin typeface="Ubuntu"/>
              <a:ea typeface="Ubuntu"/>
              <a:cs typeface="Ubuntu"/>
              <a:sym typeface="Ubuntu"/>
            </a:endParaRPr>
          </a:p>
        </p:txBody>
      </p:sp>
      <p:sp>
        <p:nvSpPr>
          <p:cNvPr id="1448" name="Google Shape;1448;p77"/>
          <p:cNvSpPr/>
          <p:nvPr/>
        </p:nvSpPr>
        <p:spPr>
          <a:xfrm>
            <a:off x="451688" y="1213150"/>
            <a:ext cx="2580000" cy="1680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7"/>
          <p:cNvSpPr txBox="1"/>
          <p:nvPr/>
        </p:nvSpPr>
        <p:spPr>
          <a:xfrm>
            <a:off x="250238" y="197338"/>
            <a:ext cx="45186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A344"/>
                </a:solidFill>
                <a:latin typeface="Ubuntu"/>
                <a:ea typeface="Ubuntu"/>
                <a:cs typeface="Ubuntu"/>
                <a:sym typeface="Ubuntu"/>
              </a:rPr>
              <a:t> </a:t>
            </a:r>
            <a:r>
              <a:rPr b="1" lang="en" sz="1700">
                <a:solidFill>
                  <a:srgbClr val="F8A344"/>
                </a:solidFill>
                <a:latin typeface="Ubuntu"/>
                <a:ea typeface="Ubuntu"/>
                <a:cs typeface="Ubuntu"/>
                <a:sym typeface="Ubuntu"/>
              </a:rPr>
              <a:t> </a:t>
            </a:r>
            <a:r>
              <a:rPr b="1" lang="en" sz="1600">
                <a:solidFill>
                  <a:srgbClr val="F8A344"/>
                </a:solidFill>
                <a:latin typeface="Ubuntu"/>
                <a:ea typeface="Ubuntu"/>
                <a:cs typeface="Ubuntu"/>
                <a:sym typeface="Ubuntu"/>
              </a:rPr>
              <a:t>    </a:t>
            </a:r>
            <a:r>
              <a:rPr b="1" lang="en" sz="1600">
                <a:solidFill>
                  <a:srgbClr val="7669AF"/>
                </a:solidFill>
                <a:latin typeface="Ubuntu"/>
                <a:ea typeface="Ubuntu"/>
                <a:cs typeface="Ubuntu"/>
                <a:sym typeface="Ubuntu"/>
              </a:rPr>
              <a:t>¡Hora de </a:t>
            </a:r>
            <a:r>
              <a:rPr b="1" lang="en" sz="2200">
                <a:solidFill>
                  <a:srgbClr val="F8A344"/>
                </a:solidFill>
                <a:latin typeface="Ubuntu"/>
                <a:ea typeface="Ubuntu"/>
                <a:cs typeface="Ubuntu"/>
                <a:sym typeface="Ubuntu"/>
              </a:rPr>
              <a:t> </a:t>
            </a:r>
            <a:endParaRPr b="1" sz="2200">
              <a:solidFill>
                <a:srgbClr val="F8A344"/>
              </a:solidFill>
              <a:latin typeface="Ubuntu"/>
              <a:ea typeface="Ubuntu"/>
              <a:cs typeface="Ubuntu"/>
              <a:sym typeface="Ubuntu"/>
            </a:endParaRPr>
          </a:p>
          <a:p>
            <a:pPr indent="0" lvl="0" marL="0" rtl="0" algn="l">
              <a:spcBef>
                <a:spcPts val="0"/>
              </a:spcBef>
              <a:spcAft>
                <a:spcPts val="0"/>
              </a:spcAft>
              <a:buNone/>
            </a:pPr>
            <a:r>
              <a:rPr b="1" lang="en" sz="3200">
                <a:solidFill>
                  <a:srgbClr val="00638F"/>
                </a:solidFill>
                <a:latin typeface="Open Sans"/>
                <a:ea typeface="Open Sans"/>
                <a:cs typeface="Open Sans"/>
                <a:sym typeface="Open Sans"/>
              </a:rPr>
              <a:t> </a:t>
            </a:r>
            <a:r>
              <a:rPr b="1" lang="en" sz="3200">
                <a:solidFill>
                  <a:srgbClr val="7DC960"/>
                </a:solidFill>
                <a:latin typeface="Open Sans"/>
                <a:ea typeface="Open Sans"/>
                <a:cs typeface="Open Sans"/>
                <a:sym typeface="Open Sans"/>
              </a:rPr>
              <a:t>REFLEXIÓN</a:t>
            </a:r>
            <a:r>
              <a:rPr b="1" lang="en" sz="3200">
                <a:solidFill>
                  <a:srgbClr val="7669AF"/>
                </a:solidFill>
                <a:latin typeface="Open Sans"/>
                <a:ea typeface="Open Sans"/>
                <a:cs typeface="Open Sans"/>
                <a:sym typeface="Open Sans"/>
              </a:rPr>
              <a:t>!</a:t>
            </a:r>
            <a:endParaRPr b="1" sz="1600">
              <a:solidFill>
                <a:srgbClr val="7669AF"/>
              </a:solidFill>
              <a:latin typeface="Ubuntu"/>
              <a:ea typeface="Ubuntu"/>
              <a:cs typeface="Ubuntu"/>
              <a:sym typeface="Ubuntu"/>
            </a:endParaRPr>
          </a:p>
          <a:p>
            <a:pPr indent="0" lvl="0" marL="0" rtl="0" algn="l">
              <a:spcBef>
                <a:spcPts val="0"/>
              </a:spcBef>
              <a:spcAft>
                <a:spcPts val="0"/>
              </a:spcAft>
              <a:buNone/>
            </a:pPr>
            <a:r>
              <a:t/>
            </a:r>
            <a:endParaRPr b="1" sz="3200">
              <a:solidFill>
                <a:srgbClr val="00638F"/>
              </a:solidFill>
              <a:latin typeface="Open Sans"/>
              <a:ea typeface="Open Sans"/>
              <a:cs typeface="Open Sans"/>
              <a:sym typeface="Open Sans"/>
            </a:endParaRPr>
          </a:p>
        </p:txBody>
      </p:sp>
      <p:grpSp>
        <p:nvGrpSpPr>
          <p:cNvPr id="1450" name="Google Shape;1450;p77"/>
          <p:cNvGrpSpPr/>
          <p:nvPr/>
        </p:nvGrpSpPr>
        <p:grpSpPr>
          <a:xfrm>
            <a:off x="376308" y="319503"/>
            <a:ext cx="227520" cy="248922"/>
            <a:chOff x="4469316" y="1236218"/>
            <a:chExt cx="360570" cy="400390"/>
          </a:xfrm>
        </p:grpSpPr>
        <p:sp>
          <p:nvSpPr>
            <p:cNvPr id="1451" name="Google Shape;1451;p7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7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7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7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7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7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7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58" name="Google Shape;1458;p77"/>
          <p:cNvPicPr preferRelativeResize="0"/>
          <p:nvPr/>
        </p:nvPicPr>
        <p:blipFill>
          <a:blip r:embed="rId3">
            <a:alphaModFix/>
          </a:blip>
          <a:stretch>
            <a:fillRect/>
          </a:stretch>
        </p:blipFill>
        <p:spPr>
          <a:xfrm>
            <a:off x="7484925" y="423588"/>
            <a:ext cx="692600" cy="6603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62" name="Shape 1462"/>
        <p:cNvGrpSpPr/>
        <p:nvPr/>
      </p:nvGrpSpPr>
      <p:grpSpPr>
        <a:xfrm>
          <a:off x="0" y="0"/>
          <a:ext cx="0" cy="0"/>
          <a:chOff x="0" y="0"/>
          <a:chExt cx="0" cy="0"/>
        </a:xfrm>
      </p:grpSpPr>
      <p:sp>
        <p:nvSpPr>
          <p:cNvPr id="1463" name="Google Shape;1463;p78"/>
          <p:cNvSpPr/>
          <p:nvPr/>
        </p:nvSpPr>
        <p:spPr>
          <a:xfrm>
            <a:off x="4546879" y="1921239"/>
            <a:ext cx="2465400" cy="741900"/>
          </a:xfrm>
          <a:prstGeom prst="roundRect">
            <a:avLst>
              <a:gd fmla="val 16667" name="adj"/>
            </a:avLst>
          </a:prstGeom>
          <a:solidFill>
            <a:srgbClr val="FFFFFF"/>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0F0F0"/>
              </a:solidFill>
              <a:latin typeface="Arial"/>
              <a:ea typeface="Arial"/>
              <a:cs typeface="Arial"/>
              <a:sym typeface="Arial"/>
            </a:endParaRPr>
          </a:p>
        </p:txBody>
      </p:sp>
      <p:sp>
        <p:nvSpPr>
          <p:cNvPr id="1464" name="Google Shape;1464;p78"/>
          <p:cNvSpPr txBox="1"/>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2B2B2B"/>
                </a:solidFill>
                <a:latin typeface="Ubuntu Medium"/>
                <a:ea typeface="Ubuntu Medium"/>
                <a:cs typeface="Ubuntu Medium"/>
                <a:sym typeface="Ubuntu Medium"/>
              </a:rPr>
              <a:t>Diseño de mini juegos matemáticos</a:t>
            </a:r>
            <a:endParaRPr sz="1600">
              <a:solidFill>
                <a:srgbClr val="2B2B2B"/>
              </a:solidFill>
              <a:latin typeface="Ubuntu Medium"/>
              <a:ea typeface="Ubuntu Medium"/>
              <a:cs typeface="Ubuntu Medium"/>
              <a:sym typeface="Ubuntu Medium"/>
            </a:endParaRPr>
          </a:p>
        </p:txBody>
      </p:sp>
      <p:pic>
        <p:nvPicPr>
          <p:cNvPr id="1465" name="Google Shape;1465;p78"/>
          <p:cNvPicPr preferRelativeResize="0"/>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466" name="Google Shape;1466;p78"/>
          <p:cNvSpPr txBox="1"/>
          <p:nvPr/>
        </p:nvSpPr>
        <p:spPr>
          <a:xfrm>
            <a:off x="715800" y="3759250"/>
            <a:ext cx="7712400" cy="1108200"/>
          </a:xfrm>
          <a:prstGeom prst="rect">
            <a:avLst/>
          </a:prstGeom>
          <a:solidFill>
            <a:srgbClr val="1D9FE6"/>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Ubuntu Medium"/>
                <a:ea typeface="Ubuntu Medium"/>
                <a:cs typeface="Ubuntu Medium"/>
                <a:sym typeface="Ubuntu Medium"/>
              </a:rPr>
              <a:t>Usa las diapositivas 65-69 si estás usando el programa de verano Inmersión de 4 Días </a:t>
            </a:r>
            <a:endParaRPr sz="3000">
              <a:solidFill>
                <a:srgbClr val="FFFFFF"/>
              </a:solidFill>
            </a:endParaRP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79"/>
          <p:cNvSpPr/>
          <p:nvPr/>
        </p:nvSpPr>
        <p:spPr>
          <a:xfrm>
            <a:off x="3234950" y="568425"/>
            <a:ext cx="5665200" cy="37014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¡Vamos a crear un juego como los que jugaste este verano!</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1472" name="Google Shape;1472;p79"/>
          <p:cNvPicPr preferRelativeResize="0"/>
          <p:nvPr/>
        </p:nvPicPr>
        <p:blipFill>
          <a:blip r:embed="rId3">
            <a:alphaModFix/>
          </a:blip>
          <a:stretch>
            <a:fillRect/>
          </a:stretch>
        </p:blipFill>
        <p:spPr>
          <a:xfrm>
            <a:off x="4606750" y="1620700"/>
            <a:ext cx="2921576" cy="2921576"/>
          </a:xfrm>
          <a:prstGeom prst="rect">
            <a:avLst/>
          </a:prstGeom>
          <a:noFill/>
          <a:ln>
            <a:noFill/>
          </a:ln>
        </p:spPr>
      </p:pic>
      <p:pic>
        <p:nvPicPr>
          <p:cNvPr id="1473" name="Google Shape;1473;p79"/>
          <p:cNvPicPr preferRelativeResize="0"/>
          <p:nvPr/>
        </p:nvPicPr>
        <p:blipFill>
          <a:blip r:embed="rId4">
            <a:alphaModFix/>
          </a:blip>
          <a:stretch>
            <a:fillRect/>
          </a:stretch>
        </p:blipFill>
        <p:spPr>
          <a:xfrm>
            <a:off x="0" y="126350"/>
            <a:ext cx="3068326" cy="16260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80"/>
          <p:cNvSpPr txBox="1"/>
          <p:nvPr/>
        </p:nvSpPr>
        <p:spPr>
          <a:xfrm>
            <a:off x="1072250" y="934500"/>
            <a:ext cx="7201200" cy="3554400"/>
          </a:xfrm>
          <a:prstGeom prst="rect">
            <a:avLst/>
          </a:prstGeom>
          <a:noFill/>
          <a:ln cap="flat" cmpd="sng" w="38100">
            <a:solidFill>
              <a:srgbClr val="F8A344"/>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sz="1200">
              <a:solidFill>
                <a:srgbClr val="2B2B2B"/>
              </a:solidFill>
              <a:latin typeface="Open Sans"/>
              <a:ea typeface="Open Sans"/>
              <a:cs typeface="Open Sans"/>
              <a:sym typeface="Open Sans"/>
            </a:endParaRPr>
          </a:p>
        </p:txBody>
      </p:sp>
      <p:sp>
        <p:nvSpPr>
          <p:cNvPr id="1479" name="Google Shape;1479;p80"/>
          <p:cNvSpPr txBox="1"/>
          <p:nvPr/>
        </p:nvSpPr>
        <p:spPr>
          <a:xfrm>
            <a:off x="1334900" y="1869350"/>
            <a:ext cx="66759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Ubuntu"/>
                <a:ea typeface="Ubuntu"/>
                <a:cs typeface="Ubuntu"/>
                <a:sym typeface="Ubuntu"/>
              </a:rPr>
              <a:t>¿Cuáles son algunos de los juegos que conoces?</a:t>
            </a:r>
            <a:endParaRPr b="1" sz="2000">
              <a:latin typeface="Ubuntu"/>
              <a:ea typeface="Ubuntu"/>
              <a:cs typeface="Ubuntu"/>
              <a:sym typeface="Ubuntu"/>
            </a:endParaRPr>
          </a:p>
          <a:p>
            <a:pPr indent="0" lvl="0" marL="0" rtl="0" algn="l">
              <a:spcBef>
                <a:spcPts val="0"/>
              </a:spcBef>
              <a:spcAft>
                <a:spcPts val="0"/>
              </a:spcAft>
              <a:buNone/>
            </a:pPr>
            <a:r>
              <a:t/>
            </a:r>
            <a:endParaRPr b="1" sz="2000">
              <a:latin typeface="Ubuntu"/>
              <a:ea typeface="Ubuntu"/>
              <a:cs typeface="Ubuntu"/>
              <a:sym typeface="Ubuntu"/>
            </a:endParaRPr>
          </a:p>
          <a:p>
            <a:pPr indent="0" lvl="0" marL="0" rtl="0" algn="ctr">
              <a:spcBef>
                <a:spcPts val="0"/>
              </a:spcBef>
              <a:spcAft>
                <a:spcPts val="0"/>
              </a:spcAft>
              <a:buNone/>
            </a:pPr>
            <a:r>
              <a:rPr b="1" lang="en" sz="2000">
                <a:latin typeface="Ubuntu"/>
                <a:ea typeface="Ubuntu"/>
                <a:cs typeface="Ubuntu"/>
                <a:sym typeface="Ubuntu"/>
              </a:rPr>
              <a:t>¿Puedes pensar en cómo podrías poner las matemáticas en el juego?</a:t>
            </a:r>
            <a:endParaRPr b="1" sz="2000">
              <a:latin typeface="Ubuntu"/>
              <a:ea typeface="Ubuntu"/>
              <a:cs typeface="Ubuntu"/>
              <a:sym typeface="Ubuntu"/>
            </a:endParaRPr>
          </a:p>
          <a:p>
            <a:pPr indent="0" lvl="0" marL="0" rtl="0" algn="ctr">
              <a:spcBef>
                <a:spcPts val="0"/>
              </a:spcBef>
              <a:spcAft>
                <a:spcPts val="0"/>
              </a:spcAft>
              <a:buNone/>
            </a:pPr>
            <a:r>
              <a:t/>
            </a:r>
            <a:endParaRPr b="1" sz="2000">
              <a:latin typeface="Ubuntu"/>
              <a:ea typeface="Ubuntu"/>
              <a:cs typeface="Ubuntu"/>
              <a:sym typeface="Ubuntu"/>
            </a:endParaRPr>
          </a:p>
          <a:p>
            <a:pPr indent="0" lvl="0" marL="0" rtl="0" algn="ctr">
              <a:spcBef>
                <a:spcPts val="0"/>
              </a:spcBef>
              <a:spcAft>
                <a:spcPts val="0"/>
              </a:spcAft>
              <a:buNone/>
            </a:pPr>
            <a:r>
              <a:rPr b="1" lang="en" sz="2000">
                <a:latin typeface="Ubuntu"/>
                <a:ea typeface="Ubuntu"/>
                <a:cs typeface="Ubuntu"/>
                <a:sym typeface="Ubuntu"/>
              </a:rPr>
              <a:t>¿Puedes pensar en un juego que te gustaría hacer que sea como los que conoces?</a:t>
            </a:r>
            <a:endParaRPr b="1" sz="2000">
              <a:latin typeface="Ubuntu"/>
              <a:ea typeface="Ubuntu"/>
              <a:cs typeface="Ubuntu"/>
              <a:sym typeface="Ubuntu"/>
            </a:endParaRPr>
          </a:p>
        </p:txBody>
      </p:sp>
      <p:sp>
        <p:nvSpPr>
          <p:cNvPr id="1480" name="Google Shape;1480;p80"/>
          <p:cNvSpPr/>
          <p:nvPr/>
        </p:nvSpPr>
        <p:spPr>
          <a:xfrm>
            <a:off x="3180650" y="362350"/>
            <a:ext cx="3601476" cy="1255932"/>
          </a:xfrm>
          <a:prstGeom prst="cloud">
            <a:avLst/>
          </a:prstGeom>
          <a:solidFill>
            <a:srgbClr val="FCE5CD"/>
          </a:solidFill>
          <a:ln cap="flat" cmpd="sng" w="9525">
            <a:solidFill>
              <a:srgbClr val="4E505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rchitects Daughter"/>
                <a:ea typeface="Architects Daughter"/>
                <a:cs typeface="Architects Daughter"/>
                <a:sym typeface="Architects Daughter"/>
              </a:rPr>
              <a:t>¡Vamos a hacer una lluvia de ideas!</a:t>
            </a:r>
            <a:endParaRPr b="1" sz="2000">
              <a:latin typeface="Architects Daughter"/>
              <a:ea typeface="Architects Daughter"/>
              <a:cs typeface="Architects Daughter"/>
              <a:sym typeface="Architects Daughter"/>
            </a:endParaRPr>
          </a:p>
        </p:txBody>
      </p:sp>
      <p:pic>
        <p:nvPicPr>
          <p:cNvPr id="1481" name="Google Shape;1481;p80"/>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81"/>
          <p:cNvSpPr txBox="1"/>
          <p:nvPr/>
        </p:nvSpPr>
        <p:spPr>
          <a:xfrm>
            <a:off x="1072250" y="934500"/>
            <a:ext cx="7201200" cy="3554400"/>
          </a:xfrm>
          <a:prstGeom prst="rect">
            <a:avLst/>
          </a:prstGeom>
          <a:noFill/>
          <a:ln cap="flat" cmpd="sng" w="38100">
            <a:solidFill>
              <a:srgbClr val="F8A344"/>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sz="1200">
              <a:solidFill>
                <a:srgbClr val="2B2B2B"/>
              </a:solidFill>
              <a:latin typeface="Open Sans"/>
              <a:ea typeface="Open Sans"/>
              <a:cs typeface="Open Sans"/>
              <a:sym typeface="Open Sans"/>
            </a:endParaRPr>
          </a:p>
        </p:txBody>
      </p:sp>
      <p:sp>
        <p:nvSpPr>
          <p:cNvPr id="1487" name="Google Shape;1487;p81"/>
          <p:cNvSpPr txBox="1"/>
          <p:nvPr/>
        </p:nvSpPr>
        <p:spPr>
          <a:xfrm>
            <a:off x="1378700" y="1702450"/>
            <a:ext cx="6448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Cuando haces un nuevo juego, ¿qué conceptos matemáticos puedes incluir?</a:t>
            </a:r>
            <a:endParaRPr b="1" sz="2400">
              <a:latin typeface="Ubuntu"/>
              <a:ea typeface="Ubuntu"/>
              <a:cs typeface="Ubuntu"/>
              <a:sym typeface="Ubuntu"/>
            </a:endParaRPr>
          </a:p>
        </p:txBody>
      </p:sp>
      <p:sp>
        <p:nvSpPr>
          <p:cNvPr id="1488" name="Google Shape;1488;p81"/>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89" name="Google Shape;1489;p81"/>
          <p:cNvSpPr txBox="1"/>
          <p:nvPr/>
        </p:nvSpPr>
        <p:spPr>
          <a:xfrm>
            <a:off x="2473500" y="2644200"/>
            <a:ext cx="20985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sumar</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restar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formas</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dinero</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rompecabezas</a:t>
            </a:r>
            <a:endParaRPr sz="1800">
              <a:latin typeface="Ubuntu"/>
              <a:ea typeface="Ubuntu"/>
              <a:cs typeface="Ubuntu"/>
              <a:sym typeface="Ubuntu"/>
            </a:endParaRPr>
          </a:p>
        </p:txBody>
      </p:sp>
      <p:sp>
        <p:nvSpPr>
          <p:cNvPr id="1490" name="Google Shape;1490;p81"/>
          <p:cNvSpPr txBox="1"/>
          <p:nvPr/>
        </p:nvSpPr>
        <p:spPr>
          <a:xfrm>
            <a:off x="4886250" y="2625850"/>
            <a:ext cx="27606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hora</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medir</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estimación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el valor posicional</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otra </a:t>
            </a:r>
            <a:r>
              <a:rPr i="1" lang="en" sz="1800">
                <a:solidFill>
                  <a:srgbClr val="505155"/>
                </a:solidFill>
                <a:latin typeface="Ubuntu"/>
                <a:ea typeface="Ubuntu"/>
                <a:cs typeface="Ubuntu"/>
                <a:sym typeface="Ubuntu"/>
              </a:rPr>
              <a:t>cosa</a:t>
            </a:r>
            <a:r>
              <a:rPr i="1" lang="en" sz="1800">
                <a:solidFill>
                  <a:srgbClr val="505155"/>
                </a:solidFill>
                <a:latin typeface="Ubuntu"/>
                <a:ea typeface="Ubuntu"/>
                <a:cs typeface="Ubuntu"/>
                <a:sym typeface="Ubuntu"/>
              </a:rPr>
              <a:t>?</a:t>
            </a:r>
            <a:endParaRPr i="1" sz="1800">
              <a:solidFill>
                <a:srgbClr val="505155"/>
              </a:solidFill>
              <a:latin typeface="Ubuntu"/>
              <a:ea typeface="Ubuntu"/>
              <a:cs typeface="Ubuntu"/>
              <a:sym typeface="Ubuntu"/>
            </a:endParaRPr>
          </a:p>
        </p:txBody>
      </p:sp>
      <p:sp>
        <p:nvSpPr>
          <p:cNvPr id="1491" name="Google Shape;1491;p81"/>
          <p:cNvSpPr/>
          <p:nvPr/>
        </p:nvSpPr>
        <p:spPr>
          <a:xfrm>
            <a:off x="3385488" y="369938"/>
            <a:ext cx="2819772" cy="1255932"/>
          </a:xfrm>
          <a:prstGeom prst="cloud">
            <a:avLst/>
          </a:prstGeom>
          <a:solidFill>
            <a:srgbClr val="FCE5CD"/>
          </a:solidFill>
          <a:ln cap="flat" cmpd="sng" w="9525">
            <a:solidFill>
              <a:srgbClr val="4E505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Tu juego nuevo</a:t>
            </a:r>
            <a:endParaRPr b="1" sz="2200">
              <a:latin typeface="Architects Daughter"/>
              <a:ea typeface="Architects Daughter"/>
              <a:cs typeface="Architects Daughter"/>
              <a:sym typeface="Architects Daughter"/>
            </a:endParaRPr>
          </a:p>
        </p:txBody>
      </p:sp>
      <p:pic>
        <p:nvPicPr>
          <p:cNvPr id="1492" name="Google Shape;1492;p81"/>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82"/>
          <p:cNvSpPr txBox="1"/>
          <p:nvPr/>
        </p:nvSpPr>
        <p:spPr>
          <a:xfrm>
            <a:off x="1072250" y="934500"/>
            <a:ext cx="7201200" cy="3554400"/>
          </a:xfrm>
          <a:prstGeom prst="rect">
            <a:avLst/>
          </a:prstGeom>
          <a:noFill/>
          <a:ln cap="flat" cmpd="sng" w="38100">
            <a:solidFill>
              <a:srgbClr val="F8A344"/>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sz="1200">
              <a:solidFill>
                <a:srgbClr val="2B2B2B"/>
              </a:solidFill>
              <a:latin typeface="Open Sans"/>
              <a:ea typeface="Open Sans"/>
              <a:cs typeface="Open Sans"/>
              <a:sym typeface="Open Sans"/>
            </a:endParaRPr>
          </a:p>
        </p:txBody>
      </p:sp>
      <p:sp>
        <p:nvSpPr>
          <p:cNvPr id="1498" name="Google Shape;1498;p82"/>
          <p:cNvSpPr txBox="1"/>
          <p:nvPr/>
        </p:nvSpPr>
        <p:spPr>
          <a:xfrm>
            <a:off x="1448750" y="1702450"/>
            <a:ext cx="6448200" cy="306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rgbClr val="2B2B2B"/>
                </a:solidFill>
                <a:latin typeface="Ubuntu"/>
                <a:ea typeface="Ubuntu"/>
                <a:cs typeface="Ubuntu"/>
                <a:sym typeface="Ubuntu"/>
              </a:rPr>
              <a:t>¿Puedes crear un juego para enseñar</a:t>
            </a:r>
            <a:endParaRPr b="1" sz="24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b="1" lang="en" sz="2400">
                <a:solidFill>
                  <a:srgbClr val="2B2B2B"/>
                </a:solidFill>
                <a:latin typeface="Ubuntu"/>
                <a:ea typeface="Ubuntu"/>
                <a:cs typeface="Ubuntu"/>
                <a:sym typeface="Ubuntu"/>
              </a:rPr>
              <a:t>o practicar un concepto matemático?</a:t>
            </a:r>
            <a:endParaRPr b="1" sz="2400">
              <a:solidFill>
                <a:srgbClr val="2B2B2B"/>
              </a:solidFill>
              <a:latin typeface="Ubuntu"/>
              <a:ea typeface="Ubuntu"/>
              <a:cs typeface="Ubuntu"/>
              <a:sym typeface="Ubuntu"/>
            </a:endParaRPr>
          </a:p>
          <a:p>
            <a:pPr indent="0" lvl="0" marL="0" rtl="0" algn="l">
              <a:lnSpc>
                <a:spcPct val="115000"/>
              </a:lnSpc>
              <a:spcBef>
                <a:spcPts val="0"/>
              </a:spcBef>
              <a:spcAft>
                <a:spcPts val="0"/>
              </a:spcAft>
              <a:buNone/>
            </a:pPr>
            <a:r>
              <a:t/>
            </a:r>
            <a:endParaRPr b="1" sz="1600">
              <a:solidFill>
                <a:srgbClr val="2B2B2B"/>
              </a:solidFill>
              <a:latin typeface="Ubuntu"/>
              <a:ea typeface="Ubuntu"/>
              <a:cs typeface="Ubuntu"/>
              <a:sym typeface="Ubuntu"/>
            </a:endParaRPr>
          </a:p>
          <a:p>
            <a:pPr indent="-342900" lvl="0" marL="457200" rtl="0" algn="l">
              <a:lnSpc>
                <a:spcPct val="115000"/>
              </a:lnSpc>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¿Cómo se llama tu juego?</a:t>
            </a:r>
            <a:endParaRPr sz="1800">
              <a:solidFill>
                <a:srgbClr val="2B2B2B"/>
              </a:solidFill>
              <a:latin typeface="Ubuntu"/>
              <a:ea typeface="Ubuntu"/>
              <a:cs typeface="Ubuntu"/>
              <a:sym typeface="Ubuntu"/>
            </a:endParaRPr>
          </a:p>
          <a:p>
            <a:pPr indent="-342900" lvl="0" marL="457200" rtl="0" algn="l">
              <a:lnSpc>
                <a:spcPct val="115000"/>
              </a:lnSpc>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¿Cuántos jugadores puedes tener?</a:t>
            </a:r>
            <a:endParaRPr sz="1800">
              <a:solidFill>
                <a:srgbClr val="2B2B2B"/>
              </a:solidFill>
              <a:latin typeface="Ubuntu"/>
              <a:ea typeface="Ubuntu"/>
              <a:cs typeface="Ubuntu"/>
              <a:sym typeface="Ubuntu"/>
            </a:endParaRPr>
          </a:p>
          <a:p>
            <a:pPr indent="-342900" lvl="0" marL="457200" rtl="0" algn="l">
              <a:lnSpc>
                <a:spcPct val="115000"/>
              </a:lnSpc>
              <a:spcBef>
                <a:spcPts val="0"/>
              </a:spcBef>
              <a:spcAft>
                <a:spcPts val="0"/>
              </a:spcAft>
              <a:buClr>
                <a:srgbClr val="2B2B2B"/>
              </a:buClr>
              <a:buSzPts val="1800"/>
              <a:buFont typeface="Ubuntu"/>
              <a:buChar char="★"/>
            </a:pPr>
            <a:r>
              <a:rPr lang="en" sz="1800">
                <a:solidFill>
                  <a:srgbClr val="2B2B2B"/>
                </a:solidFill>
                <a:latin typeface="Ubuntu"/>
                <a:ea typeface="Ubuntu"/>
                <a:cs typeface="Ubuntu"/>
                <a:sym typeface="Ubuntu"/>
              </a:rPr>
              <a:t>¿Cuáles son las instrucciones y reglas para tu juego?</a:t>
            </a:r>
            <a:endParaRPr sz="1800">
              <a:solidFill>
                <a:srgbClr val="2B2B2B"/>
              </a:solidFill>
              <a:latin typeface="Ubuntu"/>
              <a:ea typeface="Ubuntu"/>
              <a:cs typeface="Ubuntu"/>
              <a:sym typeface="Ubuntu"/>
            </a:endParaRPr>
          </a:p>
          <a:p>
            <a:pPr indent="0" lvl="0" marL="0" rtl="0" algn="l">
              <a:lnSpc>
                <a:spcPct val="115000"/>
              </a:lnSpc>
              <a:spcBef>
                <a:spcPts val="0"/>
              </a:spcBef>
              <a:spcAft>
                <a:spcPts val="0"/>
              </a:spcAft>
              <a:buNone/>
            </a:pPr>
            <a:r>
              <a:t/>
            </a:r>
            <a:endParaRPr sz="2400">
              <a:solidFill>
                <a:srgbClr val="2B2B2B"/>
              </a:solidFill>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p:txBody>
      </p:sp>
      <p:sp>
        <p:nvSpPr>
          <p:cNvPr id="1499" name="Google Shape;1499;p82"/>
          <p:cNvSpPr/>
          <p:nvPr/>
        </p:nvSpPr>
        <p:spPr>
          <a:xfrm>
            <a:off x="3423313" y="369938"/>
            <a:ext cx="2819772" cy="1255932"/>
          </a:xfrm>
          <a:prstGeom prst="cloud">
            <a:avLst/>
          </a:prstGeom>
          <a:solidFill>
            <a:srgbClr val="FCE5CD"/>
          </a:solidFill>
          <a:ln cap="flat" cmpd="sng" w="9525">
            <a:solidFill>
              <a:srgbClr val="4E505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Tu nuevo juego</a:t>
            </a:r>
            <a:endParaRPr b="1" sz="2200">
              <a:latin typeface="Architects Daughter"/>
              <a:ea typeface="Architects Daughter"/>
              <a:cs typeface="Architects Daughter"/>
              <a:sym typeface="Architects Daughter"/>
            </a:endParaRPr>
          </a:p>
        </p:txBody>
      </p:sp>
      <p:pic>
        <p:nvPicPr>
          <p:cNvPr id="1500" name="Google Shape;1500;p82"/>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83"/>
          <p:cNvSpPr txBox="1"/>
          <p:nvPr/>
        </p:nvSpPr>
        <p:spPr>
          <a:xfrm>
            <a:off x="1072250" y="934500"/>
            <a:ext cx="7201200" cy="3554400"/>
          </a:xfrm>
          <a:prstGeom prst="rect">
            <a:avLst/>
          </a:prstGeom>
          <a:noFill/>
          <a:ln cap="flat" cmpd="sng" w="38100">
            <a:solidFill>
              <a:srgbClr val="F8A344"/>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sz="1200">
              <a:solidFill>
                <a:srgbClr val="2B2B2B"/>
              </a:solidFill>
              <a:latin typeface="Open Sans"/>
              <a:ea typeface="Open Sans"/>
              <a:cs typeface="Open Sans"/>
              <a:sym typeface="Open Sans"/>
            </a:endParaRPr>
          </a:p>
        </p:txBody>
      </p:sp>
      <p:sp>
        <p:nvSpPr>
          <p:cNvPr id="1506" name="Google Shape;1506;p83"/>
          <p:cNvSpPr txBox="1"/>
          <p:nvPr/>
        </p:nvSpPr>
        <p:spPr>
          <a:xfrm>
            <a:off x="1378700" y="1702450"/>
            <a:ext cx="6448200" cy="239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800">
                <a:solidFill>
                  <a:srgbClr val="7669AF"/>
                </a:solidFill>
                <a:latin typeface="Ubuntu"/>
                <a:ea typeface="Ubuntu"/>
                <a:cs typeface="Ubuntu"/>
                <a:sym typeface="Ubuntu"/>
              </a:rPr>
              <a:t>¡Ahora es el tiempo de hacer un nuevo juego!</a:t>
            </a:r>
            <a:endParaRPr b="1" sz="2800">
              <a:solidFill>
                <a:srgbClr val="7669AF"/>
              </a:solidFill>
              <a:latin typeface="Ubuntu"/>
              <a:ea typeface="Ubuntu"/>
              <a:cs typeface="Ubuntu"/>
              <a:sym typeface="Ubuntu"/>
            </a:endParaRPr>
          </a:p>
          <a:p>
            <a:pPr indent="0" lvl="0" marL="0" rtl="0" algn="l">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lang="en" sz="2400">
                <a:solidFill>
                  <a:srgbClr val="505155"/>
                </a:solidFill>
                <a:latin typeface="Ubuntu"/>
                <a:ea typeface="Ubuntu"/>
                <a:cs typeface="Ubuntu"/>
                <a:sym typeface="Ubuntu"/>
              </a:rPr>
              <a:t>Trabajen juntos para hacer un juego que sus amigos querrán jugar.</a:t>
            </a:r>
            <a:endParaRPr b="1" sz="2400">
              <a:latin typeface="Ubuntu"/>
              <a:ea typeface="Ubuntu"/>
              <a:cs typeface="Ubuntu"/>
              <a:sym typeface="Ubuntu"/>
            </a:endParaRPr>
          </a:p>
        </p:txBody>
      </p:sp>
      <p:sp>
        <p:nvSpPr>
          <p:cNvPr id="1507" name="Google Shape;1507;p83"/>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508" name="Google Shape;1508;p83"/>
          <p:cNvPicPr preferRelativeResize="0"/>
          <p:nvPr/>
        </p:nvPicPr>
        <p:blipFill>
          <a:blip r:embed="rId3">
            <a:alphaModFix/>
          </a:blip>
          <a:stretch>
            <a:fillRect/>
          </a:stretch>
        </p:blipFill>
        <p:spPr>
          <a:xfrm>
            <a:off x="6789725" y="288150"/>
            <a:ext cx="1884000" cy="1884000"/>
          </a:xfrm>
          <a:prstGeom prst="rect">
            <a:avLst/>
          </a:prstGeom>
          <a:noFill/>
          <a:ln>
            <a:noFill/>
          </a:ln>
        </p:spPr>
      </p:pic>
      <p:pic>
        <p:nvPicPr>
          <p:cNvPr id="1509" name="Google Shape;1509;p83"/>
          <p:cNvPicPr preferRelativeResize="0"/>
          <p:nvPr/>
        </p:nvPicPr>
        <p:blipFill>
          <a:blip r:embed="rId4">
            <a:alphaModFix/>
          </a:blip>
          <a:stretch>
            <a:fillRect/>
          </a:stretch>
        </p:blipFill>
        <p:spPr>
          <a:xfrm>
            <a:off x="0" y="126350"/>
            <a:ext cx="3068326" cy="162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4" name="Shape 174"/>
        <p:cNvGrpSpPr/>
        <p:nvPr/>
      </p:nvGrpSpPr>
      <p:grpSpPr>
        <a:xfrm>
          <a:off x="0" y="0"/>
          <a:ext cx="0" cy="0"/>
          <a:chOff x="0" y="0"/>
          <a:chExt cx="0" cy="0"/>
        </a:xfrm>
      </p:grpSpPr>
      <p:sp>
        <p:nvSpPr>
          <p:cNvPr id="175" name="Google Shape;175;p21"/>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a:t>
            </a:r>
            <a:r>
              <a:rPr lang="en" sz="1800">
                <a:solidFill>
                  <a:srgbClr val="2B2B2B"/>
                </a:solidFill>
                <a:latin typeface="Ubuntu Medium"/>
                <a:ea typeface="Ubuntu Medium"/>
                <a:cs typeface="Ubuntu Medium"/>
                <a:sym typeface="Ubuntu Medium"/>
              </a:rPr>
              <a:t>Día</a:t>
            </a:r>
            <a:r>
              <a:rPr lang="en" sz="1800">
                <a:solidFill>
                  <a:srgbClr val="2B2B2B"/>
                </a:solidFill>
                <a:latin typeface="Ubuntu Medium"/>
                <a:ea typeface="Ubuntu Medium"/>
                <a:cs typeface="Ubuntu Medium"/>
                <a:sym typeface="Ubuntu Medium"/>
              </a:rPr>
              <a:t> 2</a:t>
            </a:r>
            <a:endParaRPr sz="1800">
              <a:solidFill>
                <a:srgbClr val="2B2B2B"/>
              </a:solidFill>
              <a:latin typeface="Ubuntu Medium"/>
              <a:ea typeface="Ubuntu Medium"/>
              <a:cs typeface="Ubuntu Medium"/>
              <a:sym typeface="Ubuntu Medium"/>
            </a:endParaRPr>
          </a:p>
        </p:txBody>
      </p:sp>
      <p:pic>
        <p:nvPicPr>
          <p:cNvPr id="176" name="Google Shape;176;p21"/>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77" name="Google Shape;177;p2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Charla de rompecabezas</a:t>
            </a:r>
            <a:endParaRPr b="1" sz="2100">
              <a:solidFill>
                <a:srgbClr val="F8A344"/>
              </a:solidFill>
              <a:latin typeface="Ubuntu"/>
              <a:ea typeface="Ubuntu"/>
              <a:cs typeface="Ubuntu"/>
              <a:sym typeface="Ubuntu"/>
            </a:endParaRPr>
          </a:p>
        </p:txBody>
      </p:sp>
      <p:pic>
        <p:nvPicPr>
          <p:cNvPr descr="E:\Новая папка (3)\вспомогательные\graphicriver-13574762-site2max-powerpoint\MockUp\mockup_png\Computer_4.png" id="178" name="Google Shape;178;p2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179" name="Google Shape;179;p21"/>
          <p:cNvPicPr preferRelativeResize="0"/>
          <p:nvPr/>
        </p:nvPicPr>
        <p:blipFill rotWithShape="1">
          <a:blip r:embed="rId5">
            <a:alphaModFix/>
          </a:blip>
          <a:srcRect b="1597" l="0" r="0" t="1606"/>
          <a:stretch/>
        </p:blipFill>
        <p:spPr>
          <a:xfrm>
            <a:off x="728974" y="1845708"/>
            <a:ext cx="3334625" cy="1812472"/>
          </a:xfrm>
          <a:prstGeom prst="rect">
            <a:avLst/>
          </a:prstGeom>
          <a:noFill/>
          <a:ln>
            <a:noFill/>
          </a:ln>
        </p:spPr>
      </p:pic>
      <p:grpSp>
        <p:nvGrpSpPr>
          <p:cNvPr id="180" name="Google Shape;180;p21"/>
          <p:cNvGrpSpPr/>
          <p:nvPr/>
        </p:nvGrpSpPr>
        <p:grpSpPr>
          <a:xfrm>
            <a:off x="1590104" y="4057131"/>
            <a:ext cx="173012" cy="169916"/>
            <a:chOff x="8586628" y="1443880"/>
            <a:chExt cx="281458" cy="281458"/>
          </a:xfrm>
        </p:grpSpPr>
        <p:sp>
          <p:nvSpPr>
            <p:cNvPr id="181" name="Google Shape;181;p2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1"/>
          <p:cNvSpPr txBox="1"/>
          <p:nvPr/>
        </p:nvSpPr>
        <p:spPr>
          <a:xfrm>
            <a:off x="1754419" y="3957425"/>
            <a:ext cx="189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1D9FE6"/>
                </a:solidFill>
                <a:latin typeface="Ubuntu"/>
                <a:ea typeface="Ubuntu"/>
                <a:cs typeface="Ubuntu"/>
                <a:sym typeface="Ubuntu"/>
                <a:hlinkClick r:id="rId6">
                  <a:extLst>
                    <a:ext uri="{A12FA001-AC4F-418D-AE19-62706E023703}">
                      <ahyp:hlinkClr val="tx"/>
                    </a:ext>
                  </a:extLst>
                </a:hlinkClick>
              </a:rPr>
              <a:t>Enlace de rompecabezas</a:t>
            </a:r>
            <a:endParaRPr sz="1200">
              <a:latin typeface="Ubuntu"/>
              <a:ea typeface="Ubuntu"/>
              <a:cs typeface="Ubuntu"/>
              <a:sym typeface="Ubuntu"/>
            </a:endParaRPr>
          </a:p>
        </p:txBody>
      </p:sp>
      <p:grpSp>
        <p:nvGrpSpPr>
          <p:cNvPr id="191" name="Google Shape;191;p21"/>
          <p:cNvGrpSpPr/>
          <p:nvPr/>
        </p:nvGrpSpPr>
        <p:grpSpPr>
          <a:xfrm>
            <a:off x="7709843" y="3629462"/>
            <a:ext cx="1138164" cy="1468500"/>
            <a:chOff x="7633097" y="3255132"/>
            <a:chExt cx="1510904" cy="1870224"/>
          </a:xfrm>
        </p:grpSpPr>
        <p:pic>
          <p:nvPicPr>
            <p:cNvPr id="192" name="Google Shape;192;p21"/>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193" name="Google Shape;193;p21"/>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194" name="Google Shape;194;p21">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21"/>
          <p:cNvGrpSpPr/>
          <p:nvPr/>
        </p:nvGrpSpPr>
        <p:grpSpPr>
          <a:xfrm>
            <a:off x="2859100" y="658076"/>
            <a:ext cx="1390125" cy="1117724"/>
            <a:chOff x="2859100" y="658076"/>
            <a:chExt cx="1390125" cy="1117724"/>
          </a:xfrm>
        </p:grpSpPr>
        <p:pic>
          <p:nvPicPr>
            <p:cNvPr id="196" name="Google Shape;196;p2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97" name="Google Shape;197;p21"/>
            <p:cNvPicPr preferRelativeResize="0"/>
            <p:nvPr/>
          </p:nvPicPr>
          <p:blipFill>
            <a:blip r:embed="rId11">
              <a:alphaModFix/>
            </a:blip>
            <a:stretch>
              <a:fillRect/>
            </a:stretch>
          </p:blipFill>
          <p:spPr>
            <a:xfrm>
              <a:off x="3681125" y="1269910"/>
              <a:ext cx="382482" cy="369300"/>
            </a:xfrm>
            <a:prstGeom prst="rect">
              <a:avLst/>
            </a:prstGeom>
            <a:noFill/>
            <a:ln>
              <a:noFill/>
            </a:ln>
          </p:spPr>
        </p:pic>
      </p:grpSp>
      <p:grpSp>
        <p:nvGrpSpPr>
          <p:cNvPr id="198" name="Google Shape;198;p21"/>
          <p:cNvGrpSpPr/>
          <p:nvPr/>
        </p:nvGrpSpPr>
        <p:grpSpPr>
          <a:xfrm>
            <a:off x="4509208" y="1330103"/>
            <a:ext cx="227520" cy="248922"/>
            <a:chOff x="4469316" y="1236218"/>
            <a:chExt cx="360570" cy="400390"/>
          </a:xfrm>
        </p:grpSpPr>
        <p:sp>
          <p:nvSpPr>
            <p:cNvPr id="199" name="Google Shape;199;p2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21"/>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B2B2B"/>
                </a:solidFill>
                <a:latin typeface="Open Sans ExtraBold"/>
                <a:ea typeface="Open Sans ExtraBold"/>
                <a:cs typeface="Open Sans ExtraBold"/>
                <a:sym typeface="Open Sans ExtraBold"/>
              </a:rPr>
              <a:t>Objetivo de aprendizaje:</a:t>
            </a:r>
            <a:endParaRPr sz="1200">
              <a:solidFill>
                <a:srgbClr val="2B2B2B"/>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rgbClr val="2B2B2B"/>
                </a:solidFill>
                <a:latin typeface="Open Sans"/>
                <a:ea typeface="Open Sans"/>
                <a:cs typeface="Open Sans"/>
                <a:sym typeface="Open Sans"/>
              </a:rPr>
              <a:t>¿Qué sabes sobre ST Math?</a:t>
            </a:r>
            <a:endParaRPr sz="1800">
              <a:solidFill>
                <a:srgbClr val="2B2B2B"/>
              </a:solidFill>
              <a:latin typeface="Open Sans"/>
              <a:ea typeface="Open Sans"/>
              <a:cs typeface="Open Sans"/>
              <a:sym typeface="Open Sans"/>
            </a:endParaRPr>
          </a:p>
        </p:txBody>
      </p:sp>
      <p:sp>
        <p:nvSpPr>
          <p:cNvPr id="207" name="Google Shape;207;p2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B2B2B"/>
                </a:solidFill>
                <a:latin typeface="Open Sans ExtraBold"/>
                <a:ea typeface="Open Sans ExtraBold"/>
                <a:cs typeface="Open Sans ExtraBold"/>
                <a:sym typeface="Open Sans ExtraBold"/>
              </a:rPr>
              <a:t>Rompecabezas de ST Math:</a:t>
            </a:r>
            <a:endParaRPr sz="1200">
              <a:solidFill>
                <a:srgbClr val="2B2B2B"/>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rgbClr val="2B2B2B"/>
                </a:solidFill>
                <a:latin typeface="Open Sans"/>
                <a:ea typeface="Open Sans"/>
                <a:cs typeface="Open Sans"/>
                <a:sym typeface="Open Sans"/>
              </a:rPr>
              <a:t>Big Seed &gt; Nivel  1</a:t>
            </a:r>
            <a:endParaRPr sz="2000">
              <a:solidFill>
                <a:srgbClr val="2B2B2B"/>
              </a:solidFill>
              <a:latin typeface="Open Sans"/>
              <a:ea typeface="Open Sans"/>
              <a:cs typeface="Open Sans"/>
              <a:sym typeface="Open Sans"/>
            </a:endParaRPr>
          </a:p>
        </p:txBody>
      </p:sp>
      <p:sp>
        <p:nvSpPr>
          <p:cNvPr id="208" name="Google Shape;208;p21"/>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A344"/>
                </a:solidFill>
                <a:latin typeface="Ubuntu"/>
                <a:ea typeface="Ubuntu"/>
                <a:cs typeface="Ubuntu"/>
                <a:sym typeface="Ubuntu"/>
              </a:rPr>
              <a:t> </a:t>
            </a:r>
            <a:r>
              <a:rPr b="1" lang="en" sz="1700">
                <a:solidFill>
                  <a:srgbClr val="F8A344"/>
                </a:solidFill>
                <a:latin typeface="Ubuntu"/>
                <a:ea typeface="Ubuntu"/>
                <a:cs typeface="Ubuntu"/>
                <a:sym typeface="Ubuntu"/>
              </a:rPr>
              <a:t> </a:t>
            </a:r>
            <a:r>
              <a:rPr b="1" lang="en" sz="1600">
                <a:solidFill>
                  <a:srgbClr val="F8A344"/>
                </a:solidFill>
                <a:latin typeface="Ubuntu"/>
                <a:ea typeface="Ubuntu"/>
                <a:cs typeface="Ubuntu"/>
                <a:sym typeface="Ubuntu"/>
              </a:rPr>
              <a:t>    </a:t>
            </a:r>
            <a:r>
              <a:rPr b="1" lang="en" sz="1600">
                <a:solidFill>
                  <a:schemeClr val="accent2"/>
                </a:solidFill>
                <a:latin typeface="Ubuntu"/>
                <a:ea typeface="Ubuntu"/>
                <a:cs typeface="Ubuntu"/>
                <a:sym typeface="Ubuntu"/>
              </a:rPr>
              <a:t>i</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r>
              <a:rPr b="1" lang="en" sz="2900">
                <a:solidFill>
                  <a:schemeClr val="accent4"/>
                </a:solidFill>
                <a:latin typeface="Open Sans"/>
                <a:ea typeface="Open Sans"/>
                <a:cs typeface="Open Sans"/>
                <a:sym typeface="Open Sans"/>
              </a:rPr>
              <a:t>!</a:t>
            </a:r>
            <a:endParaRPr b="1" sz="1600">
              <a:solidFill>
                <a:srgbClr val="7669AF"/>
              </a:solidFill>
              <a:latin typeface="Ubuntu"/>
              <a:ea typeface="Ubuntu"/>
              <a:cs typeface="Ubuntu"/>
              <a:sym typeface="Ubuntu"/>
            </a:endParaRPr>
          </a:p>
        </p:txBody>
      </p:sp>
      <p:sp>
        <p:nvSpPr>
          <p:cNvPr id="209" name="Google Shape;209;p21"/>
          <p:cNvSpPr/>
          <p:nvPr/>
        </p:nvSpPr>
        <p:spPr>
          <a:xfrm>
            <a:off x="4509188" y="2113350"/>
            <a:ext cx="2580000" cy="1680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13" name="Shape 1513"/>
        <p:cNvGrpSpPr/>
        <p:nvPr/>
      </p:nvGrpSpPr>
      <p:grpSpPr>
        <a:xfrm>
          <a:off x="0" y="0"/>
          <a:ext cx="0" cy="0"/>
          <a:chOff x="0" y="0"/>
          <a:chExt cx="0" cy="0"/>
        </a:xfrm>
      </p:grpSpPr>
      <p:pic>
        <p:nvPicPr>
          <p:cNvPr id="1514" name="Google Shape;1514;p84"/>
          <p:cNvPicPr preferRelativeResize="0"/>
          <p:nvPr/>
        </p:nvPicPr>
        <p:blipFill rotWithShape="1">
          <a:blip r:embed="rId3">
            <a:alphaModFix/>
          </a:blip>
          <a:srcRect b="835" l="0" r="0" t="826"/>
          <a:stretch/>
        </p:blipFill>
        <p:spPr>
          <a:xfrm>
            <a:off x="3161525" y="779550"/>
            <a:ext cx="2679300" cy="2634900"/>
          </a:xfrm>
          <a:prstGeom prst="ellipse">
            <a:avLst/>
          </a:prstGeom>
          <a:noFill/>
          <a:ln>
            <a:noFill/>
          </a:ln>
          <a:effectLst>
            <a:outerShdw blurRad="177800" rotWithShape="0" algn="ctr" dir="5400000" dist="50800">
              <a:srgbClr val="000000">
                <a:alpha val="14000"/>
              </a:srgbClr>
            </a:outerShdw>
          </a:effectLst>
        </p:spPr>
      </p:pic>
      <p:sp>
        <p:nvSpPr>
          <p:cNvPr id="1515" name="Google Shape;1515;p84"/>
          <p:cNvSpPr txBox="1"/>
          <p:nvPr/>
        </p:nvSpPr>
        <p:spPr>
          <a:xfrm>
            <a:off x="704200" y="4037300"/>
            <a:ext cx="7726800" cy="861900"/>
          </a:xfrm>
          <a:prstGeom prst="rect">
            <a:avLst/>
          </a:prstGeom>
          <a:solidFill>
            <a:srgbClr val="7669AF"/>
          </a:solidFill>
          <a:ln cap="flat" cmpd="sng" w="2857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Ubuntu Medium"/>
                <a:ea typeface="Ubuntu Medium"/>
                <a:cs typeface="Ubuntu Medium"/>
                <a:sym typeface="Ubuntu Medium"/>
              </a:rPr>
              <a:t>Las diapositivas de exhibición de aprendizaje y celebración </a:t>
            </a:r>
            <a:endParaRPr sz="2200">
              <a:solidFill>
                <a:srgbClr val="FFFFFF"/>
              </a:solidFill>
            </a:endParaRPr>
          </a:p>
        </p:txBody>
      </p:sp>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19" name="Shape 1519"/>
        <p:cNvGrpSpPr/>
        <p:nvPr/>
      </p:nvGrpSpPr>
      <p:grpSpPr>
        <a:xfrm>
          <a:off x="0" y="0"/>
          <a:ext cx="0" cy="0"/>
          <a:chOff x="0" y="0"/>
          <a:chExt cx="0" cy="0"/>
        </a:xfrm>
      </p:grpSpPr>
      <p:grpSp>
        <p:nvGrpSpPr>
          <p:cNvPr id="1520" name="Google Shape;1520;p85"/>
          <p:cNvGrpSpPr/>
          <p:nvPr/>
        </p:nvGrpSpPr>
        <p:grpSpPr>
          <a:xfrm>
            <a:off x="286100" y="258475"/>
            <a:ext cx="8398600" cy="4804675"/>
            <a:chOff x="286100" y="258475"/>
            <a:chExt cx="8398600" cy="4804675"/>
          </a:xfrm>
        </p:grpSpPr>
        <p:sp>
          <p:nvSpPr>
            <p:cNvPr id="1521" name="Google Shape;1521;p85"/>
            <p:cNvSpPr/>
            <p:nvPr/>
          </p:nvSpPr>
          <p:spPr>
            <a:xfrm>
              <a:off x="2393025" y="2729750"/>
              <a:ext cx="4246800" cy="493500"/>
            </a:xfrm>
            <a:prstGeom prst="roundRect">
              <a:avLst>
                <a:gd fmla="val 50000"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85"/>
            <p:cNvSpPr txBox="1"/>
            <p:nvPr/>
          </p:nvSpPr>
          <p:spPr>
            <a:xfrm>
              <a:off x="1290675" y="3570050"/>
              <a:ext cx="69927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50">
                  <a:solidFill>
                    <a:srgbClr val="7669AF"/>
                  </a:solidFill>
                  <a:latin typeface="Ubuntu Medium"/>
                  <a:ea typeface="Ubuntu Medium"/>
                  <a:cs typeface="Ubuntu Medium"/>
                  <a:sym typeface="Ubuntu Medium"/>
                </a:rPr>
                <a:t>Exhibición</a:t>
              </a:r>
              <a:r>
                <a:rPr lang="en" sz="4250">
                  <a:latin typeface="Ubuntu Medium"/>
                  <a:ea typeface="Ubuntu Medium"/>
                  <a:cs typeface="Ubuntu Medium"/>
                  <a:sym typeface="Ubuntu Medium"/>
                </a:rPr>
                <a:t> </a:t>
              </a:r>
              <a:r>
                <a:rPr lang="en" sz="4250">
                  <a:solidFill>
                    <a:srgbClr val="7DC960"/>
                  </a:solidFill>
                  <a:latin typeface="Ubuntu Medium"/>
                  <a:ea typeface="Ubuntu Medium"/>
                  <a:cs typeface="Ubuntu Medium"/>
                  <a:sym typeface="Ubuntu Medium"/>
                </a:rPr>
                <a:t>de aprendizaje</a:t>
              </a:r>
              <a:endParaRPr sz="4250">
                <a:latin typeface="Ubuntu Medium"/>
                <a:ea typeface="Ubuntu Medium"/>
                <a:cs typeface="Ubuntu Medium"/>
                <a:sym typeface="Ubuntu Medium"/>
              </a:endParaRPr>
            </a:p>
            <a:p>
              <a:pPr indent="0" lvl="0" marL="0" rtl="0" algn="ctr">
                <a:spcBef>
                  <a:spcPts val="0"/>
                </a:spcBef>
                <a:spcAft>
                  <a:spcPts val="0"/>
                </a:spcAft>
                <a:buNone/>
              </a:pPr>
              <a:r>
                <a:rPr lang="en" sz="4250">
                  <a:solidFill>
                    <a:srgbClr val="1D9FE6"/>
                  </a:solidFill>
                  <a:latin typeface="Ubuntu Medium"/>
                  <a:ea typeface="Ubuntu Medium"/>
                  <a:cs typeface="Ubuntu Medium"/>
                  <a:sym typeface="Ubuntu Medium"/>
                </a:rPr>
                <a:t>y</a:t>
              </a:r>
              <a:r>
                <a:rPr lang="en" sz="4250">
                  <a:latin typeface="Ubuntu Medium"/>
                  <a:ea typeface="Ubuntu Medium"/>
                  <a:cs typeface="Ubuntu Medium"/>
                  <a:sym typeface="Ubuntu Medium"/>
                </a:rPr>
                <a:t> </a:t>
              </a:r>
              <a:r>
                <a:rPr lang="en" sz="4250">
                  <a:solidFill>
                    <a:srgbClr val="F8A344"/>
                  </a:solidFill>
                  <a:latin typeface="Ubuntu Medium"/>
                  <a:ea typeface="Ubuntu Medium"/>
                  <a:cs typeface="Ubuntu Medium"/>
                  <a:sym typeface="Ubuntu Medium"/>
                </a:rPr>
                <a:t>Celebraci</a:t>
              </a:r>
              <a:r>
                <a:rPr lang="en" sz="4250">
                  <a:solidFill>
                    <a:srgbClr val="EE9C4C"/>
                  </a:solidFill>
                  <a:latin typeface="Ubuntu Medium"/>
                  <a:ea typeface="Ubuntu Medium"/>
                  <a:cs typeface="Ubuntu Medium"/>
                  <a:sym typeface="Ubuntu Medium"/>
                </a:rPr>
                <a:t>ó</a:t>
              </a:r>
              <a:r>
                <a:rPr lang="en" sz="4250">
                  <a:solidFill>
                    <a:srgbClr val="F8A344"/>
                  </a:solidFill>
                  <a:latin typeface="Ubuntu Medium"/>
                  <a:ea typeface="Ubuntu Medium"/>
                  <a:cs typeface="Ubuntu Medium"/>
                  <a:sym typeface="Ubuntu Medium"/>
                </a:rPr>
                <a:t>n!</a:t>
              </a:r>
              <a:endParaRPr sz="4600">
                <a:solidFill>
                  <a:srgbClr val="F8A344"/>
                </a:solidFill>
                <a:latin typeface="Ubuntu Medium"/>
                <a:ea typeface="Ubuntu Medium"/>
                <a:cs typeface="Ubuntu Medium"/>
                <a:sym typeface="Ubuntu Medium"/>
              </a:endParaRPr>
            </a:p>
          </p:txBody>
        </p:sp>
        <p:sp>
          <p:nvSpPr>
            <p:cNvPr id="1523" name="Google Shape;1523;p85"/>
            <p:cNvSpPr txBox="1"/>
            <p:nvPr/>
          </p:nvSpPr>
          <p:spPr>
            <a:xfrm>
              <a:off x="2657925" y="2695550"/>
              <a:ext cx="3717000" cy="5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50">
                  <a:solidFill>
                    <a:srgbClr val="FFFFFF"/>
                  </a:solidFill>
                  <a:latin typeface="Ubuntu Medium"/>
                  <a:ea typeface="Ubuntu Medium"/>
                  <a:cs typeface="Ubuntu Medium"/>
                  <a:sym typeface="Ubuntu Medium"/>
                </a:rPr>
                <a:t>La Inmersión de ST Math</a:t>
              </a:r>
              <a:endParaRPr sz="1000">
                <a:solidFill>
                  <a:srgbClr val="FFFFFF"/>
                </a:solidFill>
                <a:latin typeface="Ubuntu Medium"/>
                <a:ea typeface="Ubuntu Medium"/>
                <a:cs typeface="Ubuntu Medium"/>
                <a:sym typeface="Ubuntu Medium"/>
              </a:endParaRPr>
            </a:p>
          </p:txBody>
        </p:sp>
        <p:sp>
          <p:nvSpPr>
            <p:cNvPr id="1524" name="Google Shape;1524;p85"/>
            <p:cNvSpPr txBox="1"/>
            <p:nvPr/>
          </p:nvSpPr>
          <p:spPr>
            <a:xfrm>
              <a:off x="4091700" y="1918250"/>
              <a:ext cx="960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rgbClr val="1D9FE6"/>
                  </a:solidFill>
                  <a:latin typeface="Ubuntu Medium"/>
                  <a:ea typeface="Ubuntu Medium"/>
                  <a:cs typeface="Ubuntu Medium"/>
                  <a:sym typeface="Ubuntu Medium"/>
                </a:rPr>
                <a:t>a</a:t>
              </a:r>
              <a:endParaRPr sz="3800">
                <a:solidFill>
                  <a:srgbClr val="1D9FE6"/>
                </a:solidFill>
                <a:latin typeface="Ubuntu Medium"/>
                <a:ea typeface="Ubuntu Medium"/>
                <a:cs typeface="Ubuntu Medium"/>
                <a:sym typeface="Ubuntu Medium"/>
              </a:endParaRPr>
            </a:p>
          </p:txBody>
        </p:sp>
        <p:sp>
          <p:nvSpPr>
            <p:cNvPr id="1525" name="Google Shape;1525;p85"/>
            <p:cNvSpPr txBox="1"/>
            <p:nvPr/>
          </p:nvSpPr>
          <p:spPr>
            <a:xfrm rot="-447137">
              <a:off x="899150" y="702237"/>
              <a:ext cx="1811098" cy="223191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300">
                  <a:solidFill>
                    <a:srgbClr val="1D9FE6"/>
                  </a:solidFill>
                  <a:latin typeface="Ubuntu Medium"/>
                  <a:ea typeface="Ubuntu Medium"/>
                  <a:cs typeface="Ubuntu Medium"/>
                  <a:sym typeface="Ubuntu Medium"/>
                </a:rPr>
                <a:t>B</a:t>
              </a:r>
              <a:endParaRPr sz="6900">
                <a:solidFill>
                  <a:srgbClr val="1D9FE6"/>
                </a:solidFill>
                <a:latin typeface="Ubuntu Medium"/>
                <a:ea typeface="Ubuntu Medium"/>
                <a:cs typeface="Ubuntu Medium"/>
                <a:sym typeface="Ubuntu Medium"/>
              </a:endParaRPr>
            </a:p>
          </p:txBody>
        </p:sp>
        <p:pic>
          <p:nvPicPr>
            <p:cNvPr id="1526" name="Google Shape;1526;p85"/>
            <p:cNvPicPr preferRelativeResize="0"/>
            <p:nvPr/>
          </p:nvPicPr>
          <p:blipFill>
            <a:blip r:embed="rId3">
              <a:alphaModFix/>
            </a:blip>
            <a:stretch>
              <a:fillRect/>
            </a:stretch>
          </p:blipFill>
          <p:spPr>
            <a:xfrm rot="245920">
              <a:off x="6311762" y="1341503"/>
              <a:ext cx="1890401" cy="2340145"/>
            </a:xfrm>
            <a:prstGeom prst="rect">
              <a:avLst/>
            </a:prstGeom>
            <a:noFill/>
            <a:ln>
              <a:noFill/>
            </a:ln>
          </p:spPr>
        </p:pic>
        <p:pic>
          <p:nvPicPr>
            <p:cNvPr id="1527" name="Google Shape;1527;p85"/>
            <p:cNvPicPr preferRelativeResize="0"/>
            <p:nvPr/>
          </p:nvPicPr>
          <p:blipFill>
            <a:blip r:embed="rId4">
              <a:alphaModFix/>
            </a:blip>
            <a:stretch>
              <a:fillRect/>
            </a:stretch>
          </p:blipFill>
          <p:spPr>
            <a:xfrm>
              <a:off x="286100" y="3653601"/>
              <a:ext cx="1248450" cy="1197150"/>
            </a:xfrm>
            <a:prstGeom prst="rect">
              <a:avLst/>
            </a:prstGeom>
            <a:noFill/>
            <a:ln>
              <a:noFill/>
            </a:ln>
          </p:spPr>
        </p:pic>
        <p:pic>
          <p:nvPicPr>
            <p:cNvPr id="1528" name="Google Shape;1528;p85"/>
            <p:cNvPicPr preferRelativeResize="0"/>
            <p:nvPr/>
          </p:nvPicPr>
          <p:blipFill rotWithShape="1">
            <a:blip r:embed="rId5">
              <a:alphaModFix/>
            </a:blip>
            <a:srcRect b="0" l="89246" r="0" t="58413"/>
            <a:stretch/>
          </p:blipFill>
          <p:spPr>
            <a:xfrm rot="617252">
              <a:off x="703254" y="2943439"/>
              <a:ext cx="516751" cy="942256"/>
            </a:xfrm>
            <a:prstGeom prst="rect">
              <a:avLst/>
            </a:prstGeom>
            <a:noFill/>
            <a:ln>
              <a:noFill/>
            </a:ln>
          </p:spPr>
        </p:pic>
        <p:sp>
          <p:nvSpPr>
            <p:cNvPr id="1529" name="Google Shape;1529;p85"/>
            <p:cNvSpPr txBox="1"/>
            <p:nvPr/>
          </p:nvSpPr>
          <p:spPr>
            <a:xfrm rot="-439024">
              <a:off x="2349907" y="650329"/>
              <a:ext cx="6260986" cy="14470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9400">
                  <a:solidFill>
                    <a:srgbClr val="7669AF"/>
                  </a:solidFill>
                  <a:latin typeface="Ubuntu Medium"/>
                  <a:ea typeface="Ubuntu Medium"/>
                  <a:cs typeface="Ubuntu Medium"/>
                  <a:sym typeface="Ubuntu Medium"/>
                </a:rPr>
                <a:t>i</a:t>
              </a:r>
              <a:r>
                <a:rPr lang="en" sz="9400">
                  <a:solidFill>
                    <a:srgbClr val="7DC960"/>
                  </a:solidFill>
                  <a:latin typeface="Ubuntu Medium"/>
                  <a:ea typeface="Ubuntu Medium"/>
                  <a:cs typeface="Ubuntu Medium"/>
                  <a:sym typeface="Ubuntu Medium"/>
                </a:rPr>
                <a:t>e</a:t>
              </a:r>
              <a:r>
                <a:rPr lang="en" sz="9400">
                  <a:solidFill>
                    <a:srgbClr val="F8A344"/>
                  </a:solidFill>
                  <a:latin typeface="Ubuntu Medium"/>
                  <a:ea typeface="Ubuntu Medium"/>
                  <a:cs typeface="Ubuntu Medium"/>
                  <a:sym typeface="Ubuntu Medium"/>
                </a:rPr>
                <a:t>n</a:t>
              </a:r>
              <a:r>
                <a:rPr lang="en" sz="9400">
                  <a:solidFill>
                    <a:srgbClr val="1D9FE6"/>
                  </a:solidFill>
                  <a:latin typeface="Ubuntu Medium"/>
                  <a:ea typeface="Ubuntu Medium"/>
                  <a:cs typeface="Ubuntu Medium"/>
                  <a:sym typeface="Ubuntu Medium"/>
                </a:rPr>
                <a:t>v</a:t>
              </a:r>
              <a:r>
                <a:rPr lang="en" sz="9400">
                  <a:solidFill>
                    <a:srgbClr val="7669AF"/>
                  </a:solidFill>
                  <a:latin typeface="Ubuntu Medium"/>
                  <a:ea typeface="Ubuntu Medium"/>
                  <a:cs typeface="Ubuntu Medium"/>
                  <a:sym typeface="Ubuntu Medium"/>
                </a:rPr>
                <a:t>e</a:t>
              </a:r>
              <a:r>
                <a:rPr lang="en" sz="9400">
                  <a:solidFill>
                    <a:srgbClr val="7DC960"/>
                  </a:solidFill>
                  <a:latin typeface="Ubuntu Medium"/>
                  <a:ea typeface="Ubuntu Medium"/>
                  <a:cs typeface="Ubuntu Medium"/>
                  <a:sym typeface="Ubuntu Medium"/>
                </a:rPr>
                <a:t>n</a:t>
              </a:r>
              <a:r>
                <a:rPr lang="en" sz="9400">
                  <a:solidFill>
                    <a:srgbClr val="F8A344"/>
                  </a:solidFill>
                  <a:latin typeface="Ubuntu Medium"/>
                  <a:ea typeface="Ubuntu Medium"/>
                  <a:cs typeface="Ubuntu Medium"/>
                  <a:sym typeface="Ubuntu Medium"/>
                </a:rPr>
                <a:t>i</a:t>
              </a:r>
              <a:r>
                <a:rPr lang="en" sz="9400">
                  <a:solidFill>
                    <a:srgbClr val="1D9FE6"/>
                  </a:solidFill>
                  <a:latin typeface="Ubuntu Medium"/>
                  <a:ea typeface="Ubuntu Medium"/>
                  <a:cs typeface="Ubuntu Medium"/>
                  <a:sym typeface="Ubuntu Medium"/>
                </a:rPr>
                <a:t>d</a:t>
              </a:r>
              <a:r>
                <a:rPr lang="en" sz="9400">
                  <a:solidFill>
                    <a:srgbClr val="7669AF"/>
                  </a:solidFill>
                  <a:latin typeface="Ubuntu Medium"/>
                  <a:ea typeface="Ubuntu Medium"/>
                  <a:cs typeface="Ubuntu Medium"/>
                  <a:sym typeface="Ubuntu Medium"/>
                </a:rPr>
                <a:t>o</a:t>
              </a:r>
              <a:r>
                <a:rPr lang="en" sz="9400">
                  <a:solidFill>
                    <a:srgbClr val="7DC960"/>
                  </a:solidFill>
                  <a:latin typeface="Ubuntu Medium"/>
                  <a:ea typeface="Ubuntu Medium"/>
                  <a:cs typeface="Ubuntu Medium"/>
                  <a:sym typeface="Ubuntu Medium"/>
                </a:rPr>
                <a:t>s</a:t>
              </a:r>
              <a:endParaRPr sz="9400">
                <a:solidFill>
                  <a:srgbClr val="7DC960"/>
                </a:solidFill>
                <a:latin typeface="Ubuntu Medium"/>
                <a:ea typeface="Ubuntu Medium"/>
                <a:cs typeface="Ubuntu Medium"/>
                <a:sym typeface="Ubuntu Medium"/>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33" name="Shape 1533"/>
        <p:cNvGrpSpPr/>
        <p:nvPr/>
      </p:nvGrpSpPr>
      <p:grpSpPr>
        <a:xfrm>
          <a:off x="0" y="0"/>
          <a:ext cx="0" cy="0"/>
          <a:chOff x="0" y="0"/>
          <a:chExt cx="0" cy="0"/>
        </a:xfrm>
      </p:grpSpPr>
      <p:sp>
        <p:nvSpPr>
          <p:cNvPr id="1534" name="Google Shape;1534;p86"/>
          <p:cNvSpPr txBox="1"/>
          <p:nvPr/>
        </p:nvSpPr>
        <p:spPr>
          <a:xfrm>
            <a:off x="493450" y="520950"/>
            <a:ext cx="40194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7669AF"/>
                </a:solidFill>
                <a:latin typeface="Ubuntu Medium"/>
                <a:ea typeface="Ubuntu Medium"/>
                <a:cs typeface="Ubuntu Medium"/>
                <a:sym typeface="Ubuntu Medium"/>
              </a:rPr>
              <a:t>PROGRAMA (Muestra)</a:t>
            </a:r>
            <a:endParaRPr sz="2800">
              <a:solidFill>
                <a:srgbClr val="7669AF"/>
              </a:solidFill>
              <a:latin typeface="Ubuntu Medium"/>
              <a:ea typeface="Ubuntu Medium"/>
              <a:cs typeface="Ubuntu Medium"/>
              <a:sym typeface="Ubuntu Medium"/>
            </a:endParaRPr>
          </a:p>
        </p:txBody>
      </p:sp>
      <p:sp>
        <p:nvSpPr>
          <p:cNvPr id="1535" name="Google Shape;1535;p86"/>
          <p:cNvSpPr txBox="1"/>
          <p:nvPr/>
        </p:nvSpPr>
        <p:spPr>
          <a:xfrm>
            <a:off x="493450" y="1253125"/>
            <a:ext cx="6182700" cy="314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1D9FE6"/>
                </a:solidFill>
                <a:latin typeface="Ubuntu Medium"/>
                <a:ea typeface="Ubuntu Medium"/>
                <a:cs typeface="Ubuntu Medium"/>
                <a:sym typeface="Ubuntu Medium"/>
              </a:rPr>
              <a:t>10:00 am - Bienvenidos</a:t>
            </a:r>
            <a:endParaRPr sz="2500">
              <a:solidFill>
                <a:srgbClr val="1D9FE6"/>
              </a:solidFill>
              <a:latin typeface="Ubuntu Medium"/>
              <a:ea typeface="Ubuntu Medium"/>
              <a:cs typeface="Ubuntu Medium"/>
              <a:sym typeface="Ubuntu Medium"/>
            </a:endParaRPr>
          </a:p>
          <a:p>
            <a:pPr indent="457200" lvl="0" marL="914400" rtl="0" algn="l">
              <a:lnSpc>
                <a:spcPct val="115000"/>
              </a:lnSpc>
              <a:spcBef>
                <a:spcPts val="0"/>
              </a:spcBef>
              <a:spcAft>
                <a:spcPts val="0"/>
              </a:spcAft>
              <a:buNone/>
            </a:pPr>
            <a:r>
              <a:rPr lang="en" sz="2500">
                <a:solidFill>
                  <a:srgbClr val="1D9FE6"/>
                </a:solidFill>
                <a:latin typeface="Ubuntu Medium"/>
                <a:ea typeface="Ubuntu Medium"/>
                <a:cs typeface="Ubuntu Medium"/>
                <a:sym typeface="Ubuntu Medium"/>
              </a:rPr>
              <a:t>  Galería paseo de los carteles</a:t>
            </a:r>
            <a:endParaRPr sz="2500">
              <a:solidFill>
                <a:srgbClr val="1D9FE6"/>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rgbClr val="F8A344"/>
                </a:solidFill>
                <a:latin typeface="Ubuntu Medium"/>
                <a:ea typeface="Ubuntu Medium"/>
                <a:cs typeface="Ubuntu Medium"/>
                <a:sym typeface="Ubuntu Medium"/>
              </a:rPr>
              <a:t>10:15 am - Presentación</a:t>
            </a:r>
            <a:endParaRPr sz="2500">
              <a:solidFill>
                <a:srgbClr val="F8A344"/>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rgbClr val="7DC960"/>
                </a:solidFill>
                <a:latin typeface="Ubuntu Medium"/>
                <a:ea typeface="Ubuntu Medium"/>
                <a:cs typeface="Ubuntu Medium"/>
                <a:sym typeface="Ubuntu Medium"/>
              </a:rPr>
              <a:t>10:30 am - Hora de interrogatorio</a:t>
            </a:r>
            <a:endParaRPr sz="2500">
              <a:solidFill>
                <a:srgbClr val="7DC960"/>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rgbClr val="7669AF"/>
                </a:solidFill>
                <a:latin typeface="Ubuntu Medium"/>
                <a:ea typeface="Ubuntu Medium"/>
                <a:cs typeface="Ubuntu Medium"/>
                <a:sym typeface="Ubuntu Medium"/>
              </a:rPr>
              <a:t>11:00 am - Hora de jugar</a:t>
            </a:r>
            <a:endParaRPr sz="2500">
              <a:solidFill>
                <a:srgbClr val="7669AF"/>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rgbClr val="1D9FE6"/>
                </a:solidFill>
                <a:latin typeface="Ubuntu Medium"/>
                <a:ea typeface="Ubuntu Medium"/>
                <a:cs typeface="Ubuntu Medium"/>
                <a:sym typeface="Ubuntu Medium"/>
              </a:rPr>
              <a:t>11:30 am - Fin</a:t>
            </a:r>
            <a:endParaRPr sz="2500">
              <a:solidFill>
                <a:srgbClr val="1D9FE6"/>
              </a:solidFill>
              <a:latin typeface="Ubuntu Medium"/>
              <a:ea typeface="Ubuntu Medium"/>
              <a:cs typeface="Ubuntu Medium"/>
              <a:sym typeface="Ubuntu Medium"/>
            </a:endParaRPr>
          </a:p>
        </p:txBody>
      </p:sp>
      <p:pic>
        <p:nvPicPr>
          <p:cNvPr id="1536" name="Google Shape;1536;p86"/>
          <p:cNvPicPr preferRelativeResize="0"/>
          <p:nvPr/>
        </p:nvPicPr>
        <p:blipFill>
          <a:blip r:embed="rId3">
            <a:alphaModFix/>
          </a:blip>
          <a:stretch>
            <a:fillRect/>
          </a:stretch>
        </p:blipFill>
        <p:spPr>
          <a:xfrm>
            <a:off x="5902050" y="722350"/>
            <a:ext cx="3286999" cy="483952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40" name="Shape 1540"/>
        <p:cNvGrpSpPr/>
        <p:nvPr/>
      </p:nvGrpSpPr>
      <p:grpSpPr>
        <a:xfrm>
          <a:off x="0" y="0"/>
          <a:ext cx="0" cy="0"/>
          <a:chOff x="0" y="0"/>
          <a:chExt cx="0" cy="0"/>
        </a:xfrm>
      </p:grpSpPr>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3" name="Shape 213"/>
        <p:cNvGrpSpPr/>
        <p:nvPr/>
      </p:nvGrpSpPr>
      <p:grpSpPr>
        <a:xfrm>
          <a:off x="0" y="0"/>
          <a:ext cx="0" cy="0"/>
          <a:chOff x="0" y="0"/>
          <a:chExt cx="0" cy="0"/>
        </a:xfrm>
      </p:grpSpPr>
      <p:sp>
        <p:nvSpPr>
          <p:cNvPr id="214" name="Google Shape;214;p22"/>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a:t>
            </a:r>
            <a:r>
              <a:rPr lang="en" sz="1800">
                <a:solidFill>
                  <a:srgbClr val="2B2B2B"/>
                </a:solidFill>
                <a:latin typeface="Ubuntu Medium"/>
                <a:ea typeface="Ubuntu Medium"/>
                <a:cs typeface="Ubuntu Medium"/>
                <a:sym typeface="Ubuntu Medium"/>
              </a:rPr>
              <a:t>Día</a:t>
            </a:r>
            <a:r>
              <a:rPr lang="en" sz="1800">
                <a:solidFill>
                  <a:srgbClr val="2B2B2B"/>
                </a:solidFill>
                <a:latin typeface="Ubuntu Medium"/>
                <a:ea typeface="Ubuntu Medium"/>
                <a:cs typeface="Ubuntu Medium"/>
                <a:sym typeface="Ubuntu Medium"/>
              </a:rPr>
              <a:t> 2</a:t>
            </a:r>
            <a:endParaRPr sz="1800">
              <a:solidFill>
                <a:srgbClr val="2B2B2B"/>
              </a:solidFill>
              <a:latin typeface="Ubuntu Medium"/>
              <a:ea typeface="Ubuntu Medium"/>
              <a:cs typeface="Ubuntu Medium"/>
              <a:sym typeface="Ubuntu Medium"/>
            </a:endParaRPr>
          </a:p>
        </p:txBody>
      </p:sp>
      <p:pic>
        <p:nvPicPr>
          <p:cNvPr id="215" name="Google Shape;215;p22"/>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16" name="Google Shape;216;p22"/>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Resolución</a:t>
            </a:r>
            <a:endParaRPr b="1" sz="2100">
              <a:solidFill>
                <a:srgbClr val="F8A344"/>
              </a:solidFill>
              <a:latin typeface="Ubuntu"/>
              <a:ea typeface="Ubuntu"/>
              <a:cs typeface="Ubuntu"/>
              <a:sym typeface="Ubuntu"/>
            </a:endParaRPr>
          </a:p>
          <a:p>
            <a:pPr indent="0" lvl="0" marL="0" rtl="0" algn="r">
              <a:spcBef>
                <a:spcPts val="0"/>
              </a:spcBef>
              <a:spcAft>
                <a:spcPts val="0"/>
              </a:spcAft>
              <a:buNone/>
            </a:pPr>
            <a:r>
              <a:rPr b="1" lang="en" sz="2100">
                <a:solidFill>
                  <a:srgbClr val="F8A344"/>
                </a:solidFill>
                <a:latin typeface="Ubuntu"/>
                <a:ea typeface="Ubuntu"/>
                <a:cs typeface="Ubuntu"/>
                <a:sym typeface="Ubuntu"/>
              </a:rPr>
              <a:t>   de problemas</a:t>
            </a:r>
            <a:endParaRPr b="1" sz="2100">
              <a:solidFill>
                <a:srgbClr val="F8A344"/>
              </a:solidFill>
              <a:latin typeface="Ubuntu"/>
              <a:ea typeface="Ubuntu"/>
              <a:cs typeface="Ubuntu"/>
              <a:sym typeface="Ubuntu"/>
            </a:endParaRPr>
          </a:p>
        </p:txBody>
      </p:sp>
      <p:sp>
        <p:nvSpPr>
          <p:cNvPr id="217" name="Google Shape;217;p22"/>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Problema del</a:t>
            </a:r>
            <a:r>
              <a:rPr b="1" lang="en">
                <a:solidFill>
                  <a:srgbClr val="F8A344"/>
                </a:solidFill>
                <a:latin typeface="Ubuntu"/>
                <a:ea typeface="Ubuntu"/>
                <a:cs typeface="Ubuntu"/>
                <a:sym typeface="Ubuntu"/>
              </a:rPr>
              <a:t> </a:t>
            </a:r>
            <a:r>
              <a:rPr b="1" lang="en">
                <a:solidFill>
                  <a:srgbClr val="F8A344"/>
                </a:solidFill>
                <a:latin typeface="Ubuntu"/>
                <a:ea typeface="Ubuntu"/>
                <a:cs typeface="Ubuntu"/>
                <a:sym typeface="Ubuntu"/>
              </a:rPr>
              <a:t>Día</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Describa la clase matemáticamente.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218" name="Google Shape;218;p22"/>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19" name="Google Shape;219;p22"/>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3" name="Shape 223"/>
        <p:cNvGrpSpPr/>
        <p:nvPr/>
      </p:nvGrpSpPr>
      <p:grpSpPr>
        <a:xfrm>
          <a:off x="0" y="0"/>
          <a:ext cx="0" cy="0"/>
          <a:chOff x="0" y="0"/>
          <a:chExt cx="0" cy="0"/>
        </a:xfrm>
      </p:grpSpPr>
      <p:sp>
        <p:nvSpPr>
          <p:cNvPr id="224" name="Google Shape;224;p2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25" name="Google Shape;225;p23"/>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26" name="Google Shape;226;p2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Mi camino de razonamiento</a:t>
            </a:r>
            <a:endParaRPr b="1" sz="2100">
              <a:solidFill>
                <a:schemeClr val="accent2"/>
              </a:solidFill>
              <a:latin typeface="Ubuntu"/>
              <a:ea typeface="Ubuntu"/>
              <a:cs typeface="Ubuntu"/>
              <a:sym typeface="Ubuntu"/>
            </a:endParaRPr>
          </a:p>
        </p:txBody>
      </p:sp>
      <p:sp>
        <p:nvSpPr>
          <p:cNvPr id="227" name="Google Shape;227;p2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228" name="Google Shape;228;p2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comparación de fracciones es...</a:t>
            </a:r>
            <a:endParaRPr b="1" sz="2000">
              <a:solidFill>
                <a:srgbClr val="FFFFFF"/>
              </a:solidFill>
              <a:latin typeface="Open Sans"/>
              <a:ea typeface="Open Sans"/>
              <a:cs typeface="Open Sans"/>
              <a:sym typeface="Open Sans"/>
            </a:endParaRPr>
          </a:p>
        </p:txBody>
      </p:sp>
      <p:pic>
        <p:nvPicPr>
          <p:cNvPr id="229" name="Google Shape;229;p2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30" name="Google Shape;230;p2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231" name="Google Shape;231;p23"/>
          <p:cNvPicPr preferRelativeResize="0"/>
          <p:nvPr/>
        </p:nvPicPr>
        <p:blipFill>
          <a:blip r:embed="rId5">
            <a:alphaModFix/>
          </a:blip>
          <a:stretch>
            <a:fillRect/>
          </a:stretch>
        </p:blipFill>
        <p:spPr>
          <a:xfrm>
            <a:off x="6119724" y="1063200"/>
            <a:ext cx="1238925" cy="1041975"/>
          </a:xfrm>
          <a:prstGeom prst="rect">
            <a:avLst/>
          </a:prstGeom>
          <a:noFill/>
          <a:ln>
            <a:noFill/>
          </a:ln>
        </p:spPr>
      </p:pic>
      <p:sp>
        <p:nvSpPr>
          <p:cNvPr id="232" name="Google Shape;232;p23"/>
          <p:cNvSpPr/>
          <p:nvPr/>
        </p:nvSpPr>
        <p:spPr>
          <a:xfrm>
            <a:off x="1304800" y="865450"/>
            <a:ext cx="4636500" cy="6777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Tema: Comparar fracciones y contar por fracciones unitarias</a:t>
            </a:r>
            <a:endParaRPr b="1" sz="2000">
              <a:solidFill>
                <a:srgbClr val="FFFFFF"/>
              </a:solidFill>
              <a:latin typeface="Open Sans"/>
              <a:ea typeface="Open Sans"/>
              <a:cs typeface="Open Sans"/>
              <a:sym typeface="Open Sans"/>
            </a:endParaRPr>
          </a:p>
        </p:txBody>
      </p:sp>
      <p:sp>
        <p:nvSpPr>
          <p:cNvPr id="233" name="Google Shape;233;p2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cosa que aprendí es. . .</a:t>
            </a:r>
            <a:endParaRPr b="1" sz="1900">
              <a:solidFill>
                <a:srgbClr val="FFFFFF"/>
              </a:solidFill>
              <a:latin typeface="Open Sans"/>
              <a:ea typeface="Open Sans"/>
              <a:cs typeface="Open Sans"/>
              <a:sym typeface="Open Sans"/>
            </a:endParaRPr>
          </a:p>
        </p:txBody>
      </p:sp>
      <p:sp>
        <p:nvSpPr>
          <p:cNvPr id="234" name="Google Shape;234;p2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b="1" sz="1800">
              <a:solidFill>
                <a:srgbClr val="FFFFFF"/>
              </a:solidFill>
              <a:latin typeface="Open Sans"/>
              <a:ea typeface="Open Sans"/>
              <a:cs typeface="Open Sans"/>
              <a:sym typeface="Open Sans"/>
            </a:endParaRPr>
          </a:p>
        </p:txBody>
      </p:sp>
      <p:sp>
        <p:nvSpPr>
          <p:cNvPr id="235" name="Google Shape;235;p2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2000">
              <a:solidFill>
                <a:srgbClr val="FFFFFF"/>
              </a:solidFill>
              <a:latin typeface="Open Sans"/>
              <a:ea typeface="Open Sans"/>
              <a:cs typeface="Open Sans"/>
              <a:sym typeface="Open Sans"/>
            </a:endParaRPr>
          </a:p>
        </p:txBody>
      </p:sp>
      <p:sp>
        <p:nvSpPr>
          <p:cNvPr id="236" name="Google Shape;236;p2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237" name="Google Shape;237;p2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900">
                <a:solidFill>
                  <a:srgbClr val="FFFFFF"/>
                </a:solidFill>
                <a:latin typeface="Open Sans"/>
                <a:ea typeface="Open Sans"/>
                <a:cs typeface="Open Sans"/>
                <a:sym typeface="Open Sans"/>
              </a:rPr>
              <a:t>Una pregunta que tengo es. . .</a:t>
            </a:r>
            <a:endParaRPr b="1" sz="1900">
              <a:solidFill>
                <a:srgbClr val="FFFFFF"/>
              </a:solidFill>
              <a:latin typeface="Open Sans"/>
              <a:ea typeface="Open Sans"/>
              <a:cs typeface="Open Sans"/>
              <a:sym typeface="Open Sans"/>
            </a:endParaRPr>
          </a:p>
        </p:txBody>
      </p:sp>
      <p:pic>
        <p:nvPicPr>
          <p:cNvPr id="238" name="Google Shape;238;p2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 Math">
  <a:themeElements>
    <a:clrScheme name="Custom 1">
      <a:dk1>
        <a:srgbClr val="2B2B2B"/>
      </a:dk1>
      <a:lt1>
        <a:srgbClr val="F0F0F0"/>
      </a:lt1>
      <a:dk2>
        <a:srgbClr val="4E5053"/>
      </a:dk2>
      <a:lt2>
        <a:srgbClr val="FFFFFF"/>
      </a:lt2>
      <a:accent1>
        <a:srgbClr val="1D9FE6"/>
      </a:accent1>
      <a:accent2>
        <a:srgbClr val="F8A344"/>
      </a:accent2>
      <a:accent3>
        <a:srgbClr val="7DC960"/>
      </a:accent3>
      <a:accent4>
        <a:srgbClr val="7669AF"/>
      </a:accent4>
      <a:accent5>
        <a:srgbClr val="00638F"/>
      </a:accent5>
      <a:accent6>
        <a:srgbClr val="6BB9AC"/>
      </a:accent6>
      <a:hlink>
        <a:srgbClr val="1D9FE6"/>
      </a:hlink>
      <a:folHlink>
        <a:srgbClr val="1D9F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