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Lst>
  <p:sldSz cy="5143500" cx="9144000"/>
  <p:notesSz cx="6858000" cy="9144000"/>
  <p:embeddedFontLst>
    <p:embeddedFont>
      <p:font typeface="Ubuntu"/>
      <p:regular r:id="rId84"/>
      <p:bold r:id="rId85"/>
      <p:italic r:id="rId86"/>
      <p:boldItalic r:id="rId87"/>
    </p:embeddedFont>
    <p:embeddedFont>
      <p:font typeface="Architects Daughter"/>
      <p:regular r:id="rId88"/>
    </p:embeddedFont>
    <p:embeddedFont>
      <p:font typeface="Ubuntu Medium"/>
      <p:regular r:id="rId89"/>
      <p:bold r:id="rId90"/>
      <p:italic r:id="rId91"/>
      <p:boldItalic r:id="rId92"/>
    </p:embeddedFont>
    <p:embeddedFont>
      <p:font typeface="Open Sans SemiBold"/>
      <p:regular r:id="rId93"/>
      <p:bold r:id="rId94"/>
      <p:italic r:id="rId95"/>
      <p:boldItalic r:id="rId96"/>
    </p:embeddedFont>
    <p:embeddedFont>
      <p:font typeface="Open Sans ExtraBold"/>
      <p:bold r:id="rId97"/>
      <p:boldItalic r:id="rId98"/>
    </p:embeddedFont>
    <p:embeddedFont>
      <p:font typeface="Open Sans"/>
      <p:regular r:id="rId99"/>
      <p:bold r:id="rId100"/>
      <p:italic r:id="rId101"/>
      <p:boldItalic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2" Type="http://schemas.openxmlformats.org/officeDocument/2006/relationships/font" Target="fonts/OpenSans-boldItalic.fntdata"/><Relationship Id="rId101" Type="http://schemas.openxmlformats.org/officeDocument/2006/relationships/font" Target="fonts/OpenSans-italic.fntdata"/><Relationship Id="rId100" Type="http://schemas.openxmlformats.org/officeDocument/2006/relationships/font" Target="fonts/OpenSans-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OpenSansSemiBold-italic.fntdata"/><Relationship Id="rId94" Type="http://schemas.openxmlformats.org/officeDocument/2006/relationships/font" Target="fonts/OpenSansSemiBold-bold.fntdata"/><Relationship Id="rId97" Type="http://schemas.openxmlformats.org/officeDocument/2006/relationships/font" Target="fonts/OpenSansExtraBold-bold.fntdata"/><Relationship Id="rId96" Type="http://schemas.openxmlformats.org/officeDocument/2006/relationships/font" Target="fonts/OpenSansSemiBold-boldItalic.fntdata"/><Relationship Id="rId11" Type="http://schemas.openxmlformats.org/officeDocument/2006/relationships/slide" Target="slides/slide6.xml"/><Relationship Id="rId99" Type="http://schemas.openxmlformats.org/officeDocument/2006/relationships/font" Target="fonts/OpenSans-regular.fntdata"/><Relationship Id="rId10" Type="http://schemas.openxmlformats.org/officeDocument/2006/relationships/slide" Target="slides/slide5.xml"/><Relationship Id="rId98" Type="http://schemas.openxmlformats.org/officeDocument/2006/relationships/font" Target="fonts/OpenSansExtraBold-bold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UbuntuMedium-italic.fntdata"/><Relationship Id="rId90" Type="http://schemas.openxmlformats.org/officeDocument/2006/relationships/font" Target="fonts/UbuntuMedium-bold.fntdata"/><Relationship Id="rId93" Type="http://schemas.openxmlformats.org/officeDocument/2006/relationships/font" Target="fonts/OpenSansSemiBold-regular.fntdata"/><Relationship Id="rId92" Type="http://schemas.openxmlformats.org/officeDocument/2006/relationships/font" Target="fonts/UbuntuMedium-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font" Target="fonts/Ubuntu-regular.fntdata"/><Relationship Id="rId83" Type="http://schemas.openxmlformats.org/officeDocument/2006/relationships/slide" Target="slides/slide78.xml"/><Relationship Id="rId86" Type="http://schemas.openxmlformats.org/officeDocument/2006/relationships/font" Target="fonts/Ubuntu-italic.fntdata"/><Relationship Id="rId85" Type="http://schemas.openxmlformats.org/officeDocument/2006/relationships/font" Target="fonts/Ubuntu-bold.fntdata"/><Relationship Id="rId88" Type="http://schemas.openxmlformats.org/officeDocument/2006/relationships/font" Target="fonts/ArchitectsDaughter-regular.fntdata"/><Relationship Id="rId87" Type="http://schemas.openxmlformats.org/officeDocument/2006/relationships/font" Target="fonts/Ubuntu-boldItalic.fntdata"/><Relationship Id="rId89" Type="http://schemas.openxmlformats.org/officeDocument/2006/relationships/font" Target="fonts/UbuntuMedium-regular.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1"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1"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2"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3"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4"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4"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y.stmath.com/raft/resources/sites/jiji_to_the_top/index.html#book5/cover" TargetMode="External"/><Relationship Id="rId3" Type="http://schemas.openxmlformats.org/officeDocument/2006/relationships/hyperlink" Target="https://play.stmath.com/raft/resources/sites/jiji_to_the_top_new/Jiji_to_the_top_6-23-2023.mp4" TargetMode="External"/><Relationship Id="rId4" Type="http://schemas.openxmlformats.org/officeDocument/2006/relationships/hyperlink" Target="https://play.stmath.com/raft/resources/interactive_activities/guided_intro/index.html" TargetMode="External"/><Relationship Id="rId5" Type="http://schemas.openxmlformats.org/officeDocument/2006/relationships/hyperlink" Target="https://play.stmath.com/raft/resources/videos/intro_2-5cc/index.html" TargetMode="External"/><Relationship Id="rId6" Type="http://schemas.openxmlformats.org/officeDocument/2006/relationships/hyperlink" Target="https://play.stmath.com/raft/resources/videos/intro_2-5_esp_cc/index.html"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5"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5"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6"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y.stmath.com/raft/resources/sites/jiji_to_the_top/index.html#book5/cover" TargetMode="External"/><Relationship Id="rId3" Type="http://schemas.openxmlformats.org/officeDocument/2006/relationships/hyperlink" Target="https://play.stmath.com/raft/resources/sites/jiji_to_the_top_new/Jiji_to_the_top_6-23-2023.mp4" TargetMode="External"/><Relationship Id="rId4" Type="http://schemas.openxmlformats.org/officeDocument/2006/relationships/hyperlink" Target="https://play.stmath.com/raft/resources/interactive_activities/guided_intro/index.html" TargetMode="External"/><Relationship Id="rId5" Type="http://schemas.openxmlformats.org/officeDocument/2006/relationships/hyperlink" Target="https://play.stmath.com/raft/resources/videos/intro_2-5cc/index.html" TargetMode="External"/><Relationship Id="rId6" Type="http://schemas.openxmlformats.org/officeDocument/2006/relationships/hyperlink" Target="https://play.stmath.com/raft/resources/videos/intro_2-5_esp_cc/index.html" TargetMode="External"/><Relationship Id="rId7" Type="http://schemas.openxmlformats.org/officeDocument/2006/relationships/hyperlink" Target="https://play.stmath.com/demo.html#/play/Slinky/k_slinky_stand_alone_macht_chat"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learn/3.0.5/#/demo-arena/key/BouncingShoes/bouncing_shoes_bonus"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7"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7"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8"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8"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9"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9"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9a90669d-0e02-4798-a669-71713c4018e1/e0a180a3-3ee9-41a8-9ea7-d6bc042fe483/games#game5"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y.stmath.com/raft/resources/curriculum/immersion/pdfs/oral_defense_bookmark.pdf" TargetMode="External"/><Relationship Id="rId3" Type="http://schemas.openxmlformats.org/officeDocument/2006/relationships/hyperlink" Target="https://play.stmath.com/raft/resources/curriculum/immersion/pdfs/oral_defense_bookmark.pdf"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8e1ddc67ad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8e1ddc67ad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8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 2024 MIND Education. All rights reserved. v2.0</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90edf6d002_0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whiteboards/dry erase markers.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Missing Addend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https://play.stmath.com/raft/ed/10.0.3/#/objective/264b40f1-b4fd-477e-9d7b-d21b437e255f/9d7e49a2-6498-4e3d-a9d7-6d528070773e/games#game1</a:t>
            </a:r>
            <a:r>
              <a:rPr lang="en">
                <a:solidFill>
                  <a:srgbClr val="211D1E"/>
                </a:solidFill>
                <a:latin typeface="Ubuntu"/>
                <a:ea typeface="Ubuntu"/>
                <a:cs typeface="Ubuntu"/>
                <a:sym typeface="Ubuntu"/>
              </a:rPr>
              <a:t>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1. Ask “What do you notice?” “What do you wonder?” Allow a few students to share out.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of their strategy for solving the puzzle and predict what will happen when they try it.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Think-Pair-Share their strategy and why they think their strategy can be used to solve this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out. Try one of the students’ ideas. Ask students, “Why do you think the answer is ___?” Discuss strategies as a class.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Solve the puzzle and have students describe what happened.</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Replay the same puzzle, pausing the puzzle before JiJi crosses the screen. Ask students: What is the unknown in this puzzle? How does the model look like a number line? Can that help us?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the remaining puzzles in Level 1.</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2. Ask students: What is different about this puzzle compared to the last ones we did? How do you think we solve this puzzle? Turn and talk to a neighbor about what you think the answer is and why.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Share students’ solutions and reflect on their process, such as "In every puzzle, we added a friendly number (a multiple of 10). Why is it easier to add a friendly number?"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Work together for the remaining puzzles in Level 2 to write equations that represent the puzzle using a variable. Explain to students that a variable (a letter or shape) represents the unknown in an equation.</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How do students:</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understand the relationship of addition and subtraction?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solve a start-unknown equation?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solve a change-unknown equation?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the purpose of an unknown/variable?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275" name="Google Shape;275;g190edf6d002_0_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9407d2f77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i="1" lang="en">
                <a:solidFill>
                  <a:schemeClr val="dk1"/>
                </a:solidFill>
                <a:latin typeface="Ubuntu"/>
                <a:ea typeface="Ubuntu"/>
                <a:cs typeface="Ubuntu"/>
                <a:sym typeface="Ubuntu"/>
              </a:rPr>
              <a:t>Engage students in problem solving discussions. Read and discuss the problem, share student work, compare strategies, and make connections.</a:t>
            </a:r>
            <a:endParaRPr i="1">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 Yolanda made 48 cookies for a party. Hector made 33 more. How many cookies do they have altogether?</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314" name="Google Shape;314;g19407d2f77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90edf6d002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Have students reflect on what they have learned about addition and subtraction of whole numbers.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324" name="Google Shape;324;g190edf6d002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afebf7f986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lnSpc>
                <a:spcPct val="115000"/>
              </a:lnSpc>
              <a:spcBef>
                <a:spcPts val="0"/>
              </a:spcBef>
              <a:spcAft>
                <a:spcPts val="0"/>
              </a:spcAft>
              <a:buSzPts val="1100"/>
              <a:buFont typeface="Ubuntu"/>
              <a:buChar char="●"/>
            </a:pPr>
            <a:r>
              <a:rPr lang="en">
                <a:solidFill>
                  <a:srgbClr val="211D1E"/>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rgbClr val="211D1E"/>
                </a:solidFill>
                <a:latin typeface="Ubuntu"/>
                <a:ea typeface="Ubuntu"/>
                <a:cs typeface="Ubuntu"/>
                <a:sym typeface="Ubuntu"/>
              </a:rPr>
              <a:t>.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SzPts val="1100"/>
              <a:buFont typeface="Ubuntu"/>
              <a:buChar char="●"/>
            </a:pPr>
            <a:r>
              <a:rPr lang="en">
                <a:solidFill>
                  <a:srgbClr val="211D1E"/>
                </a:solidFill>
                <a:latin typeface="Ubuntu"/>
                <a:ea typeface="Ubuntu"/>
                <a:cs typeface="Ubuntu"/>
                <a:sym typeface="Ubuntu"/>
              </a:rPr>
              <a:t>Provide students with a copy of the </a:t>
            </a:r>
            <a:r>
              <a:rPr lang="en" u="sng">
                <a:solidFill>
                  <a:srgbClr val="1F5D9F"/>
                </a:solidFill>
                <a:latin typeface="Ubuntu"/>
                <a:ea typeface="Ubuntu"/>
                <a:cs typeface="Ubuntu"/>
                <a:sym typeface="Ubuntu"/>
              </a:rPr>
              <a:t>0-100 Number Line Math Mat </a:t>
            </a:r>
            <a:r>
              <a:rPr lang="en">
                <a:solidFill>
                  <a:srgbClr val="211D1E"/>
                </a:solidFill>
                <a:latin typeface="Ubuntu"/>
                <a:ea typeface="Ubuntu"/>
                <a:cs typeface="Ubuntu"/>
                <a:sym typeface="Ubuntu"/>
              </a:rPr>
              <a:t>and </a:t>
            </a:r>
            <a:r>
              <a:rPr lang="en" u="sng">
                <a:solidFill>
                  <a:srgbClr val="1F5D9F"/>
                </a:solidFill>
                <a:latin typeface="Ubuntu"/>
                <a:ea typeface="Ubuntu"/>
                <a:cs typeface="Ubuntu"/>
                <a:sym typeface="Ubuntu"/>
              </a:rPr>
              <a:t>Missing Addend Game Mat </a:t>
            </a:r>
            <a:r>
              <a:rPr lang="en">
                <a:solidFill>
                  <a:srgbClr val="211D1E"/>
                </a:solidFill>
                <a:latin typeface="Ubuntu"/>
                <a:ea typeface="Ubuntu"/>
                <a:cs typeface="Ubuntu"/>
                <a:sym typeface="Ubuntu"/>
              </a:rPr>
              <a:t>or provide whiteboards/dry erase markers.</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Missing Addend &gt; Level 3</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https://play.stmath.com/raft/ed/10.0.3/#/objective/264b40f1-b4fd-477e-9d7b-d21b437e255f/9d7e49a2-6498-4e3d-a9d7-6d528070773e/games#game1</a:t>
            </a:r>
            <a:r>
              <a:rPr lang="en">
                <a:solidFill>
                  <a:srgbClr val="211D1E"/>
                </a:solidFill>
                <a:latin typeface="Ubuntu"/>
                <a:ea typeface="Ubuntu"/>
                <a:cs typeface="Ubuntu"/>
                <a:sym typeface="Ubuntu"/>
              </a:rPr>
              <a:t>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rgbClr val="211D1E"/>
              </a:solidFill>
              <a:latin typeface="Ubuntu"/>
              <a:ea typeface="Ubuntu"/>
              <a:cs typeface="Ubuntu"/>
              <a:sym typeface="Ubuntu"/>
            </a:endParaRPr>
          </a:p>
          <a:p>
            <a:pPr indent="0" lvl="0" marL="0" rtl="0" algn="l">
              <a:lnSpc>
                <a:spcPct val="115000"/>
              </a:lnSpc>
              <a:spcBef>
                <a:spcPts val="100"/>
              </a:spcBef>
              <a:spcAft>
                <a:spcPts val="0"/>
              </a:spcAft>
              <a:buNone/>
            </a:pPr>
            <a:r>
              <a:rPr b="1" lang="en">
                <a:solidFill>
                  <a:srgbClr val="211D1E"/>
                </a:solidFill>
                <a:latin typeface="Ubuntu"/>
                <a:ea typeface="Ubuntu"/>
                <a:cs typeface="Ubuntu"/>
                <a:sym typeface="Ubuntu"/>
              </a:rPr>
              <a:t>Notice and Wonder</a:t>
            </a:r>
            <a:r>
              <a:rPr lang="en">
                <a:solidFill>
                  <a:srgbClr val="211D1E"/>
                </a:solidFill>
                <a:latin typeface="Ubuntu"/>
                <a:ea typeface="Ubuntu"/>
                <a:cs typeface="Ubuntu"/>
                <a:sym typeface="Ubuntu"/>
              </a:rPr>
              <a:t> </a:t>
            </a:r>
            <a:endParaRPr>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Display a puzzle in Level 3. Ask “What do you notice that is similar/different from the puzzles we played yesterday?” Allow a few students to share out.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Give students the Missing Addend Game Mat. Have them make a prediction based on the puzzle and represent that on their game mat. </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t/>
            </a:r>
            <a:endParaRPr b="1">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rPr b="1" lang="en">
                <a:solidFill>
                  <a:srgbClr val="211D1E"/>
                </a:solidFill>
                <a:latin typeface="Ubuntu"/>
                <a:ea typeface="Ubuntu"/>
                <a:cs typeface="Ubuntu"/>
                <a:sym typeface="Ubuntu"/>
              </a:rPr>
              <a:t>Predict and Justify</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discuss their predictions with a neighbor: "What is the unknown in this problem?" Are their predictions similar/different? If they are different, decide which one is correct and why. </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t/>
            </a:r>
            <a:endParaRPr b="1">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rPr b="1" lang="en">
                <a:solidFill>
                  <a:srgbClr val="211D1E"/>
                </a:solidFill>
                <a:latin typeface="Ubuntu"/>
                <a:ea typeface="Ubuntu"/>
                <a:cs typeface="Ubuntu"/>
                <a:sym typeface="Ubuntu"/>
              </a:rPr>
              <a:t>Test and Observe</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share out to the whole group. Try one of the students’ ideas. Watch the feedback together and discuss what they saw. </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rPr b="1" lang="en">
                <a:solidFill>
                  <a:srgbClr val="211D1E"/>
                </a:solidFill>
                <a:latin typeface="Ubuntu"/>
                <a:ea typeface="Ubuntu"/>
                <a:cs typeface="Ubuntu"/>
                <a:sym typeface="Ubuntu"/>
              </a:rPr>
              <a:t>Analyze and Learn</a:t>
            </a:r>
            <a:r>
              <a:rPr lang="en">
                <a:solidFill>
                  <a:srgbClr val="211D1E"/>
                </a:solidFill>
                <a:latin typeface="Ubuntu"/>
                <a:ea typeface="Ubuntu"/>
                <a:cs typeface="Ubuntu"/>
                <a:sym typeface="Ubuntu"/>
              </a:rPr>
              <a:t> </a:t>
            </a:r>
            <a:endParaRPr>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Compare student’s predictions to what actually happened. What did they learn from the feedback? </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rPr b="1" lang="en">
                <a:solidFill>
                  <a:srgbClr val="211D1E"/>
                </a:solidFill>
                <a:latin typeface="Ubuntu"/>
                <a:ea typeface="Ubuntu"/>
                <a:cs typeface="Ubuntu"/>
                <a:sym typeface="Ubuntu"/>
              </a:rPr>
              <a:t>Connect and Extend</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Show the next puzzle and direct students to their Number Line Math Mat.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how the number line can be used to add and subtract numbers.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Look for students who make more than one jump to represent the solution. If no one uses multiple jumps, ask students if they could show the solution with multiple jumps.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how this strategy might help them solve more difficult problems.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Allow 2-3 volunteers to share their thinking and solution with the class. (Try to find some that are slightly different.) Discuss and compare the different ideas students shared. Ask if they are all correct.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Do a few more puzzles and reinforce key points regarding number lines (represent directed distance a number is from 0; intervals of tick marks; intervals of jumps, etc.).</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t/>
            </a:r>
            <a:endParaRPr b="1">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rPr b="1" lang="en">
                <a:solidFill>
                  <a:srgbClr val="211D1E"/>
                </a:solidFill>
                <a:latin typeface="Ubuntu"/>
                <a:ea typeface="Ubuntu"/>
                <a:cs typeface="Ubuntu"/>
                <a:sym typeface="Ubuntu"/>
              </a:rPr>
              <a:t>How does the student: </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understand the relationship of addition and subtraction?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solve a start-unknown equation?</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solve a change-unknown equation?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explain the purpose of an unknown/variable?</a:t>
            </a:r>
            <a:endParaRPr>
              <a:solidFill>
                <a:srgbClr val="211D1E"/>
              </a:solidFill>
              <a:latin typeface="Ubuntu"/>
              <a:ea typeface="Ubuntu"/>
              <a:cs typeface="Ubuntu"/>
              <a:sym typeface="Ubuntu"/>
            </a:endParaRPr>
          </a:p>
          <a:p>
            <a:pPr indent="0" lvl="0" marL="0" rtl="0" algn="l">
              <a:spcBef>
                <a:spcPts val="100"/>
              </a:spcBef>
              <a:spcAft>
                <a:spcPts val="0"/>
              </a:spcAft>
              <a:buNone/>
            </a:pPr>
            <a:r>
              <a:t/>
            </a:r>
            <a:endParaRPr b="1">
              <a:solidFill>
                <a:schemeClr val="dk1"/>
              </a:solidFill>
              <a:latin typeface="Ubuntu"/>
              <a:ea typeface="Ubuntu"/>
              <a:cs typeface="Ubuntu"/>
              <a:sym typeface="Ubuntu"/>
            </a:endParaRPr>
          </a:p>
        </p:txBody>
      </p:sp>
      <p:sp>
        <p:nvSpPr>
          <p:cNvPr id="342" name="Google Shape;342;g1afebf7f986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8fec6f798c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i="1" lang="en">
                <a:solidFill>
                  <a:srgbClr val="211D1E"/>
                </a:solidFill>
                <a:latin typeface="Ubuntu"/>
                <a:ea typeface="Ubuntu"/>
                <a:cs typeface="Ubuntu"/>
                <a:sym typeface="Ubuntu"/>
              </a:rPr>
              <a:t>Engage students in problem solving discussions. Read and discuss the problem, share student work, compare strategies and make connections.</a:t>
            </a:r>
            <a:endParaRPr i="1">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rgbClr val="211D1E"/>
              </a:solidFill>
              <a:latin typeface="Ubuntu"/>
              <a:ea typeface="Ubuntu"/>
              <a:cs typeface="Ubuntu"/>
              <a:sym typeface="Ubuntu"/>
            </a:endParaRPr>
          </a:p>
          <a:p>
            <a:pPr indent="-88900" lvl="0" marL="0" rtl="0" algn="l">
              <a:lnSpc>
                <a:spcPct val="115000"/>
              </a:lnSpc>
              <a:spcBef>
                <a:spcPts val="0"/>
              </a:spcBef>
              <a:spcAft>
                <a:spcPts val="0"/>
              </a:spcAft>
              <a:buNone/>
            </a:pPr>
            <a:r>
              <a:rPr lang="en">
                <a:solidFill>
                  <a:srgbClr val="211D1E"/>
                </a:solidFill>
                <a:latin typeface="Ubuntu"/>
                <a:ea typeface="Ubuntu"/>
                <a:cs typeface="Ubuntu"/>
                <a:sym typeface="Ubuntu"/>
              </a:rPr>
              <a:t>• Valerie had 67 beads. She used some to make a necklace and the others she put in a box. How many could she have used for the necklace and how many could she have put in the box? Explain your answer using pictures or words.</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381" name="Google Shape;381;g18fec6f798c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9407d2f772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19407d2f772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90edf6d002_0_8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sz="850">
              <a:solidFill>
                <a:srgbClr val="211D1E"/>
              </a:solidFill>
            </a:endParaRPr>
          </a:p>
          <a:p>
            <a:pPr indent="-298450" lvl="0" marL="457200" rtl="0" algn="l">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Provide My Thinking Paths to students. Have them write in the topic, “Solving problems with addition and subtraction."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begin working on the first two boxes.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their ideas and allow students to add to their paper any additional thoughts they have.</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From now on, each of Days 1-4 begins with time for students to reflect on their learning and prepare for the day.</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complete the Pre-quiz (optional).</a:t>
            </a:r>
            <a:endParaRPr>
              <a:solidFill>
                <a:srgbClr val="211D1E"/>
              </a:solidFill>
              <a:latin typeface="Ubuntu"/>
              <a:ea typeface="Ubuntu"/>
              <a:cs typeface="Ubuntu"/>
              <a:sym typeface="Ubuntu"/>
            </a:endParaRPr>
          </a:p>
          <a:p>
            <a:pPr indent="-88900" lvl="0" marL="17780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399" name="Google Shape;399;g190edf6d002_0_8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90edf6d002_0_8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copy of the Push Box Game Mat or whiteboards/dry erase markers.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Push Box Two Operations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https://play.stmath.com/raft/ed/10.0.3/#/objective/264b40f1-b4fd-477e-9d7b-d21b437e255f/9d7e49a2-6498-4e3d-a9d7-6d528070773e/games#game2</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1. Ask “What do you notice?” “What do you wonder?” Allow a few students to share out.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Give students the Push Box game mat and have them model how they would solve the problem.</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Think-Pair-Share their strategy for solving the puzzle with each other.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a few students to share out and whether they agree or disagree with each other's strategies.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one of the students’ ideas. Watch the feedback and have students share their observations of what happened.</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about how what they saw happen compares to their prediction. How many steps did it take to get to the orange blocks? If necessary, replay the puzzle using the same solution strategy and pause the animation to support the discussion.</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Using the next puzzle in Level 1, have students model the puzzle and solve on their game mat.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their predictions.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Model how to write an equation to represent what is known and unknown. For example, the puzzle might show 6 + ? + 5 = 14. Ask students to work with a partner to solve the puzzle and solve for the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additional puzzles in Level 1. As you try student's strategies, be sure to try ones that work and ones that don’t. Analyze the feedback in both correct and incorrect solutions: "How do you know you've solved for the unknown correctly?"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2. Repeat the Problem Solving Process to have students write an equation.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Do a share out of equations and strategies. Try a student’s solution and watch the feedback. Ask students, “How do we know this is a two-step addition situation?”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Using the correct equation, (e.g., 9 – 3 - ? = 4) ask students, "Which parts of the puzzle are represented in the equation?"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additional puzzles in Level 2.</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3. Say to students, “We are still doing two steps to solve this puzzle, but what do you notice about the two steps in this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“What is known in this problem? What is unknown?” Have students work with a partner to write an equation (e.g., 6 + ? – 4 = 5) and solve for the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Share students’ equations and solutions. Solve the puzzle and watch the feedback together. Match each part of the puzzle to the corresponding part in the equation.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additional puzzles in Level 3.</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identify the two steps in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represent the puzzle with an equation containing an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what part of the puzzle each part of the equation represents?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their strategy for solving the puzzle?</a:t>
            </a:r>
            <a:endParaRPr>
              <a:solidFill>
                <a:schemeClr val="dk1"/>
              </a:solidFill>
              <a:latin typeface="Ubuntu"/>
              <a:ea typeface="Ubuntu"/>
              <a:cs typeface="Ubuntu"/>
              <a:sym typeface="Ubuntu"/>
            </a:endParaRPr>
          </a:p>
        </p:txBody>
      </p:sp>
      <p:sp>
        <p:nvSpPr>
          <p:cNvPr id="418" name="Google Shape;418;g190edf6d002_0_8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9407d2f772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 Kayla is selling 45 brownies to raise money for a trip. She sold 8 brownies on Monday. On Tuesday she sold 16 brownies.</a:t>
            </a:r>
            <a:endParaRPr>
              <a:solidFill>
                <a:schemeClr val="dk1"/>
              </a:solidFill>
              <a:latin typeface="Ubuntu"/>
              <a:ea typeface="Ubuntu"/>
              <a:cs typeface="Ubuntu"/>
              <a:sym typeface="Ubuntu"/>
            </a:endParaRPr>
          </a:p>
          <a:p>
            <a:pPr indent="0" lvl="0" marL="457200" rtl="0" algn="l">
              <a:spcBef>
                <a:spcPts val="0"/>
              </a:spcBef>
              <a:spcAft>
                <a:spcPts val="0"/>
              </a:spcAft>
              <a:buNone/>
            </a:pPr>
            <a:r>
              <a:rPr lang="en">
                <a:solidFill>
                  <a:schemeClr val="dk1"/>
                </a:solidFill>
                <a:latin typeface="Ubuntu"/>
                <a:ea typeface="Ubuntu"/>
                <a:cs typeface="Ubuntu"/>
                <a:sym typeface="Ubuntu"/>
              </a:rPr>
              <a:t>º How many brownies does she have left?</a:t>
            </a:r>
            <a:endParaRPr>
              <a:solidFill>
                <a:schemeClr val="dk1"/>
              </a:solidFill>
              <a:latin typeface="Ubuntu"/>
              <a:ea typeface="Ubuntu"/>
              <a:cs typeface="Ubuntu"/>
              <a:sym typeface="Ubuntu"/>
            </a:endParaRPr>
          </a:p>
          <a:p>
            <a:pPr indent="0" lvl="0" marL="457200" rtl="0" algn="l">
              <a:spcBef>
                <a:spcPts val="0"/>
              </a:spcBef>
              <a:spcAft>
                <a:spcPts val="0"/>
              </a:spcAft>
              <a:buNone/>
            </a:pPr>
            <a:r>
              <a:rPr lang="en">
                <a:solidFill>
                  <a:schemeClr val="dk1"/>
                </a:solidFill>
                <a:latin typeface="Ubuntu"/>
                <a:ea typeface="Ubuntu"/>
                <a:cs typeface="Ubuntu"/>
                <a:sym typeface="Ubuntu"/>
              </a:rPr>
              <a:t>º Write or draw a picture to show how you got your answer.</a:t>
            </a:r>
            <a:endParaRPr>
              <a:solidFill>
                <a:schemeClr val="dk1"/>
              </a:solidFill>
              <a:latin typeface="Ubuntu"/>
              <a:ea typeface="Ubuntu"/>
              <a:cs typeface="Ubuntu"/>
              <a:sym typeface="Ubuntu"/>
            </a:endParaRPr>
          </a:p>
        </p:txBody>
      </p:sp>
      <p:sp>
        <p:nvSpPr>
          <p:cNvPr id="457" name="Google Shape;457;g19407d2f772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90edf6d002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with addition and subtraction.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467" name="Google Shape;467;g190edf6d002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afebf7f98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copy of the Push Box Game Mat and whiteboards/dry erase markers.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Push Box Missing Quantity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https://play.stmath.com/raft/ed/10.0.3/#/objective/264b40f1-b4fd-477e-9d7b-d21b437e255f/9d7e49a2-6498-4e3d-a9d7-6d528070773e/games#game3</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1. Ask “What do you notice?” “What do you wonder?” Allow a few students to share out.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Give students the Push Box Game Mat and have them model how the puzzle works.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of their strategy for solving the puzzle and predict what will happen when they try it. Have students share out their predictions and solution strategies.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Select a student’s solution to try and watch the feedback. Ask students, “What happened when we tried that prediction? What did you see?"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Was our answer correct? How many steps are needed to solve? Does this puzzle require addition or subtraction? Both? What is known and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next puzzle in Level 1, repeating the same question.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Model how to represent the puzzle with an equation that includes a ? for the unknown (e.g., 4 + 4 + ? = 11). Ask students to use their game mat, paper, or whiteboard to solve for the unknown. Have some students share their solutions and strategies.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the next puzzle in Level 1.</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2. Ask students: How is this puzzle different from the ones we just did? How many steps does it take to solve this puzzle? What operation is happening in this puzzle? How do you know this is a subtraction problem?</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Model for students how to represent the puzzle with an equation that includes a ? for the unknown (e.g., 9 – 2 - ? = 4). Ask students to use their game mat and tools to solve for the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Share students’ solutions and strategies. Repeat with the next puzzle in Level 2.</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3. Repeat the same process for a few more Level 3 puzzles guiding students through questioning to write an equation as in Level 2.</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reflect on their strategies and how they know they have solved for the unknown.</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identify the two steps in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represent the puzzle with an equation containing an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what part of the puzzle each part of the equation represents?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their strategy for solving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how they know which operation is required for each step?</a:t>
            </a:r>
            <a:endParaRPr>
              <a:solidFill>
                <a:schemeClr val="dk1"/>
              </a:solidFill>
              <a:latin typeface="Ubuntu"/>
              <a:ea typeface="Ubuntu"/>
              <a:cs typeface="Ubuntu"/>
              <a:sym typeface="Ubuntu"/>
            </a:endParaRPr>
          </a:p>
        </p:txBody>
      </p:sp>
      <p:sp>
        <p:nvSpPr>
          <p:cNvPr id="485" name="Google Shape;485;g1afebf7f986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afebf7f98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Push Box Task:  </a:t>
            </a:r>
            <a:endParaRPr>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Create two examples of a new JiJi puzzle. Each example must have 2 steps like the puzzles you did earlier and result in an answer of 18. </a:t>
            </a:r>
            <a:endParaRPr>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Write your equation on the line. Then compare the two puzzles. How are they alike? How are they different?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524" name="Google Shape;524;g1afebf7f98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afebf7f98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p:txBody>
      </p:sp>
      <p:sp>
        <p:nvSpPr>
          <p:cNvPr id="534" name="Google Shape;534;g1afebf7f98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1afebf7f986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p:txBody>
      </p:sp>
      <p:sp>
        <p:nvSpPr>
          <p:cNvPr id="548" name="Google Shape;548;g1afebf7f986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90edf6d002_0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with addition and subtraction.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561" name="Google Shape;561;g190edf6d002_0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afebf7f986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copies of the Pie Monster Game Mats 03 and 04 or whiteboards/dry erase markers.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Pie Monster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https://play.stmath.com/raft/ed/10.0.3/#/objective/264b40f1-b4fd-477e-9d7b-d21b437e255f/9d7e49a2-6498-4e3d-a9d7-6d528070773e/games#game4</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a puzzle from Level 1.</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questions such as "What do you notice? What are we trying to solve?"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'What number are you going to choose on the Pie Monster and why?" Have students use the game mat to model their predictions.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the students share their thinking and predictions with a neighbor.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Did you and your neighbor select the same number? If not, can you convince your neighbor that your number is the best one to choose?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out to the whole group. Did anyone convince their neighbor? If so, what was it that convinced them?</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Select students to solve the problem and try their strategy. Have students watch and describe what happened.</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Be sure to try both correct and incorrect solutions.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After watching the feedback, ask students: Is that the only answer to the problem? How do you know? Discuss what students learned from the feedback and how they will apply that learning.</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Play the next puzzle in Level 1. Repeat the Problem Solving Process.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2. Ask students: How is this puzzle different from the ones we just did? How many pies do we need to choose now and how do you know?</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Solve the first puzzle together. Model how to represent the puzzle using an equation with a variable (e.g., 4 + ? = 6). Explain that the unknown represents the number of pies picked from the bottom.</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next puzzle in Level 2. Now, ask students to write their own equation for the puzzle, reminding them to use a variable for the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their equations and strategies as a whole class.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additional puzzles in Level 2.</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identify the two steps in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represent the puzzle with an equation containing an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what part of the puzzle each part of the equation represents?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their strategy for solving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how they know which operation is required for each step?</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579" name="Google Shape;579;g1afebf7f986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90edf6d002_0_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Devin has some cards in his collection. Joe gave him 16 cards and Mark gave him 27 cards. He has 92 cards in total.</a:t>
            </a:r>
            <a:endParaRPr>
              <a:solidFill>
                <a:schemeClr val="dk1"/>
              </a:solidFill>
              <a:latin typeface="Ubuntu"/>
              <a:ea typeface="Ubuntu"/>
              <a:cs typeface="Ubuntu"/>
              <a:sym typeface="Ubuntu"/>
            </a:endParaRPr>
          </a:p>
          <a:p>
            <a:pPr indent="0" lvl="0" marL="457200" rtl="0" algn="l">
              <a:spcBef>
                <a:spcPts val="0"/>
              </a:spcBef>
              <a:spcAft>
                <a:spcPts val="0"/>
              </a:spcAft>
              <a:buNone/>
            </a:pPr>
            <a:r>
              <a:rPr lang="en">
                <a:solidFill>
                  <a:schemeClr val="dk1"/>
                </a:solidFill>
                <a:latin typeface="Ubuntu"/>
                <a:ea typeface="Ubuntu"/>
                <a:cs typeface="Ubuntu"/>
                <a:sym typeface="Ubuntu"/>
              </a:rPr>
              <a:t>º How many cards did he start with?</a:t>
            </a:r>
            <a:endParaRPr>
              <a:solidFill>
                <a:schemeClr val="dk1"/>
              </a:solidFill>
              <a:latin typeface="Ubuntu"/>
              <a:ea typeface="Ubuntu"/>
              <a:cs typeface="Ubuntu"/>
              <a:sym typeface="Ubuntu"/>
            </a:endParaRPr>
          </a:p>
          <a:p>
            <a:pPr indent="0" lvl="0" marL="457200" rtl="0" algn="l">
              <a:spcBef>
                <a:spcPts val="0"/>
              </a:spcBef>
              <a:spcAft>
                <a:spcPts val="0"/>
              </a:spcAft>
              <a:buNone/>
            </a:pPr>
            <a:r>
              <a:rPr lang="en">
                <a:solidFill>
                  <a:schemeClr val="dk1"/>
                </a:solidFill>
                <a:latin typeface="Ubuntu"/>
                <a:ea typeface="Ubuntu"/>
                <a:cs typeface="Ubuntu"/>
                <a:sym typeface="Ubuntu"/>
              </a:rPr>
              <a:t>º Use words or pictures to explain how you found your answer.</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618" name="Google Shape;618;g190edf6d002_0_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190edf6d002_0_9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with addition and subtraction.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628" name="Google Shape;628;g190edf6d002_0_9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1afebf7f986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copies of the Pie Monster 04 Game Mat or whiteboards/dry erase markers.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Pie Monster &gt; Level 3</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https://play.stmath.com/raft/ed/10.0.3/#/objective/264b40f1-b4fd-477e-9d7b-d21b437e255f/9d7e49a2-6498-4e3d-a9d7-6d528070773e/games#game4</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 puzzle from Level 3. Ask “What do you notice is the same/different from the puzzles we did yesterday?” “What do you wonder?” Allow a few students to share out.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Think-Pair-Share their prediction and strategy with each other.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out. Try one of the students’ ideas.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the students to think about if they agree/disagree with each other. How do other student's ideas relate to their own strategy?</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Watch the feedback together and discuss what they saw.</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compare what they saw happen to what they thought would happen, trying both correct and incorrect solutions. What did they learn from the feedback?</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Turn and Talk to their partner: What would this puzzle look like with numbers and symbols?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Then have students write equations to represent their solution for the Level 3 puzzle, like yesterday. Remind students the steps with prompts like:</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What is the unknown in this puzzle? What do we know? What operations are we using?</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some puzzles from Level 4, repeating the steps above.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represent the puzzles on their Pie Monster 04 Game Mat, and write equations for them.</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write equations for their solutions.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Use the Pie Monster 04 Game Mat to give students different scenarios to solve for an unknown. Have them model those scenarios on their mat and write an equation to represent their model. Discuss.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Brainstorm with students the math that they learned in this game. How is it like other concepts they have learned?</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solve the puzzles? (Are they thinking flexibly about addition and subtraction? Do they struggle with specific problem types? (e.g., result unknown, change unknown, start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write an equation to represent the problem? (Great opportunity to connect the visual to the symbolic and reinforce the meaning of equality as “same as.”)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represent the puzzle? (Do they use tools? An equation with a variable?)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p:txBody>
      </p:sp>
      <p:sp>
        <p:nvSpPr>
          <p:cNvPr id="646" name="Google Shape;646;g1afebf7f986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90edf6d002_0_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Brittany bought a box of cards. The box had 30 cards inside. Brittany wanted to give a card to all 17 girls on her soccer team. She also wanted to give each of her 6 friends a card. Brittany’s mom needs 8 cards for her family. Brittany says there will be enough cards for her mom to use. Is she correct? Write or draw a picture to explain your answer.</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685" name="Google Shape;685;g190edf6d002_0_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90edf6d002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Ubuntu"/>
                <a:ea typeface="Ubuntu"/>
                <a:cs typeface="Ubuntu"/>
                <a:sym typeface="Ubuntu"/>
              </a:rPr>
              <a:t>USE THIS SLIDE IF YOUR STUDENTS ARE </a:t>
            </a:r>
            <a:r>
              <a:rPr b="1" lang="en" sz="1200" u="sng">
                <a:solidFill>
                  <a:srgbClr val="F8A344"/>
                </a:solidFill>
                <a:latin typeface="Ubuntu"/>
                <a:ea typeface="Ubuntu"/>
                <a:cs typeface="Ubuntu"/>
                <a:sym typeface="Ubuntu"/>
              </a:rPr>
              <a:t>NEW</a:t>
            </a:r>
            <a:r>
              <a:rPr b="1" lang="en" sz="1200">
                <a:solidFill>
                  <a:schemeClr val="dk1"/>
                </a:solidFill>
                <a:latin typeface="Ubuntu"/>
                <a:ea typeface="Ubuntu"/>
                <a:cs typeface="Ubuntu"/>
                <a:sym typeface="Ubuntu"/>
              </a:rPr>
              <a:t> TO ST MATH</a:t>
            </a:r>
            <a:endParaRPr sz="850">
              <a:solidFill>
                <a:schemeClr val="dk1"/>
              </a:solidFill>
            </a:endParaRPr>
          </a:p>
          <a:p>
            <a:pPr indent="-88900" lvl="0" marL="177800" rtl="0" algn="l">
              <a:lnSpc>
                <a:spcPct val="115000"/>
              </a:lnSpc>
              <a:spcBef>
                <a:spcPts val="0"/>
              </a:spcBef>
              <a:spcAft>
                <a:spcPts val="0"/>
              </a:spcAft>
              <a:buNone/>
            </a:pPr>
            <a:r>
              <a:t/>
            </a:r>
            <a:endParaRPr sz="850">
              <a:solidFill>
                <a:schemeClr val="dk1"/>
              </a:solidFill>
            </a:endParaRPr>
          </a:p>
          <a:p>
            <a:pPr indent="-88900" lvl="0" marL="177800" rtl="0" algn="l">
              <a:lnSpc>
                <a:spcPct val="115000"/>
              </a:lnSpc>
              <a:spcBef>
                <a:spcPts val="0"/>
              </a:spcBef>
              <a:spcAft>
                <a:spcPts val="0"/>
              </a:spcAft>
              <a:buNone/>
            </a:pPr>
            <a:r>
              <a:rPr lang="en">
                <a:solidFill>
                  <a:schemeClr val="dk1"/>
                </a:solidFill>
                <a:latin typeface="Ubuntu"/>
                <a:ea typeface="Ubuntu"/>
                <a:cs typeface="Ubuntu"/>
                <a:sym typeface="Ubuntu"/>
              </a:rPr>
              <a:t>Choose one of the following ways to introduce ST Math to your students:</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Read students the </a:t>
            </a:r>
            <a:r>
              <a:rPr i="1" lang="en">
                <a:solidFill>
                  <a:schemeClr val="dk1"/>
                </a:solidFill>
                <a:latin typeface="Ubuntu"/>
                <a:ea typeface="Ubuntu"/>
                <a:cs typeface="Ubuntu"/>
                <a:sym typeface="Ubuntu"/>
              </a:rPr>
              <a:t>JiJi to the Top</a:t>
            </a:r>
            <a:r>
              <a:rPr lang="en">
                <a:solidFill>
                  <a:schemeClr val="dk1"/>
                </a:solidFill>
                <a:latin typeface="Ubuntu"/>
                <a:ea typeface="Ubuntu"/>
                <a:cs typeface="Ubuntu"/>
                <a:sym typeface="Ubuntu"/>
              </a:rPr>
              <a:t> </a:t>
            </a:r>
            <a:r>
              <a:rPr lang="en" u="sng">
                <a:solidFill>
                  <a:schemeClr val="hlink"/>
                </a:solidFill>
                <a:latin typeface="Ubuntu"/>
                <a:ea typeface="Ubuntu"/>
                <a:cs typeface="Ubuntu"/>
                <a:sym typeface="Ubuntu"/>
                <a:hlinkClick r:id="rId2"/>
              </a:rPr>
              <a:t>book</a:t>
            </a:r>
            <a:r>
              <a:rPr lang="en">
                <a:solidFill>
                  <a:schemeClr val="dk1"/>
                </a:solidFill>
                <a:latin typeface="Ubuntu"/>
                <a:ea typeface="Ubuntu"/>
                <a:cs typeface="Ubuntu"/>
                <a:sym typeface="Ubuntu"/>
              </a:rPr>
              <a:t> or</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 </a:t>
            </a:r>
            <a:r>
              <a:rPr lang="en" u="sng">
                <a:solidFill>
                  <a:schemeClr val="hlink"/>
                </a:solidFill>
                <a:latin typeface="Ubuntu"/>
                <a:ea typeface="Ubuntu"/>
                <a:cs typeface="Ubuntu"/>
                <a:sym typeface="Ubuntu"/>
                <a:hlinkClick r:id="rId3"/>
              </a:rPr>
              <a:t>video telling the story</a:t>
            </a:r>
            <a:r>
              <a:rPr lang="en">
                <a:solidFill>
                  <a:schemeClr val="dk1"/>
                </a:solidFill>
                <a:latin typeface="Ubuntu"/>
                <a:ea typeface="Ubuntu"/>
                <a:cs typeface="Ubuntu"/>
                <a:sym typeface="Ubuntu"/>
              </a:rPr>
              <a:t> to introduce ST Math.</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a:solidFill>
                  <a:schemeClr val="dk1"/>
                </a:solidFill>
                <a:latin typeface="Ubuntu"/>
                <a:ea typeface="Ubuntu"/>
                <a:cs typeface="Ubuntu"/>
                <a:sym typeface="Ubuntu"/>
              </a:rPr>
              <a:t>OR</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students the </a:t>
            </a:r>
            <a:r>
              <a:rPr lang="en" u="sng">
                <a:solidFill>
                  <a:schemeClr val="hlink"/>
                </a:solidFill>
                <a:latin typeface="Ubuntu"/>
                <a:ea typeface="Ubuntu"/>
                <a:cs typeface="Ubuntu"/>
                <a:sym typeface="Ubuntu"/>
                <a:hlinkClick r:id="rId4"/>
              </a:rPr>
              <a:t>Guided Intro</a:t>
            </a:r>
            <a:r>
              <a:rPr lang="en">
                <a:solidFill>
                  <a:schemeClr val="dk1"/>
                </a:solidFill>
                <a:latin typeface="Ubuntu"/>
                <a:ea typeface="Ubuntu"/>
                <a:cs typeface="Ubuntu"/>
                <a:sym typeface="Ubuntu"/>
              </a:rPr>
              <a:t> and/or Intro Video [</a:t>
            </a:r>
            <a:r>
              <a:rPr lang="en" u="sng">
                <a:solidFill>
                  <a:schemeClr val="hlink"/>
                </a:solidFill>
                <a:latin typeface="Ubuntu"/>
                <a:ea typeface="Ubuntu"/>
                <a:cs typeface="Ubuntu"/>
                <a:sym typeface="Ubuntu"/>
                <a:hlinkClick r:id="rId5"/>
              </a:rPr>
              <a:t>English</a:t>
            </a:r>
            <a:r>
              <a:rPr lang="en">
                <a:solidFill>
                  <a:schemeClr val="dk1"/>
                </a:solidFill>
                <a:latin typeface="Ubuntu"/>
                <a:ea typeface="Ubuntu"/>
                <a:cs typeface="Ubuntu"/>
                <a:sym typeface="Ubuntu"/>
              </a:rPr>
              <a:t>] [</a:t>
            </a:r>
            <a:r>
              <a:rPr lang="en" u="sng">
                <a:solidFill>
                  <a:schemeClr val="hlink"/>
                </a:solidFill>
                <a:latin typeface="Ubuntu"/>
                <a:ea typeface="Ubuntu"/>
                <a:cs typeface="Ubuntu"/>
                <a:sym typeface="Ubuntu"/>
                <a:hlinkClick r:id="rId6"/>
              </a:rPr>
              <a:t>Spanish</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b="1" sz="1200">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Open Sans"/>
              <a:ea typeface="Open Sans"/>
              <a:cs typeface="Open Sans"/>
              <a:sym typeface="Open Sans"/>
            </a:endParaRPr>
          </a:p>
        </p:txBody>
      </p:sp>
      <p:sp>
        <p:nvSpPr>
          <p:cNvPr id="98" name="Google Shape;98;g190edf6d002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19407d2f772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19407d2f772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190edf6d002_0_9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write in the topic, “Solve problems involving addition and subtraction within 100.”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begin working on the first two boxes.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their ideas and allow students to add to their paper any additional thoughts they have.</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complete the Pre-Quiz (optional).</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703" name="Google Shape;703;g190edf6d002_0_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190edf6d002_0_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copies of the Pie Monster Game Mat 03 and math tools (e.g., cubes).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Pie Monster Symbolic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https://play.stmath.com/raft/ed/10.0.3/#/objective/264b40f1-b4fd-477e-9d7b-d21b437e255f/9d7e49a2-6498-4e3d-a9d7-6d528070773e/games#game5</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1. Ask “What do you notice?” “What do you wonder?” Allow a few students to share out.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Say to students, “What do you think each number in this puzzle represents? How many pies does the Pie Monster have? How many pies does the Pie Monster want to eat? What do we need to do to end up with the correct number of pies?”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make a prediction and use their game mat and tools to model what they think they need to do to solve this puzzle.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Give them a few minutes to discuss with a partner: What do they think is going to happen and why?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a volunteer share their strategy. Before trying the strategy, discuss it with the other students (agree/disagree; what do they think will happen).</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a student’s solution and discuss what was observed.</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about how what they saw happen compares to their predictions.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share what they learned and how they will apply that learning.</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next puzzle in Level 1. Discuss what is known and unknown in the puzzle and how many steps are needed.</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write an equation to represent the puzzle and have them solve for the unknown variable.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2. Ask students, “How is this puzzle different from the puzzles we just solved? How do you think you solve this puzzle?”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Using their game mat and tools, students will create a model to find the unknown, and eventually create an equation. Ask students to share possible solutions and equations.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Solve the puzzle and watch the feedback. Look for the two steps that are happening in the puzzle. Have students share their strategy for solving the puzzle. What was the first step? The second step?</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a few more puzzles in Level 2.</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a:t>
            </a:r>
            <a:r>
              <a:rPr lang="en">
                <a:solidFill>
                  <a:srgbClr val="211D1E"/>
                </a:solidFill>
                <a:latin typeface="Ubuntu"/>
                <a:ea typeface="Ubuntu"/>
                <a:cs typeface="Ubuntu"/>
                <a:sym typeface="Ubuntu"/>
              </a:rPr>
              <a:t>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use the game mat and tools to help solve the puzzles?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write equations to represent the puzzles?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identify what the numbers in the puzzles represent?</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explain the strategy they used to solve the puzzle?</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722" name="Google Shape;722;g190edf6d002_0_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190edf6d002_0_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 You have 15 pieces of gum. You gave some away on Monday and you gave some away on Tuesday. You now have 6. Draw a picture to show a possible solution to this problem. Explain how you found the answer.</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761" name="Google Shape;761;g190edf6d002_0_10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190edf6d002_0_1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involving addition and subtraction within 100.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771" name="Google Shape;771;g190edf6d002_0_10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190edf6d002_0_10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copies of the Pie Monster Game Mat 04 and math tools (e.g., cubes).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Pie Monster Symbolic &gt; Level 3</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https://play.stmath.com/raft/ed/10.0.3/#/objective/264b40f1-b4fd-477e-9d7b-d21b437e255f/9d7e49a2-6498-4e3d-a9d7-6d528070773e/games#game5</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what students learned in the puzzles discussed yesterday. You may want to play one puzzle from level 2 to support the discussion.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a puzzle from Level 3.</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how this puzzle is similar/different to the puzzles from yesterday. Do they have any wonderings about this puzzle?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a volunteer to share their prediction and why they think it will work. Give them all time to think before calling on a student to share.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a student’s solution and watch the feedback. Talk with students about what happened.</a:t>
            </a:r>
            <a:endParaRPr>
              <a:solidFill>
                <a:schemeClr val="dk1"/>
              </a:solidFill>
              <a:latin typeface="Ubuntu"/>
              <a:ea typeface="Ubuntu"/>
              <a:cs typeface="Ubuntu"/>
              <a:sym typeface="Ubuntu"/>
            </a:endParaRPr>
          </a:p>
          <a:p>
            <a:pPr indent="0" lvl="0" marL="0" rtl="0" algn="l">
              <a:spcBef>
                <a:spcPts val="0"/>
              </a:spcBef>
              <a:spcAft>
                <a:spcPts val="0"/>
              </a:spcAft>
              <a:buNone/>
            </a:pPr>
            <a:br>
              <a:rPr b="1" lang="en">
                <a:solidFill>
                  <a:schemeClr val="dk1"/>
                </a:solidFill>
                <a:latin typeface="Ubuntu"/>
                <a:ea typeface="Ubuntu"/>
                <a:cs typeface="Ubuntu"/>
                <a:sym typeface="Ubuntu"/>
              </a:rPr>
            </a:b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about how what they saw happen compares to their prediction. What did they learn about their strategy from the feedback? What is known in this puzzle? How many steps did it take?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another puzzle from Level 3. Ask students to make a prediction and have them model it on their Pie Monster 04 Game Mat through drawing or using manipulatives.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one student share their prediction and the strategy they will use.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the other students to turn and talk to a partner to write an equation to represent the strategy posed by the student.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Play the animation and pause it during the feedback. Have students compare the animation to the equation that they created. Does it represent what they are seeing visually occurring in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Are there other equations that would represent this same visual model? Discuss.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some puzzles from Level 4. Have students continue to write and share out their equations using the Analyze and Learn questions to represent their solutions for the puzzles.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similarities and differences in their equations.</a:t>
            </a:r>
            <a:endParaRPr>
              <a:solidFill>
                <a:schemeClr val="dk1"/>
              </a:solidFill>
              <a:latin typeface="Ubuntu"/>
              <a:ea typeface="Ubuntu"/>
              <a:cs typeface="Ubuntu"/>
              <a:sym typeface="Ubuntu"/>
            </a:endParaRPr>
          </a:p>
          <a:p>
            <a:pPr indent="0" lvl="0" marL="0" rtl="0" algn="l">
              <a:spcBef>
                <a:spcPts val="0"/>
              </a:spcBef>
              <a:spcAft>
                <a:spcPts val="0"/>
              </a:spcAft>
              <a:buNone/>
            </a:pPr>
            <a:br>
              <a:rPr b="1" lang="en">
                <a:solidFill>
                  <a:schemeClr val="dk1"/>
                </a:solidFill>
                <a:latin typeface="Ubuntu"/>
                <a:ea typeface="Ubuntu"/>
                <a:cs typeface="Ubuntu"/>
                <a:sym typeface="Ubuntu"/>
              </a:rPr>
            </a:b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write equations to represent the puzzles?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identify what the numbers in the puzzles represent?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the strategy they used to solve the puzzle?</a:t>
            </a:r>
            <a:endParaRPr>
              <a:solidFill>
                <a:schemeClr val="dk1"/>
              </a:solidFill>
              <a:latin typeface="Ubuntu"/>
              <a:ea typeface="Ubuntu"/>
              <a:cs typeface="Ubuntu"/>
              <a:sym typeface="Ubuntu"/>
            </a:endParaRPr>
          </a:p>
        </p:txBody>
      </p:sp>
      <p:sp>
        <p:nvSpPr>
          <p:cNvPr id="789" name="Google Shape;789;g190edf6d002_0_10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190edf6d002_0_10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lnSpc>
                <a:spcPct val="115000"/>
              </a:lnSpc>
              <a:spcBef>
                <a:spcPts val="100"/>
              </a:spcBef>
              <a:spcAft>
                <a:spcPts val="0"/>
              </a:spcAft>
              <a:buNone/>
            </a:pPr>
            <a:r>
              <a:t/>
            </a:r>
            <a:endParaRPr sz="850">
              <a:solidFill>
                <a:srgbClr val="211D1E"/>
              </a:solidFill>
            </a:endParaRPr>
          </a:p>
          <a:p>
            <a:pPr indent="-88900" lvl="0" marL="0" rtl="0" algn="l">
              <a:lnSpc>
                <a:spcPct val="115000"/>
              </a:lnSpc>
              <a:spcBef>
                <a:spcPts val="100"/>
              </a:spcBef>
              <a:spcAft>
                <a:spcPts val="0"/>
              </a:spcAft>
              <a:buNone/>
            </a:pPr>
            <a:r>
              <a:rPr lang="en">
                <a:solidFill>
                  <a:srgbClr val="211D1E"/>
                </a:solidFill>
                <a:latin typeface="Ubuntu"/>
                <a:ea typeface="Ubuntu"/>
                <a:cs typeface="Ubuntu"/>
                <a:sym typeface="Ubuntu"/>
              </a:rPr>
              <a:t>Pie Monster Task:</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rPr lang="en">
                <a:solidFill>
                  <a:srgbClr val="211D1E"/>
                </a:solidFill>
                <a:latin typeface="Ubuntu"/>
                <a:ea typeface="Ubuntu"/>
                <a:cs typeface="Ubuntu"/>
                <a:sym typeface="Ubuntu"/>
              </a:rPr>
              <a:t>Fill in the blank square to solve the JiJi puzzle. Explain how you solved the puzzle.</a:t>
            </a:r>
            <a:endParaRPr>
              <a:solidFill>
                <a:srgbClr val="211D1E"/>
              </a:solidFill>
              <a:latin typeface="Ubuntu"/>
              <a:ea typeface="Ubuntu"/>
              <a:cs typeface="Ubuntu"/>
              <a:sym typeface="Ubuntu"/>
            </a:endParaRPr>
          </a:p>
          <a:p>
            <a:pPr indent="0" lvl="0" marL="0" rtl="0" algn="l">
              <a:spcBef>
                <a:spcPts val="100"/>
              </a:spcBef>
              <a:spcAft>
                <a:spcPts val="0"/>
              </a:spcAft>
              <a:buNone/>
            </a:pPr>
            <a:r>
              <a:t/>
            </a:r>
            <a:endParaRPr b="1">
              <a:solidFill>
                <a:schemeClr val="dk1"/>
              </a:solidFill>
              <a:latin typeface="Ubuntu"/>
              <a:ea typeface="Ubuntu"/>
              <a:cs typeface="Ubuntu"/>
              <a:sym typeface="Ubuntu"/>
            </a:endParaRPr>
          </a:p>
        </p:txBody>
      </p:sp>
      <p:sp>
        <p:nvSpPr>
          <p:cNvPr id="828" name="Google Shape;828;g190edf6d002_0_10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1afebf7f98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p:txBody>
      </p:sp>
      <p:sp>
        <p:nvSpPr>
          <p:cNvPr id="841" name="Google Shape;841;g1afebf7f98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190edf6d002_0_1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involving addition and subtraction within 100.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855" name="Google Shape;855;g190edf6d002_0_1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190edf6d002_0_10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copy of the Bouncing Shoes Game Mat and whiteboards/dry erase markers.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rPr lang="en">
                <a:solidFill>
                  <a:srgbClr val="211D1E"/>
                </a:solidFill>
                <a:latin typeface="Ubuntu"/>
                <a:ea typeface="Ubuntu"/>
                <a:cs typeface="Ubuntu"/>
                <a:sym typeface="Ubuntu"/>
              </a:rPr>
              <a:t>Display Second Grade &gt; Bouncing Shoes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https://play.stmath.com/raft/ed/10.0.3/#/objective/264b40f1-b4fd-477e-9d7b-d21b437e255f/9d7e49a2-6498-4e3d-a9d7-6d528070773e/games#game6</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Give students a copy of the Bouncing Shoes Game Mat.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1. Ask “What do you notice?” “What do you wonder?” Allow a few students to share out.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How would you solve this puzzle? Ask students to think of their strategy for solving the puzzle and model it on their game mat. Have students share their solution strategies with a neighbor.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some students share out. Discuss how students figured out how many of the creature was needed. Did students count each shoe and each leg? Did students skip count by the number of legs the creature had? Did they match each leg with a shoe?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one of the students’ strategies. Before trying the strategy, discuss it with the other students. Ask students if they agree or disagree and what they think will happen. Share students’ thinking as a whole class.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Watch the feedback together and discuss what they saw.</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Play that puzzle again choosing the same solution. This time pause the animation and discuss the feedback.</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additional puzzles in Level 1.</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2. Ask students: What do you notice is different about this puzzle and the ones we just solved? What do you know about the number that is labeled on this puzzle? Discuss.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Is this target number even or odd?</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to students that an even number can be divided into two equal groups with no leftovers.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draw out the target number of shoes (they can draw circles or squares for shoes) on their game mat or paper/whiteboard.</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divide the shoes they drew into two equal groups and determine if there are any leftovers.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Without solving each puzzle, go through all of the puzzles in Level 2 and repeat this process. Make a chart of the numbers with one column labeled “even numbers” and one column labeled “odd numbers."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 </a:t>
            </a:r>
            <a:endParaRPr b="1">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describe the strategy they used to solve the problem?</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define an even number? Odd number?</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prove whether a number is even or odd</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skip count?</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p:txBody>
      </p:sp>
      <p:sp>
        <p:nvSpPr>
          <p:cNvPr id="873" name="Google Shape;873;g190edf6d002_0_10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74dc3cdb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Ubuntu"/>
                <a:ea typeface="Ubuntu"/>
                <a:cs typeface="Ubuntu"/>
                <a:sym typeface="Ubuntu"/>
              </a:rPr>
              <a:t>USE THIS SLIDE IF YOUR STUDENTS ARE </a:t>
            </a:r>
            <a:r>
              <a:rPr b="1" lang="en" sz="1200" u="sng">
                <a:solidFill>
                  <a:srgbClr val="F8A344"/>
                </a:solidFill>
                <a:latin typeface="Ubuntu"/>
                <a:ea typeface="Ubuntu"/>
                <a:cs typeface="Ubuntu"/>
                <a:sym typeface="Ubuntu"/>
              </a:rPr>
              <a:t>NEW</a:t>
            </a:r>
            <a:r>
              <a:rPr b="1" lang="en" sz="1200">
                <a:solidFill>
                  <a:schemeClr val="dk1"/>
                </a:solidFill>
                <a:latin typeface="Ubuntu"/>
                <a:ea typeface="Ubuntu"/>
                <a:cs typeface="Ubuntu"/>
                <a:sym typeface="Ubuntu"/>
              </a:rPr>
              <a:t> TO ST MATH</a:t>
            </a:r>
            <a:endParaRPr sz="850">
              <a:solidFill>
                <a:schemeClr val="dk1"/>
              </a:solidFill>
            </a:endParaRPr>
          </a:p>
          <a:p>
            <a:pPr indent="-88900" lvl="0" marL="177800" rtl="0" algn="l">
              <a:lnSpc>
                <a:spcPct val="115000"/>
              </a:lnSpc>
              <a:spcBef>
                <a:spcPts val="0"/>
              </a:spcBef>
              <a:spcAft>
                <a:spcPts val="0"/>
              </a:spcAft>
              <a:buNone/>
            </a:pPr>
            <a:r>
              <a:t/>
            </a:r>
            <a:endParaRPr sz="850">
              <a:solidFill>
                <a:schemeClr val="dk1"/>
              </a:solidFill>
            </a:endParaRPr>
          </a:p>
          <a:p>
            <a:pPr indent="0" lvl="0" marL="0" rtl="0" algn="l">
              <a:lnSpc>
                <a:spcPct val="115000"/>
              </a:lnSpc>
              <a:spcBef>
                <a:spcPts val="0"/>
              </a:spcBef>
              <a:spcAft>
                <a:spcPts val="0"/>
              </a:spcAft>
              <a:buNone/>
            </a:pPr>
            <a:r>
              <a:rPr lang="en">
                <a:solidFill>
                  <a:schemeClr val="dk1"/>
                </a:solidFill>
                <a:latin typeface="Ubuntu"/>
                <a:ea typeface="Ubuntu"/>
                <a:cs typeface="Ubuntu"/>
                <a:sym typeface="Ubuntu"/>
              </a:rPr>
              <a:t>Choose one of the following ways to introduce ST Math to your students.</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rgbClr val="000000"/>
              </a:buClr>
              <a:buSzPts val="1100"/>
              <a:buFont typeface="Ubuntu"/>
              <a:buChar char="●"/>
            </a:pPr>
            <a:r>
              <a:rPr lang="en">
                <a:solidFill>
                  <a:schemeClr val="dk1"/>
                </a:solidFill>
                <a:latin typeface="Ubuntu"/>
                <a:ea typeface="Ubuntu"/>
                <a:cs typeface="Ubuntu"/>
                <a:sym typeface="Ubuntu"/>
              </a:rPr>
              <a:t>Read students the </a:t>
            </a:r>
            <a:r>
              <a:rPr i="1" lang="en">
                <a:solidFill>
                  <a:schemeClr val="dk1"/>
                </a:solidFill>
                <a:latin typeface="Ubuntu"/>
                <a:ea typeface="Ubuntu"/>
                <a:cs typeface="Ubuntu"/>
                <a:sym typeface="Ubuntu"/>
              </a:rPr>
              <a:t>JiJi to the Top</a:t>
            </a:r>
            <a:r>
              <a:rPr lang="en">
                <a:solidFill>
                  <a:schemeClr val="dk1"/>
                </a:solidFill>
                <a:latin typeface="Ubuntu"/>
                <a:ea typeface="Ubuntu"/>
                <a:cs typeface="Ubuntu"/>
                <a:sym typeface="Ubuntu"/>
              </a:rPr>
              <a:t> </a:t>
            </a:r>
            <a:r>
              <a:rPr lang="en" u="sng">
                <a:solidFill>
                  <a:schemeClr val="hlink"/>
                </a:solidFill>
                <a:latin typeface="Ubuntu"/>
                <a:ea typeface="Ubuntu"/>
                <a:cs typeface="Ubuntu"/>
                <a:sym typeface="Ubuntu"/>
                <a:hlinkClick r:id="rId2"/>
              </a:rPr>
              <a:t>book</a:t>
            </a:r>
            <a:r>
              <a:rPr lang="en">
                <a:solidFill>
                  <a:schemeClr val="dk1"/>
                </a:solidFill>
                <a:latin typeface="Ubuntu"/>
                <a:ea typeface="Ubuntu"/>
                <a:cs typeface="Ubuntu"/>
                <a:sym typeface="Ubuntu"/>
              </a:rPr>
              <a:t> or show a </a:t>
            </a:r>
            <a:r>
              <a:rPr lang="en" u="sng">
                <a:solidFill>
                  <a:schemeClr val="hlink"/>
                </a:solidFill>
                <a:latin typeface="Ubuntu"/>
                <a:ea typeface="Ubuntu"/>
                <a:cs typeface="Ubuntu"/>
                <a:sym typeface="Ubuntu"/>
                <a:hlinkClick r:id="rId3"/>
              </a:rPr>
              <a:t>video telling the story</a:t>
            </a:r>
            <a:r>
              <a:rPr lang="en">
                <a:solidFill>
                  <a:schemeClr val="dk1"/>
                </a:solidFill>
                <a:latin typeface="Ubuntu"/>
                <a:ea typeface="Ubuntu"/>
                <a:cs typeface="Ubuntu"/>
                <a:sym typeface="Ubuntu"/>
              </a:rPr>
              <a:t> to introduce ST Math.</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a:solidFill>
                  <a:schemeClr val="dk1"/>
                </a:solidFill>
                <a:latin typeface="Ubuntu"/>
                <a:ea typeface="Ubuntu"/>
                <a:cs typeface="Ubuntu"/>
                <a:sym typeface="Ubuntu"/>
              </a:rPr>
              <a:t>OR</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students the </a:t>
            </a:r>
            <a:r>
              <a:rPr lang="en" u="sng">
                <a:solidFill>
                  <a:schemeClr val="hlink"/>
                </a:solidFill>
                <a:latin typeface="Ubuntu"/>
                <a:ea typeface="Ubuntu"/>
                <a:cs typeface="Ubuntu"/>
                <a:sym typeface="Ubuntu"/>
                <a:hlinkClick r:id="rId4"/>
              </a:rPr>
              <a:t>Guided Intro</a:t>
            </a:r>
            <a:r>
              <a:rPr lang="en">
                <a:solidFill>
                  <a:schemeClr val="dk1"/>
                </a:solidFill>
                <a:latin typeface="Ubuntu"/>
                <a:ea typeface="Ubuntu"/>
                <a:cs typeface="Ubuntu"/>
                <a:sym typeface="Ubuntu"/>
              </a:rPr>
              <a:t> and/or Intro Video [</a:t>
            </a:r>
            <a:r>
              <a:rPr lang="en" u="sng">
                <a:solidFill>
                  <a:schemeClr val="hlink"/>
                </a:solidFill>
                <a:latin typeface="Ubuntu"/>
                <a:ea typeface="Ubuntu"/>
                <a:cs typeface="Ubuntu"/>
                <a:sym typeface="Ubuntu"/>
                <a:hlinkClick r:id="rId5"/>
              </a:rPr>
              <a:t>English</a:t>
            </a:r>
            <a:r>
              <a:rPr lang="en">
                <a:solidFill>
                  <a:schemeClr val="dk1"/>
                </a:solidFill>
                <a:latin typeface="Ubuntu"/>
                <a:ea typeface="Ubuntu"/>
                <a:cs typeface="Ubuntu"/>
                <a:sym typeface="Ubuntu"/>
              </a:rPr>
              <a:t>] [</a:t>
            </a:r>
            <a:r>
              <a:rPr lang="en" u="sng">
                <a:solidFill>
                  <a:schemeClr val="hlink"/>
                </a:solidFill>
                <a:latin typeface="Ubuntu"/>
                <a:ea typeface="Ubuntu"/>
                <a:cs typeface="Ubuntu"/>
                <a:sym typeface="Ubuntu"/>
                <a:hlinkClick r:id="rId6"/>
              </a:rPr>
              <a:t>Spanish</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88900" lvl="0" marL="177800" rtl="0" algn="l">
              <a:lnSpc>
                <a:spcPct val="115000"/>
              </a:lnSpc>
              <a:spcBef>
                <a:spcPts val="0"/>
              </a:spcBef>
              <a:spcAft>
                <a:spcPts val="0"/>
              </a:spcAft>
              <a:buNone/>
            </a:pPr>
            <a:r>
              <a:t/>
            </a:r>
            <a:endParaRPr>
              <a:solidFill>
                <a:schemeClr val="dk1"/>
              </a:solidFill>
              <a:latin typeface="Ubuntu"/>
              <a:ea typeface="Ubuntu"/>
              <a:cs typeface="Ubuntu"/>
              <a:sym typeface="Ubuntu"/>
            </a:endParaRPr>
          </a:p>
          <a:p>
            <a:pPr indent="-88900" lvl="0" marL="177800" rtl="0" algn="l">
              <a:lnSpc>
                <a:spcPct val="115000"/>
              </a:lnSpc>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Play the Slinky </a:t>
            </a:r>
            <a:r>
              <a:rPr lang="en" u="sng">
                <a:solidFill>
                  <a:schemeClr val="hlink"/>
                </a:solidFill>
                <a:latin typeface="Ubuntu"/>
                <a:ea typeface="Ubuntu"/>
                <a:cs typeface="Ubuntu"/>
                <a:sym typeface="Ubuntu"/>
                <a:hlinkClick r:id="rId7"/>
              </a:rPr>
              <a:t>game</a:t>
            </a:r>
            <a:r>
              <a:rPr lang="en">
                <a:solidFill>
                  <a:schemeClr val="dk1"/>
                </a:solidFill>
                <a:latin typeface="Ubuntu"/>
                <a:ea typeface="Ubuntu"/>
                <a:cs typeface="Ubuntu"/>
                <a:sym typeface="Ubuntu"/>
              </a:rPr>
              <a:t> with your students. During game play explain that ST Math is a program that teaches math in a very different way. </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Encourage students to look at the visual models on the screen and determine what they think they should do. </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Point out the things that are clickable and that clicking on the sky makes the clickable parts shimmer.</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them how to pause the animation to slow down the feedback.</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Make sure students understand that they have to complete all the puzzles in a level before moving on to the next.</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if ST Math reminds them of other math programs. Why or why not?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Open Sans"/>
              <a:ea typeface="Open Sans"/>
              <a:cs typeface="Open Sans"/>
              <a:sym typeface="Open Sans"/>
            </a:endParaRPr>
          </a:p>
        </p:txBody>
      </p:sp>
      <p:sp>
        <p:nvSpPr>
          <p:cNvPr id="148" name="Google Shape;148;g174dc3cdb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190edf6d002_0_1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88900" lvl="0" marL="0" rtl="0" algn="l">
              <a:lnSpc>
                <a:spcPct val="115000"/>
              </a:lnSpc>
              <a:spcBef>
                <a:spcPts val="0"/>
              </a:spcBef>
              <a:spcAft>
                <a:spcPts val="0"/>
              </a:spcAft>
              <a:buNone/>
            </a:pPr>
            <a:r>
              <a:rPr lang="en">
                <a:solidFill>
                  <a:srgbClr val="211D1E"/>
                </a:solidFill>
                <a:latin typeface="Ubuntu"/>
                <a:ea typeface="Ubuntu"/>
                <a:cs typeface="Ubuntu"/>
                <a:sym typeface="Ubuntu"/>
              </a:rPr>
              <a:t>Lacey had a collection of dolls. Her mom was making pink shoes for each of her doll’s feet. If her mom made 12 shoes, how many dolls does Lacey have?</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912" name="Google Shape;912;g190edf6d002_0_10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190edf6d002_0_1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involving addition and subtraction within 100.</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922" name="Google Shape;922;g190edf6d002_0_10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1afebf7f986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Hand out Creature Cards, cubes, and the 0-20 Number Line Mat.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Bouncing Shoes Bonus Game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https://play.stmath.com/raft/learn/3.0.5/#/demo-arena/key/BouncingShoes/bouncing_shoes_bonus</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Remind the students of the puzzles they solved yesterday.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Look at the list of even numbers that was generated during yesterday’s discussion.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what they notice and what they wonder about all of the numbers on that list. Discuss any patterns that students see.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Pull up the Bouncing Shoes Bonus Game.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predict if the number of shoes shown is an even or odd number.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use their cubes and creature cards to help illustrate their thinking.</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them explain and justify their predictions with a partner.</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share their predictions and their solution strategy. Do the other students agree or disagree? Did they use a different strategy?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Select a prediction to test.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Watch the feedback and have students tell what they observed.</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“Was the number even or odd? Were they correct? If not, how might they change their strategy?”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discuss what they learned about even and odd numbers and how that relates to equal groups.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the other puzzles in the bonus game.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Add the target numbers to the list of even and odd numbers.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Give students a number line mat. Ask them to prove that when you skip count by 2s starting at 0 you land on all even numbers. How does this information fit with their understanding of even and odd numbers?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describe the strategy they used to solve the problem?</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define an even number? Odd number?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prove whether a number is even or odd</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skip count?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940" name="Google Shape;940;g1afebf7f986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190edf6d002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 Zach has 18 pencils and 3 pencil boxes. He is putting an equal number of pencils in each box. How many pencils will he put in each box? Write or draw a picture to explain your answer.</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979" name="Google Shape;979;g190edf6d002_0_1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19407d2f772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g19407d2f772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190edf6d002_0_1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write in the topic, “Solving problems involving equal groups and representing numbers with repeated addition.”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begin working on the first two boxes.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their ideas and allow students to add to their paper any additional thoughts they have.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complete the Pre-quiz (optional).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997" name="Google Shape;997;g190edf6d002_0_1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190edf6d002_0_1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Fruit Monster Game Mat and whiteboards/dry erase markers.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Fruit Monster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https://play.stmath.com/raft/ed/10.0.3/#/objective/264b40f1-b4fd-477e-9d7b-d21b437e255f/9d7e49a2-6498-4e3d-a9d7-6d528070773e/games#game7</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Display the first puzzle in Level 1. Ask “What do you notice?” “What do you wonder?” Allow a few students to share out.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Think-Pair-Share about their prediction, what will happen when they try it, and why they think it will work.</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out their predictions and related strategy. Ask students: How did you know how much fruit to feed the Fruit Monster? How did you count the fruit? How did you count the Fruit Monsters?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Select one student's strategy. Ask the students to decide if they agree/disagree with the strategy and why. How does it relate to their own strategy?</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that student’s solution and watch the feedback. Ask students to describe what happened.</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about how the feedback they saw compares to what they thought would happen.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Model writing a repeated addition sentence for the puzzle.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additional puzzles in Level 1.</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a puzzle in Level 2 that has three Fruit Monsters.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Say to students, “Now we have more Fruit Monsters than the last puzzle. How can you figure out how much fruit to feed all three Fruit Monsters?”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model the puzzle on the Fruit Monster Game Mat using manipulatives and write repeated addition sentences.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Do a share-out of models and equations.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Look for students sharing skip counting strategies. Say to students, “Why is skip counting an efficient strategy for solving this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Count by fruit monsters to model skip counting to find the number of fruit. For example, if there are 3 monsters that eat 4 fruit each, you could count 4, 8, 12.</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 </a:t>
            </a:r>
            <a:endParaRPr b="1">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skip count fruit or Fruit Monsters?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determine the number of fruit or Fruit Monsters needed?</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represent the puzzle with a repeated addition sentence?</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determine how to write the repeated addition sentence?</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*This Fruit Monster puzzle can be found in both the Immersion Curriculum and current ST Math Curriculum.</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016" name="Google Shape;1016;g190edf6d002_0_1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190edf6d002_0_1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 Landon has 5 cars. Timothy has 3 cars. Paul has 7 cars. The boys wanted to each have the same number of cars. In the space below draw a picture to show how many cars each boy should have.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055" name="Google Shape;1055;g190edf6d002_0_1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190edf6d002_0_1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Have students reflect on what they have learned about solving problems involving equal groups and representing numbers with repeated addition.</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065" name="Google Shape;1065;g190edf6d002_0_1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190edf6d002_0_1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Fruit Monster Game Mat and whiteboards/dry erase markers.</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Fruit Monster &gt; Level 3</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https://play.stmath.com/raft/ed/10.0.3/#/objective/264b40f1-b4fd-477e-9d7b-d21b437e255f/9d7e49a2-6498-4e3d-a9d7-6d528070773e/games#game7</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3. Ask students: What do you notice about this puzzle that is the same/different from the ones we’ve been working on? What do we need to do to solve this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Point out that the levels build on each other so it is important to understand what we learned in the previous 2 levels.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predict how to solve this puzzle and use their game mat or paper/whiteboard to show their prediction.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Think-Pair-Share: Have students share their prediction and why they think it will work with a neighbor.</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the students’ ideas (both correct and incorrect), watching the feedback.</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Did we learn something that can help us prove that these other solutions are correct?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next puzzle. Have students model it on their game mat.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Say to students, “Now we are trying to figure out how many Fruit Monsters we can feed with the fruit we have. Look at this puzzle and think about passing out the fruit to the Fruit Monsters. Could we represent the fruit with an array?”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about what they know about arrays. Have a volunteer explain what an array is to the group. Have students look at their own model and ask them to think about how their model is or is not related to an array.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model the next puzzle as an array and talk to their neighbor about their model as to whether or not it shows an array. Using the same puzzle, work with students to write a repeated addition sentence, asking them what is known, what we are trying to find out, and how many steps it will take.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Continue through some puzzles in Levels 3 and 4.</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write expressions and equations to represent their puzzle, and do a share out.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Read this problem story out loud: Each Fruit Monster eats 2 bananas. I have 10 bananas so I can feed 5 Fruit Monsters. What could my equation using repeated addition look like? ( 2 + 2 + 2 + 2 + 2 = 10).</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write equations to represent the puzzles?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identify what the numbers in the puzzles represent?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the strategy they used to solve the puzzle?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*This Fruit Monster puzzle can be found in both the Immersion Curriculum and current ST Math Curriculum.</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083" name="Google Shape;1083;g190edf6d002_0_1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90edf6d0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Ubuntu"/>
                <a:ea typeface="Ubuntu"/>
                <a:cs typeface="Ubuntu"/>
                <a:sym typeface="Ubuntu"/>
              </a:rPr>
              <a:t>USE THIS SLIDE IF YOUR STUDENTS ARE </a:t>
            </a:r>
            <a:r>
              <a:rPr b="1" lang="en" sz="1200" u="sng">
                <a:solidFill>
                  <a:srgbClr val="F8A344"/>
                </a:solidFill>
                <a:latin typeface="Ubuntu"/>
                <a:ea typeface="Ubuntu"/>
                <a:cs typeface="Ubuntu"/>
                <a:sym typeface="Ubuntu"/>
              </a:rPr>
              <a:t>NOT NEW</a:t>
            </a:r>
            <a:r>
              <a:rPr b="1" lang="en" sz="1200">
                <a:solidFill>
                  <a:schemeClr val="dk1"/>
                </a:solidFill>
                <a:latin typeface="Ubuntu"/>
                <a:ea typeface="Ubuntu"/>
                <a:cs typeface="Ubuntu"/>
                <a:sym typeface="Ubuntu"/>
              </a:rPr>
              <a:t> TO ST MATH</a:t>
            </a:r>
            <a:endParaRPr b="1"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sz="850">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If your class has been using ST Math, you will not need to do a formal introduction to the program. Instead focus on engaging them in discussions where they can share tips, encouragement, and success stories with ST Math.</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Brainstorm what students like about ST Math. What tips do they have to share? What do they do when they get stuck? </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their favorite games and why they like them.</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goal setting with students and set a puzzles and minutes goal for this first module.</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tracker and walk them through how to use it. </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Let the students know if they will be doing the Journey, Assignments or both. Remind them that you are able to see the minutes and puzzles they have completed during the module.</a:t>
            </a:r>
            <a:r>
              <a:rPr lang="en" sz="850">
                <a:solidFill>
                  <a:schemeClr val="dk1"/>
                </a:solidFill>
                <a:latin typeface="Ubuntu"/>
                <a:ea typeface="Ubuntu"/>
                <a:cs typeface="Ubuntu"/>
                <a:sym typeface="Ubuntu"/>
              </a:rPr>
              <a:t> </a:t>
            </a:r>
            <a:endParaRPr sz="85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Extension if time permits. </a:t>
            </a:r>
            <a:endParaRPr>
              <a:solidFill>
                <a:schemeClr val="dk1"/>
              </a:solidFill>
              <a:latin typeface="Ubuntu"/>
              <a:ea typeface="Ubuntu"/>
              <a:cs typeface="Ubuntu"/>
              <a:sym typeface="Ubuntu"/>
            </a:endParaRPr>
          </a:p>
          <a:p>
            <a:pPr indent="-88900" lvl="0" marL="279400" rtl="0" algn="l">
              <a:lnSpc>
                <a:spcPct val="115000"/>
              </a:lnSpc>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Ask students, if they like to solve puzzles.  Then, have them tell about puzzle they solved.</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sz="900">
              <a:solidFill>
                <a:schemeClr val="dk1"/>
              </a:solidFill>
            </a:endParaRPr>
          </a:p>
        </p:txBody>
      </p:sp>
      <p:sp>
        <p:nvSpPr>
          <p:cNvPr id="182" name="Google Shape;182;g190edf6d0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190edf6d002_0_1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Raven had 4 packs of markers. Each pack had 3 markers. How many markers does Raven have altogether? Draw a picture to show how you found your answer. If she received 2 more packs of markers, how many markers will she have? Draw another picture to show how you found your answer.</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122" name="Google Shape;1122;g190edf6d002_0_1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190edf6d002_0_1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involving equal groups and representing numbers with repeated addition.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132" name="Google Shape;1132;g190edf6d002_0_1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190edf6d002_0_1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Bouncing Shoes Game Mat and whiteboards/dry erase markers.</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Bouncing Shoes Multiple Groups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https://play.stmath.com/raft/ed/10.0.3/#/objective/264b40f1-b4fd-477e-9d7b-d21b437e255f/9d7e49a2-6498-4e3d-a9d7-6d528070773e/games#game8</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1. Ask “What do you notice?” “What do you wonder?” Allow a few students to share out the things they notice.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work in pairs to make a prediction about the puzzle and share their strategy and why it will work. Share out whole group.</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visualize what they think will happen and ask questions like: Can either creature be used to solve this puzzle? Why or why not? How did you determine which creature could be used?</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Select a student's solution to try. Ask them if they agree/disagree and why. How does it relate to their answer?</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a student's solution and watch the feedback together and discuss what they saw.</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about how what they saw happen compares to their prediction. What did they learn from the feedback? Be sure to analyze the feedback in both correct and incorrect solutions.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another puzzle in Level 1 and ask, “Which creature cannot be used to solve this puzzle? Why not?” Talk with students about skip counting. Prove that skip counting by the number of legs on the chosen creature will land on the number of shoes shown.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other puzzles in Level 1.</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2. Ask students, “What is different about this puzzle and the ones we just did? How many possible answers are there? Does this mean that each creature will work to solve this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use their game mat, creatures, or paper/whiteboard to prove that both creatures will work. Ask students to use their math tools to represent both creatures wearing the shoes (e.g., for 8 shoes: 8 groups of 1 for the eyeball and 2 groups of 4 for the dog).</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Model for students how to arrange the math tools into two different arrays. Explain to students that an array is an arrangement of objects in equal rows and columns. Ask students to read their array as addition of equal groups (e.g., 1 + 1 + 1 + 1 + 1 + 1 + 1 + 1 or 4 + 4). Prove that both arrays total 8, but they are just organized in different ways.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the remaining puzzles in Level 2.</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 </a:t>
            </a:r>
            <a:endParaRPr b="1">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create an array to model a puzzle?</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how the array models the puzzle?</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write equations using repeated addition to represent the puzzles?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prove their answer is correct?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150" name="Google Shape;1150;g190edf6d002_0_1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190edf6d002_0_1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rgbClr val="211D1E"/>
                </a:solidFill>
                <a:latin typeface="Ubuntu"/>
                <a:ea typeface="Ubuntu"/>
                <a:cs typeface="Ubuntu"/>
                <a:sym typeface="Ubuntu"/>
              </a:rPr>
              <a:t>Mariana was arranging 24 cupcakes on a plate. Draw an array to represent one way. Mariana could have arranged the cupcakes. Write an equation using repeated addition to represent your array.</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189" name="Google Shape;1189;g190edf6d002_0_1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190edf6d002_0_1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involving equal groups and representing numbers with repeated addition.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199" name="Google Shape;1199;g190edf6d002_0_1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190edf6d002_0_1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Bouncing Shoes Game Mat and whiteboards/dry erase markers.</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Bouncing Shoes Multiple Groups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https://play.stmath.com/raft/ed/10.0.3/#/objective/264b40f1-b4fd-477e-9d7b-d21b437e255f/9d7e49a2-6498-4e3d-a9d7-6d528070773e/games#game8</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3. Say to students, “Now there are two right answers but more than two creatures.”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use their tools to solve each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their prediction and why they think it will work with a neighbor. Look for students create an array for their solution.</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out. Discuss different solutions to the puzzle.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Select one of the students’ ideas to try. Watch the feedback together and discuss what they saw. Discuss why it was correct or incorrect.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What did they learn from the feedback and is it different than what they thought would happen? Ask students, “Did we learn something that can help us prove that these other solutions are correct?”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the next puzzle. Have students model their prediction on their game mat and tools. Share students’ strategies and solutions to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Pull up the next puzzle. Have the students model an array with their centimeter cubes to represent the puzzle. How does their array model the problem?</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this with a few puzzles, continuing to have students create and read an array for each correct solution.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explain their array to a neighbor.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Students will then write an equation using repeated addition.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by showing additional puzzles in Level 3, having students create arrays to represent the puzzles.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Check for: Do they have the same number of shoes (centimeter cubes) as the correct answer? As you play the feedback, use the playback features to show that the number of shoes and the number in the arrays are/are not the same.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how students know how to create the arrays. What strategies are they using?</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What is the mathematics that is prevalent in this problem?</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Give students a number line (or draw one on board). Ask them: How can you show your solutions on a number line? Give students think time.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whole group.</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 </a:t>
            </a:r>
            <a:endParaRPr b="1">
              <a:solidFill>
                <a:srgbClr val="211D1E"/>
              </a:solidFill>
              <a:latin typeface="Ubuntu"/>
              <a:ea typeface="Ubuntu"/>
              <a:cs typeface="Ubuntu"/>
              <a:sym typeface="Ubuntu"/>
            </a:endParaRPr>
          </a:p>
          <a:p>
            <a:pPr indent="-298450" lvl="0" marL="457200" rtl="0" algn="l">
              <a:lnSpc>
                <a:spcPct val="100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model the problem on the Bouncing Shoes Game Mat? </a:t>
            </a:r>
            <a:endParaRPr>
              <a:solidFill>
                <a:srgbClr val="211D1E"/>
              </a:solidFill>
              <a:latin typeface="Ubuntu"/>
              <a:ea typeface="Ubuntu"/>
              <a:cs typeface="Ubuntu"/>
              <a:sym typeface="Ubuntu"/>
            </a:endParaRPr>
          </a:p>
          <a:p>
            <a:pPr indent="-298450" lvl="0" marL="457200" rtl="0" algn="l">
              <a:lnSpc>
                <a:spcPct val="100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represent the puzzle with numbers and symbols? </a:t>
            </a:r>
            <a:endParaRPr>
              <a:solidFill>
                <a:srgbClr val="211D1E"/>
              </a:solidFill>
              <a:latin typeface="Ubuntu"/>
              <a:ea typeface="Ubuntu"/>
              <a:cs typeface="Ubuntu"/>
              <a:sym typeface="Ubuntu"/>
            </a:endParaRPr>
          </a:p>
          <a:p>
            <a:pPr indent="-298450" lvl="0" marL="457200" rtl="0" algn="l">
              <a:lnSpc>
                <a:spcPct val="100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prove their answer is correct?</a:t>
            </a:r>
            <a:endParaRPr>
              <a:solidFill>
                <a:srgbClr val="211D1E"/>
              </a:solidFill>
              <a:latin typeface="Ubuntu"/>
              <a:ea typeface="Ubuntu"/>
              <a:cs typeface="Ubuntu"/>
              <a:sym typeface="Ubuntu"/>
            </a:endParaRPr>
          </a:p>
          <a:p>
            <a:pPr indent="-298450" lvl="0" marL="457200" rtl="0" algn="l">
              <a:lnSpc>
                <a:spcPct val="100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create the array? </a:t>
            </a:r>
            <a:endParaRPr>
              <a:solidFill>
                <a:srgbClr val="211D1E"/>
              </a:solidFill>
              <a:latin typeface="Ubuntu"/>
              <a:ea typeface="Ubuntu"/>
              <a:cs typeface="Ubuntu"/>
              <a:sym typeface="Ubuntu"/>
            </a:endParaRPr>
          </a:p>
          <a:p>
            <a:pPr indent="-298450" lvl="0" marL="457200" rtl="0" algn="l">
              <a:lnSpc>
                <a:spcPct val="100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connect the array to the models in the game?</a:t>
            </a:r>
            <a:endParaRPr>
              <a:solidFill>
                <a:srgbClr val="211D1E"/>
              </a:solidFill>
              <a:latin typeface="Ubuntu"/>
              <a:ea typeface="Ubuntu"/>
              <a:cs typeface="Ubuntu"/>
              <a:sym typeface="Ubuntu"/>
            </a:endParaRPr>
          </a:p>
          <a:p>
            <a:pPr indent="-298450" lvl="0" marL="457200" rtl="0" algn="l">
              <a:lnSpc>
                <a:spcPct val="100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 model the solution on a number line?</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p:txBody>
      </p:sp>
      <p:sp>
        <p:nvSpPr>
          <p:cNvPr id="1217" name="Google Shape;1217;g190edf6d002_0_1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190edf6d002_0_1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rgbClr val="211D1E"/>
                </a:solidFill>
                <a:latin typeface="Ubuntu"/>
                <a:ea typeface="Ubuntu"/>
                <a:cs typeface="Ubuntu"/>
                <a:sym typeface="Ubuntu"/>
              </a:rPr>
              <a:t>Yesterday, Mariana moved 24 cupcakes from the plate onto a tray. She arranged the cupcakes differently. Draw a different array and write an equation to represent your thinking. Compare the two arrays you drew. How are they alike? How are they different?</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256" name="Google Shape;1256;g190edf6d002_0_1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19407d2f772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g19407d2f772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190edf6d002_0_1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write in the topic, “Representing numbers with repeated addition.”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begin working on the first two boxes.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their ideas and allow students to add to their paper any additional thoughts they have.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complete the Pre-Quiz (optional).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274" name="Google Shape;1274;g190edf6d002_0_1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190edf6d002_0_1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the Rows and Columns Math Mat and centimeter cubes.</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Create Multiple Rectangles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https://play.stmath.com/raft/ed/10.0.3/#/objective/264b40f1-b4fd-477e-9d7b-d21b437e255f/9d7e49a2-6498-4e3d-a9d7-6d528070773e/games#game9</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“What do you notice?” “What do you wonder?” Allow a few students to share out.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of their strategy for solving the puzzle and predict what will happen when they try it whole group and then Think-Pair-Share.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out. Do they agree or disagree with the strategy? Why? Does it relate to their approach?</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the students’ ideas (both correct and incorrect). Provide math mats and cubes to model their thinking.</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watch the feedback and describe what happened.</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Compare what students saw happen to what they thought would happen. What did they learn from the feedback?</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how they would describe the rectangle that was created (e.g., 1 row of 5). Repeat with the next puzzle.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 puzzle that has an even number between 4 and 10 and play it using a student's suggestion. Ask if there is a different way to show the solution. Replay the puzzle and show the other solution.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what students notice about the two solutions. Ask students: How are puzzles with even numbers different?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Open up a Level 2 puzzle. Compare and contrast to Level 1.</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Play a few puzzles with different solutions and discuss the feedback.</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describe the rectangles in as many ways they can: Is there a repeated addition sentence to describe the array?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Be sure to show an example of an answer that is not an array (e.g., one row of 6 and 1 square) and discuss the feedback.</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 </a:t>
            </a:r>
            <a:endParaRPr b="1">
              <a:solidFill>
                <a:srgbClr val="211D1E"/>
              </a:solidFill>
              <a:latin typeface="Ubuntu"/>
              <a:ea typeface="Ubuntu"/>
              <a:cs typeface="Ubuntu"/>
              <a:sym typeface="Ubuntu"/>
            </a:endParaRPr>
          </a:p>
          <a:p>
            <a:pPr indent="-298450" lvl="0" marL="457200" rtl="0" algn="l">
              <a:lnSpc>
                <a:spcPct val="100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different solutions?</a:t>
            </a:r>
            <a:endParaRPr>
              <a:solidFill>
                <a:srgbClr val="211D1E"/>
              </a:solidFill>
              <a:latin typeface="Ubuntu"/>
              <a:ea typeface="Ubuntu"/>
              <a:cs typeface="Ubuntu"/>
              <a:sym typeface="Ubuntu"/>
            </a:endParaRPr>
          </a:p>
          <a:p>
            <a:pPr indent="-298450" lvl="0" marL="457200" rtl="0" algn="l">
              <a:lnSpc>
                <a:spcPct val="100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explain which solution is an array and which is not?</a:t>
            </a:r>
            <a:endParaRPr>
              <a:solidFill>
                <a:srgbClr val="211D1E"/>
              </a:solidFill>
              <a:latin typeface="Ubuntu"/>
              <a:ea typeface="Ubuntu"/>
              <a:cs typeface="Ubuntu"/>
              <a:sym typeface="Ubuntu"/>
            </a:endParaRPr>
          </a:p>
          <a:p>
            <a:pPr indent="-298450" lvl="0" marL="457200" rtl="0" algn="l">
              <a:lnSpc>
                <a:spcPct val="100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represent the array with a repeated addition sentence?</a:t>
            </a:r>
            <a:endParaRPr>
              <a:solidFill>
                <a:srgbClr val="211D1E"/>
              </a:solidFill>
              <a:latin typeface="Ubuntu"/>
              <a:ea typeface="Ubuntu"/>
              <a:cs typeface="Ubuntu"/>
              <a:sym typeface="Ubuntu"/>
            </a:endParaRPr>
          </a:p>
          <a:p>
            <a:pPr indent="-298450" lvl="0" marL="457200" rtl="0" algn="l">
              <a:lnSpc>
                <a:spcPct val="100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identify even and odd numbers?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p:txBody>
      </p:sp>
      <p:sp>
        <p:nvSpPr>
          <p:cNvPr id="1293" name="Google Shape;1293;g190edf6d002_0_1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8fec6f798c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8890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Create a class “Getting to Know Our Class” chart. Ask the students questions to gather data about the class and record the information on a white board or chart.</a:t>
            </a:r>
            <a:endParaRPr>
              <a:solidFill>
                <a:srgbClr val="211D1E"/>
              </a:solidFill>
              <a:latin typeface="Ubuntu"/>
              <a:ea typeface="Ubuntu"/>
              <a:cs typeface="Ubuntu"/>
              <a:sym typeface="Ubuntu"/>
            </a:endParaRPr>
          </a:p>
          <a:p>
            <a:pPr indent="0" lvl="0" marL="8890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(You will use this information throughout the module so it is important that it is in a form you can refer back to) </a:t>
            </a:r>
            <a:endParaRPr>
              <a:solidFill>
                <a:srgbClr val="211D1E"/>
              </a:solidFill>
              <a:latin typeface="Ubuntu"/>
              <a:ea typeface="Ubuntu"/>
              <a:cs typeface="Ubuntu"/>
              <a:sym typeface="Ubuntu"/>
            </a:endParaRPr>
          </a:p>
          <a:p>
            <a:pPr indent="0" lvl="0" marL="45720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Some questions you may ask to gather data might include: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How many students are in this class?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How many are girls? Boys?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How many students have brown eyes? Blue eyes? Green eyes?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How many students in the class have black hair? Brown hair? Blonde hair? Red hair?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How many have pets? Siblings? Favorite subject? Favorite flavor ice cream? Favorite color? </a:t>
            </a:r>
            <a:endParaRPr>
              <a:solidFill>
                <a:srgbClr val="211D1E"/>
              </a:solidFill>
              <a:latin typeface="Ubuntu"/>
              <a:ea typeface="Ubuntu"/>
              <a:cs typeface="Ubuntu"/>
              <a:sym typeface="Ubuntu"/>
            </a:endParaRPr>
          </a:p>
          <a:p>
            <a:pPr indent="0" lvl="0" marL="45720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This is a great opportunity to practice counting, making tally marks, and comparing numbers (more/less, bigger/smaller, one more, two more, one less, two less, etc.)</a:t>
            </a:r>
            <a:endParaRPr>
              <a:solidFill>
                <a:srgbClr val="211D1E"/>
              </a:solidFill>
              <a:latin typeface="Ubuntu"/>
              <a:ea typeface="Ubuntu"/>
              <a:cs typeface="Ubuntu"/>
              <a:sym typeface="Ubuntu"/>
            </a:endParaRPr>
          </a:p>
          <a:p>
            <a:pPr indent="0" lvl="0" marL="45720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p:txBody>
      </p:sp>
      <p:sp>
        <p:nvSpPr>
          <p:cNvPr id="197" name="Google Shape;197;g18fec6f798c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190edf6d002_0_1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88900" lvl="0" marL="0" rtl="0" algn="l">
              <a:lnSpc>
                <a:spcPct val="115000"/>
              </a:lnSpc>
              <a:spcBef>
                <a:spcPts val="0"/>
              </a:spcBef>
              <a:spcAft>
                <a:spcPts val="0"/>
              </a:spcAft>
              <a:buNone/>
            </a:pPr>
            <a:r>
              <a:rPr lang="en">
                <a:solidFill>
                  <a:srgbClr val="211D1E"/>
                </a:solidFill>
                <a:latin typeface="Ubuntu"/>
                <a:ea typeface="Ubuntu"/>
                <a:cs typeface="Ubuntu"/>
                <a:sym typeface="Ubuntu"/>
              </a:rPr>
              <a:t>• A garden is pictured below. Using addition, create two equations that represent the garden.</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332" name="Google Shape;1332;g190edf6d002_0_1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190edf6d002_0_1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representing numbers with repeated addition.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344" name="Google Shape;1344;g190edf6d002_0_1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190edf6d002_0_1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the Rows and Columns Math Mat and centimeter cubes.</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Create Multiple Rectangles &gt; Level 2</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https://play.stmath.com/raft/ed/10.0.3/#/objective/264b40f1-b4fd-477e-9d7b-d21b437e255f/9d7e49a2-6498-4e3d-a9d7-6d528070773e/games#game9</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 puzzle from Level 2 and discuss what students remember about yesterday’s puzzles.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 puzzle from Level 3 with 2 numbers. Ask “What do you notice?” “How is this like the puzzle from yesterday?”</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make predictions and show them on the math mat. Discuss their predictions and strategies.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one of the students’ ideas. Ask the students what they think is going to happen. Watch the feedback together and discuss what they saw.</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about how what they saw happen compares to what they thought would happen. What did they learn from the feedback?</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the next puzzle. Have students represent this puzzle in two ways on their mat, if there are at least two solutions. Share and discuss several solutions.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work with a partner and come up with a solution that would work for each number separately but could not work on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their work and explain why it will not work with the puzzle.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 puzzle with 3 numbers.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work on their math mat to solve the problem. Share with a partner.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Share different solutions out whole group.</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what students notice about the different puzzles and solutions.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different solutions?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which solution is an array and which is not?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represent the array with a repeated addition sentence?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identify even and odd numbers?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p:txBody>
      </p:sp>
      <p:sp>
        <p:nvSpPr>
          <p:cNvPr id="1362" name="Google Shape;1362;g190edf6d002_0_1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g190edf6d002_0_1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A farmer planted 20 stalks of corn in a rectangular field. He had the same number of corn stalks in each row.</a:t>
            </a:r>
            <a:endParaRPr>
              <a:solidFill>
                <a:schemeClr val="dk1"/>
              </a:solidFill>
              <a:latin typeface="Ubuntu"/>
              <a:ea typeface="Ubuntu"/>
              <a:cs typeface="Ubuntu"/>
              <a:sym typeface="Ubuntu"/>
            </a:endParaRPr>
          </a:p>
          <a:p>
            <a:pPr indent="0" lvl="0" marL="457200" rtl="0" algn="l">
              <a:spcBef>
                <a:spcPts val="0"/>
              </a:spcBef>
              <a:spcAft>
                <a:spcPts val="0"/>
              </a:spcAft>
              <a:buNone/>
            </a:pPr>
            <a:r>
              <a:rPr lang="en">
                <a:solidFill>
                  <a:schemeClr val="dk1"/>
                </a:solidFill>
                <a:latin typeface="Ubuntu"/>
                <a:ea typeface="Ubuntu"/>
                <a:cs typeface="Ubuntu"/>
                <a:sym typeface="Ubuntu"/>
              </a:rPr>
              <a:t>º Draw a picture to show two ways the farmer could have planted the corn.</a:t>
            </a:r>
            <a:endParaRPr>
              <a:solidFill>
                <a:schemeClr val="dk1"/>
              </a:solidFill>
              <a:latin typeface="Ubuntu"/>
              <a:ea typeface="Ubuntu"/>
              <a:cs typeface="Ubuntu"/>
              <a:sym typeface="Ubuntu"/>
            </a:endParaRPr>
          </a:p>
          <a:p>
            <a:pPr indent="0" lvl="0" marL="457200" rtl="0" algn="l">
              <a:spcBef>
                <a:spcPts val="0"/>
              </a:spcBef>
              <a:spcAft>
                <a:spcPts val="0"/>
              </a:spcAft>
              <a:buNone/>
            </a:pPr>
            <a:r>
              <a:rPr lang="en">
                <a:solidFill>
                  <a:schemeClr val="dk1"/>
                </a:solidFill>
                <a:latin typeface="Ubuntu"/>
                <a:ea typeface="Ubuntu"/>
                <a:cs typeface="Ubuntu"/>
                <a:sym typeface="Ubuntu"/>
              </a:rPr>
              <a:t>º Explain how you came up with your pictures.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401" name="Google Shape;1401;g190edf6d002_0_1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g1d1f1be0404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g1d1f1be0404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1d1f1be0404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9" name="Google Shape;1419;g1d1f1be0404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Reflection Poster</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Students are going to create a Reflection Poster that represents the learning they have gained. The poster should reflect how their thinking and understanding has grown. It should be an opportunity for students to show what they know.</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Work with students to review the thinking they have recorded in their journals (My Thinking Path, Exit Tickets, PODs, ST Math Puzzle Reflection, etc.) and discuss what they have learned during Summer Immersion. Discuss major concepts and vocabulary they learned and used during Immersion.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add to their journal as you discuss things they have learned but may have not yet included in their journal. This will prepare the students to complete their poster.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work with their group to see what they might want to include on their poster.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Instruct groups to make their posters colorful, interesting and informative so students in other classes will see what they have accomplished in the past few modules.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Give students time to begin working on their posters.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The posters will be displayed for the entire school and parents to see on Day 5.</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i="1" lang="en">
                <a:solidFill>
                  <a:schemeClr val="dk1"/>
                </a:solidFill>
                <a:latin typeface="Ubuntu"/>
                <a:ea typeface="Ubuntu"/>
                <a:cs typeface="Ubuntu"/>
                <a:sym typeface="Ubuntu"/>
              </a:rPr>
              <a:t>The reflection poster is best done as a small group project because that allows students to engage in higher order thinking skills (e.g., evaluating their learning and the ideas of others, synthesizing their thoughts and the thoughts of others, reaching consensus, and working together). It can however, be done as an individual project. Have students begin to think about all of the things that they have learned and make a poster to share what they have learned.</a:t>
            </a:r>
            <a:endParaRPr i="1">
              <a:solidFill>
                <a:schemeClr val="dk1"/>
              </a:solidFill>
              <a:latin typeface="Ubuntu"/>
              <a:ea typeface="Ubuntu"/>
              <a:cs typeface="Ubuntu"/>
              <a:sym typeface="Ubuntu"/>
            </a:endParaRPr>
          </a:p>
          <a:p>
            <a:pPr indent="0" lvl="0" marL="0" rtl="0" algn="l">
              <a:spcBef>
                <a:spcPts val="0"/>
              </a:spcBef>
              <a:spcAft>
                <a:spcPts val="0"/>
              </a:spcAft>
              <a:buNone/>
            </a:pPr>
            <a:r>
              <a:t/>
            </a:r>
            <a:endParaRPr b="1">
              <a:latin typeface="Ubuntu"/>
              <a:ea typeface="Ubuntu"/>
              <a:cs typeface="Ubuntu"/>
              <a:sym typeface="Ubuntu"/>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g1d1f1be0404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6" name="Google Shape;1436;g1d1f1be0404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DAY 3 - Reflection Poster</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1d1f1be0404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g1d1f1be0404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1d1f1be0404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1" name="Google Shape;1461;g1d1f1be0404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Mini-Math Game Design (4-Day Immersion only)</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g1d1f1be0404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9" name="Google Shape;1469;g1d1f1be0404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Mini-Math Game Design (4-Day Immersion only)</a:t>
            </a:r>
            <a:endParaRPr>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rPr lang="en">
                <a:latin typeface="Ubuntu"/>
                <a:ea typeface="Ubuntu"/>
                <a:cs typeface="Ubuntu"/>
                <a:sym typeface="Ubuntu"/>
              </a:rPr>
              <a:t>What are some games you know?  Make a list.</a:t>
            </a:r>
            <a:endParaRPr>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From the list, decide which type of game you are going to recreate.</a:t>
            </a:r>
            <a:endParaRPr>
              <a:latin typeface="Ubuntu"/>
              <a:ea typeface="Ubuntu"/>
              <a:cs typeface="Ubuntu"/>
              <a:sym typeface="Ubuntu"/>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90edf6d00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Focus on student thinking and developing problem solving skills using the </a:t>
            </a:r>
            <a:r>
              <a:rPr lang="en" u="sng">
                <a:solidFill>
                  <a:schemeClr val="hlink"/>
                </a:solidFill>
                <a:latin typeface="Ubuntu"/>
                <a:ea typeface="Ubuntu"/>
                <a:cs typeface="Ubuntu"/>
                <a:sym typeface="Ubuntu"/>
                <a:hlinkClick action="ppaction://hlinksldjump" r:id="rId2"/>
              </a:rPr>
              <a:t>Problem Solving Process</a:t>
            </a:r>
            <a:r>
              <a:rPr lang="en">
                <a:solidFill>
                  <a:srgbClr val="211D1E"/>
                </a:solidFill>
                <a:latin typeface="Ubuntu"/>
                <a:ea typeface="Ubuntu"/>
                <a:cs typeface="Ubuntu"/>
                <a:sym typeface="Ubuntu"/>
              </a:rPr>
              <a:t>.</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Challenge Objective &gt; Attribute Transform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https://play.stmath.com/raft/ed/10.0.3/#/objective/9a90669d-0e02-4798-a669-71713c4018e1/e0a180a3-3ee9-41a8-9ea7-d6bc042fe483/games#game5</a:t>
            </a:r>
            <a:r>
              <a:rPr lang="en">
                <a:solidFill>
                  <a:srgbClr val="211D1E"/>
                </a:solidFill>
                <a:latin typeface="Ubuntu"/>
                <a:ea typeface="Ubuntu"/>
                <a:cs typeface="Ubuntu"/>
                <a:sym typeface="Ubuntu"/>
              </a:rPr>
              <a:t>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rgbClr val="211D1E"/>
              </a:solidFill>
              <a:latin typeface="Ubuntu"/>
              <a:ea typeface="Ubuntu"/>
              <a:cs typeface="Ubuntu"/>
              <a:sym typeface="Ubuntu"/>
            </a:endParaRPr>
          </a:p>
          <a:p>
            <a:pPr indent="0" lvl="0" marL="0" rtl="0" algn="l">
              <a:lnSpc>
                <a:spcPct val="115000"/>
              </a:lnSpc>
              <a:spcBef>
                <a:spcPts val="100"/>
              </a:spcBef>
              <a:spcAft>
                <a:spcPts val="0"/>
              </a:spcAft>
              <a:buNone/>
            </a:pPr>
            <a:r>
              <a:rPr b="1" lang="en">
                <a:solidFill>
                  <a:srgbClr val="211D1E"/>
                </a:solidFill>
                <a:latin typeface="Ubuntu"/>
                <a:ea typeface="Ubuntu"/>
                <a:cs typeface="Ubuntu"/>
                <a:sym typeface="Ubuntu"/>
              </a:rPr>
              <a:t>Notice and Wonder</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Introduce and discuss the first Attribute Transform puzzle.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Tell students you are going to teach them questions they can ask themselves to help think through the puzzles. The first question students should ask themselves is “What do I notice?”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Encourage students to complete this sentence “I notice _____.”</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several students share what they notice, not how they would solve it.</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Remind students that they can click the sky and the clickable elements will shimmer.</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t/>
            </a:r>
            <a:endParaRPr b="1">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rPr b="1" lang="en">
                <a:solidFill>
                  <a:srgbClr val="211D1E"/>
                </a:solidFill>
                <a:latin typeface="Ubuntu"/>
                <a:ea typeface="Ubuntu"/>
                <a:cs typeface="Ubuntu"/>
                <a:sym typeface="Ubuntu"/>
              </a:rPr>
              <a:t>Predict and Justify</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The next question students should ask themselves is “What is my prediction?”</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Encourage students to complete this sentence “My prediction is ________ because_____.”</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different students share their predictions and why they think theirs is the best prediction.</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Ask students to name or describe the strategy they will use to test their prediction. For example, a student may predict that they have to somehow move the shape from one-side to the other. In this case they would name the strategy of matching. “My strategy is to change the color of the triangle on the left to match the color of the triangle on the right by selecting the block that has the matching color. ”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Ask students to describe what they think will happen when you test their prediction and why.</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t/>
            </a:r>
            <a:endParaRPr b="1">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rPr b="1" lang="en">
                <a:solidFill>
                  <a:srgbClr val="211D1E"/>
                </a:solidFill>
                <a:latin typeface="Ubuntu"/>
                <a:ea typeface="Ubuntu"/>
                <a:cs typeface="Ubuntu"/>
                <a:sym typeface="Ubuntu"/>
              </a:rPr>
              <a:t>Test and Observe</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Encourage students to observe and think about the results of testing their hypothesis.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Try a few student suggestions both correct and incorrect. Watch the feedback and discuss what they observed.</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t/>
            </a:r>
            <a:endParaRPr b="1">
              <a:solidFill>
                <a:srgbClr val="211D1E"/>
              </a:solidFill>
              <a:latin typeface="Ubuntu"/>
              <a:ea typeface="Ubuntu"/>
              <a:cs typeface="Ubuntu"/>
              <a:sym typeface="Ubuntu"/>
            </a:endParaRPr>
          </a:p>
          <a:p>
            <a:pPr indent="-88900" lvl="0" marL="0" rtl="0" algn="l">
              <a:lnSpc>
                <a:spcPct val="115000"/>
              </a:lnSpc>
              <a:spcBef>
                <a:spcPts val="100"/>
              </a:spcBef>
              <a:spcAft>
                <a:spcPts val="0"/>
              </a:spcAft>
              <a:buNone/>
            </a:pPr>
            <a:r>
              <a:rPr b="1" lang="en">
                <a:solidFill>
                  <a:srgbClr val="211D1E"/>
                </a:solidFill>
                <a:latin typeface="Ubuntu"/>
                <a:ea typeface="Ubuntu"/>
                <a:cs typeface="Ubuntu"/>
                <a:sym typeface="Ubuntu"/>
              </a:rPr>
              <a:t>Analyze and Learn</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Facilitate students in analyzing the feedback/results, understanding what worked and didn’t work. </a:t>
            </a:r>
            <a:endParaRPr>
              <a:solidFill>
                <a:srgbClr val="211D1E"/>
              </a:solidFill>
              <a:latin typeface="Ubuntu"/>
              <a:ea typeface="Ubuntu"/>
              <a:cs typeface="Ubuntu"/>
              <a:sym typeface="Ubuntu"/>
            </a:endParaRPr>
          </a:p>
          <a:p>
            <a:pPr indent="-298450" lvl="1" marL="9144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How does this compare to what you thought would happen? </a:t>
            </a:r>
            <a:endParaRPr>
              <a:solidFill>
                <a:srgbClr val="211D1E"/>
              </a:solidFill>
              <a:latin typeface="Ubuntu"/>
              <a:ea typeface="Ubuntu"/>
              <a:cs typeface="Ubuntu"/>
              <a:sym typeface="Ubuntu"/>
            </a:endParaRPr>
          </a:p>
          <a:p>
            <a:pPr indent="-298450" lvl="1" marL="9144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What did you learn? </a:t>
            </a:r>
            <a:endParaRPr>
              <a:solidFill>
                <a:srgbClr val="211D1E"/>
              </a:solidFill>
              <a:latin typeface="Ubuntu"/>
              <a:ea typeface="Ubuntu"/>
              <a:cs typeface="Ubuntu"/>
              <a:sym typeface="Ubuntu"/>
            </a:endParaRPr>
          </a:p>
          <a:p>
            <a:pPr indent="-298450" lvl="1" marL="9144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How will you use what you learned?</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Be sure to use the playback features to pause, rewind, and fast forward the animation and discuss what they are learning from the feedback.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Use the annotation tools to highlight the learning. </a:t>
            </a:r>
            <a:endParaRPr>
              <a:solidFill>
                <a:srgbClr val="211D1E"/>
              </a:solidFill>
              <a:latin typeface="Ubuntu"/>
              <a:ea typeface="Ubuntu"/>
              <a:cs typeface="Ubuntu"/>
              <a:sym typeface="Ubuntu"/>
            </a:endParaRPr>
          </a:p>
          <a:p>
            <a:pPr indent="-88900" lvl="0" marL="0" rtl="0" algn="l">
              <a:lnSpc>
                <a:spcPct val="115000"/>
              </a:lnSpc>
              <a:spcBef>
                <a:spcPts val="0"/>
              </a:spcBef>
              <a:spcAft>
                <a:spcPts val="0"/>
              </a:spcAft>
              <a:buNone/>
            </a:pPr>
            <a:r>
              <a:t/>
            </a:r>
            <a:endParaRPr>
              <a:solidFill>
                <a:srgbClr val="211D1E"/>
              </a:solidFill>
              <a:latin typeface="Ubuntu"/>
              <a:ea typeface="Ubuntu"/>
              <a:cs typeface="Ubuntu"/>
              <a:sym typeface="Ubuntu"/>
            </a:endParaRPr>
          </a:p>
          <a:p>
            <a:pPr indent="0" lvl="0" marL="0" rtl="0" algn="l">
              <a:lnSpc>
                <a:spcPct val="115000"/>
              </a:lnSpc>
              <a:spcBef>
                <a:spcPts val="100"/>
              </a:spcBef>
              <a:spcAft>
                <a:spcPts val="0"/>
              </a:spcAft>
              <a:buClr>
                <a:schemeClr val="dk1"/>
              </a:buClr>
              <a:buSzPts val="1100"/>
              <a:buFont typeface="Arial"/>
              <a:buNone/>
            </a:pPr>
            <a:r>
              <a:rPr b="1" lang="en">
                <a:solidFill>
                  <a:srgbClr val="211D1E"/>
                </a:solidFill>
                <a:latin typeface="Ubuntu"/>
                <a:ea typeface="Ubuntu"/>
                <a:cs typeface="Ubuntu"/>
                <a:sym typeface="Ubuntu"/>
              </a:rPr>
              <a:t>Connect and Extend</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Do one example of each (changing color (Level 1), changing shape (Level 2), stretching (Level 3).</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Help students use what they've learned to solve new puzzles.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strategies and solutions (including incorrect ones). Explore different solutions and discuss what they thought would happen vs. what did happen.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create their own Attribute Transform puzzle and share it with a neighbor. Can their neighbor correctly solve it? Choose a few to share with the whole group. See who can make the most challenging one, the most unique one, the most surprising one, etc.</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t/>
            </a:r>
            <a:endParaRPr b="1">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 </a:t>
            </a:r>
            <a:endParaRPr b="1">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solve the puzzles? (Are students visualizing the changes to the shape as it goes over each belt? Do they struggle to keep track of the changes?)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compare the shape on the left to the shape in the ground?</a:t>
            </a:r>
            <a:endParaRPr>
              <a:solidFill>
                <a:srgbClr val="211D1E"/>
              </a:solidFill>
              <a:latin typeface="Ubuntu"/>
              <a:ea typeface="Ubuntu"/>
              <a:cs typeface="Ubuntu"/>
              <a:sym typeface="Ubuntu"/>
            </a:endParaRPr>
          </a:p>
          <a:p>
            <a:pPr indent="-88900" lvl="0" marL="0" rtl="0" algn="l">
              <a:lnSpc>
                <a:spcPct val="115000"/>
              </a:lnSpc>
              <a:spcBef>
                <a:spcPts val="0"/>
              </a:spcBef>
              <a:spcAft>
                <a:spcPts val="0"/>
              </a:spcAft>
              <a:buNone/>
            </a:pPr>
            <a:r>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207" name="Google Shape;207;g190edf6d00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g1d1f1be0404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8" name="Google Shape;1478;g1d1f1be0404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Mini-Math Game Design (4-Day Immersion only)</a:t>
            </a:r>
            <a:endParaRPr>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a:p>
            <a:pPr indent="0" lvl="0" marL="0" rtl="0" algn="l">
              <a:spcBef>
                <a:spcPts val="0"/>
              </a:spcBef>
              <a:spcAft>
                <a:spcPts val="0"/>
              </a:spcAft>
              <a:buNone/>
            </a:pPr>
            <a:r>
              <a:rPr lang="en">
                <a:latin typeface="Ubuntu"/>
                <a:ea typeface="Ubuntu"/>
                <a:cs typeface="Ubuntu"/>
                <a:sym typeface="Ubuntu"/>
              </a:rPr>
              <a:t>What math concepts can you include in your game?</a:t>
            </a:r>
            <a:endParaRPr>
              <a:latin typeface="Ubuntu"/>
              <a:ea typeface="Ubuntu"/>
              <a:cs typeface="Ubuntu"/>
              <a:sym typeface="Ubuntu"/>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1d1f1be0404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0" name="Google Shape;1490;g1d1f1be0404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Mini-Math Game Design (4-Day Immersion only)</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How can you make a game to teach or practice a math concept? Think about how the game will help all players develop mathematical reasoning.</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Create a name for your game. Decide how many players can play.</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What are the rules and directions for your game?  Make sure your rules are clear and concise.</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1d1f1be0404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9" name="Google Shape;1499;g1d1f1be0404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Mini-Math Game Design (4-Day Immersion only)</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a:solidFill>
                  <a:schemeClr val="dk1"/>
                </a:solidFill>
                <a:latin typeface="Ubuntu"/>
                <a:ea typeface="Ubuntu"/>
                <a:cs typeface="Ubuntu"/>
                <a:sym typeface="Ubuntu"/>
              </a:rPr>
              <a:t>Students will work in small groups to create a game.  Provide them with the supplies needed.  The list below are samples of items that could be used.</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Dice or number cubes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Construction paper</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Scissors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Poster board</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Manilla folders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Index Cards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Egg cartons*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Water bottles*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Pizza circles*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Paper towel rolls*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Buttons*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Other creative items</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1d1f1be0404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g1d1f1be0404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1d1f1be0404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1d1f1be0404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Welcome to Learning Showcase and Celebration!</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Why are we here? </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Today is the last of the ST Math Summer Immersion! The Learning Showcase and Celebration is about providing students an opportunity to “show what they know.”  Our students have been learning throughout the summer and will be sharing the information they have learned.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We have invited you all to to celebrate and hear from students about what they learned. Don’t forget to use the Immersion Debriefing Bookmarks to ask questions.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1d1f1be0404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9" name="Google Shape;1529;g1d1f1be0404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Open Sans"/>
                <a:ea typeface="Open Sans"/>
                <a:cs typeface="Open Sans"/>
                <a:sym typeface="Open Sans"/>
              </a:rPr>
              <a:t>Sample Framework</a:t>
            </a:r>
            <a:r>
              <a:rPr lang="en">
                <a:solidFill>
                  <a:schemeClr val="dk1"/>
                </a:solidFill>
                <a:latin typeface="Open Sans"/>
                <a:ea typeface="Open Sans"/>
                <a:cs typeface="Open Sans"/>
                <a:sym typeface="Open Sans"/>
              </a:rPr>
              <a:t> </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You can make changes that work for their space. Consider how you will set up the learning showcase (grade level celebration, grade band celebration, whole school celebration). Divide the time you set aside with the following activities below:</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b="1" lang="en">
                <a:solidFill>
                  <a:schemeClr val="dk1"/>
                </a:solidFill>
                <a:latin typeface="Open Sans"/>
                <a:ea typeface="Open Sans"/>
                <a:cs typeface="Open Sans"/>
                <a:sym typeface="Open Sans"/>
              </a:rPr>
              <a:t>Welcome: </a:t>
            </a:r>
            <a:r>
              <a:rPr lang="en">
                <a:solidFill>
                  <a:schemeClr val="dk1"/>
                </a:solidFill>
                <a:latin typeface="Open Sans"/>
                <a:ea typeface="Open Sans"/>
                <a:cs typeface="Open Sans"/>
                <a:sym typeface="Open Sans"/>
              </a:rPr>
              <a:t>Introduce yourself. Share an overview of what the students did and why they are having a Learning Showcase and Celebration. We want this to be a positive and fun experience for the students. </a:t>
            </a:r>
            <a:endParaRPr>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b="1" lang="en">
                <a:solidFill>
                  <a:schemeClr val="dk1"/>
                </a:solidFill>
                <a:latin typeface="Open Sans"/>
                <a:ea typeface="Open Sans"/>
                <a:cs typeface="Open Sans"/>
                <a:sym typeface="Open Sans"/>
              </a:rPr>
              <a:t>Gallery Walk of Posters: </a:t>
            </a:r>
            <a:r>
              <a:rPr lang="en">
                <a:solidFill>
                  <a:schemeClr val="dk1"/>
                </a:solidFill>
                <a:latin typeface="Open Sans"/>
                <a:ea typeface="Open Sans"/>
                <a:cs typeface="Open Sans"/>
                <a:sym typeface="Open Sans"/>
              </a:rPr>
              <a:t>It is recommended that the posters be hung around the room. Invite guests/classmates to walk around the room, look at the reflection posters and ask questions. </a:t>
            </a:r>
            <a:endParaRPr b="1">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b="1" lang="en">
                <a:solidFill>
                  <a:schemeClr val="dk1"/>
                </a:solidFill>
                <a:latin typeface="Open Sans"/>
                <a:ea typeface="Open Sans"/>
                <a:cs typeface="Open Sans"/>
                <a:sym typeface="Open Sans"/>
              </a:rPr>
              <a:t>Presentations:</a:t>
            </a:r>
            <a:r>
              <a:rPr lang="en">
                <a:solidFill>
                  <a:schemeClr val="dk1"/>
                </a:solidFill>
                <a:latin typeface="Open Sans"/>
                <a:ea typeface="Open Sans"/>
                <a:cs typeface="Open Sans"/>
                <a:sym typeface="Open Sans"/>
              </a:rPr>
              <a:t> Students summarize and present their math game design (completed during the program) and their reflection posters. </a:t>
            </a:r>
            <a:endParaRPr>
              <a:solidFill>
                <a:schemeClr val="dk1"/>
              </a:solidFill>
              <a:latin typeface="Open Sans"/>
              <a:ea typeface="Open Sans"/>
              <a:cs typeface="Open Sans"/>
              <a:sym typeface="Open Sans"/>
            </a:endParaRPr>
          </a:p>
          <a:p>
            <a:pPr indent="-298450" lvl="0" marL="457200" rtl="0" algn="l">
              <a:spcBef>
                <a:spcPts val="0"/>
              </a:spcBef>
              <a:spcAft>
                <a:spcPts val="0"/>
              </a:spcAft>
              <a:buSzPts val="1100"/>
              <a:buFont typeface="Open Sans"/>
              <a:buChar char="●"/>
            </a:pPr>
            <a:r>
              <a:rPr b="1" lang="en">
                <a:solidFill>
                  <a:schemeClr val="dk1"/>
                </a:solidFill>
                <a:uFill>
                  <a:noFill/>
                </a:uFill>
                <a:latin typeface="Open Sans"/>
                <a:ea typeface="Open Sans"/>
                <a:cs typeface="Open Sans"/>
                <a:sym typeface="Open Sans"/>
                <a:hlinkClick r:id="rId2">
                  <a:extLst>
                    <a:ext uri="{A12FA001-AC4F-418D-AE19-62706E023703}">
                      <ahyp:hlinkClr val="tx"/>
                    </a:ext>
                  </a:extLst>
                </a:hlinkClick>
              </a:rPr>
              <a:t>Immersion Debriefin</a:t>
            </a:r>
            <a:r>
              <a:rPr b="1" lang="en">
                <a:solidFill>
                  <a:schemeClr val="dk1"/>
                </a:solidFill>
                <a:latin typeface="Open Sans"/>
                <a:ea typeface="Open Sans"/>
                <a:cs typeface="Open Sans"/>
                <a:sym typeface="Open Sans"/>
              </a:rPr>
              <a:t>g Time: </a:t>
            </a:r>
            <a:r>
              <a:rPr lang="en">
                <a:solidFill>
                  <a:schemeClr val="dk1"/>
                </a:solidFill>
                <a:latin typeface="Open Sans"/>
                <a:ea typeface="Open Sans"/>
                <a:cs typeface="Open Sans"/>
                <a:sym typeface="Open Sans"/>
              </a:rPr>
              <a:t>During this time, students will be asked questions about the work they did. Print and distribute</a:t>
            </a:r>
            <a:r>
              <a:rPr b="1" lang="en">
                <a:solidFill>
                  <a:schemeClr val="dk1"/>
                </a:solidFill>
                <a:latin typeface="Open Sans"/>
                <a:ea typeface="Open Sans"/>
                <a:cs typeface="Open Sans"/>
                <a:sym typeface="Open Sans"/>
              </a:rPr>
              <a:t> </a:t>
            </a:r>
            <a:r>
              <a:rPr lang="en">
                <a:solidFill>
                  <a:schemeClr val="dk1"/>
                </a:solidFill>
                <a:latin typeface="Open Sans"/>
                <a:ea typeface="Open Sans"/>
                <a:cs typeface="Open Sans"/>
                <a:sym typeface="Open Sans"/>
              </a:rPr>
              <a:t>the </a:t>
            </a:r>
            <a:r>
              <a:rPr b="1" lang="en">
                <a:solidFill>
                  <a:srgbClr val="1C9FE5"/>
                </a:solidFill>
                <a:uFill>
                  <a:noFill/>
                </a:uFill>
                <a:latin typeface="Open Sans"/>
                <a:ea typeface="Open Sans"/>
                <a:cs typeface="Open Sans"/>
                <a:sym typeface="Open Sans"/>
                <a:hlinkClick r:id="rId3">
                  <a:extLst>
                    <a:ext uri="{A12FA001-AC4F-418D-AE19-62706E023703}">
                      <ahyp:hlinkClr val="tx"/>
                    </a:ext>
                  </a:extLst>
                </a:hlinkClick>
              </a:rPr>
              <a:t>ST Math Immersion Debriefing Bookmark</a:t>
            </a:r>
            <a:r>
              <a:rPr lang="en">
                <a:solidFill>
                  <a:srgbClr val="1C9FE5"/>
                </a:solidFill>
                <a:latin typeface="Open Sans"/>
                <a:ea typeface="Open Sans"/>
                <a:cs typeface="Open Sans"/>
                <a:sym typeface="Open Sans"/>
              </a:rPr>
              <a:t> </a:t>
            </a:r>
            <a:r>
              <a:rPr lang="en">
                <a:solidFill>
                  <a:schemeClr val="dk1"/>
                </a:solidFill>
                <a:latin typeface="Open Sans"/>
                <a:ea typeface="Open Sans"/>
                <a:cs typeface="Open Sans"/>
                <a:sym typeface="Open Sans"/>
              </a:rPr>
              <a:t>to visitors (which is optional). Encourage them to use it to ask students questions about their projects and what they have learned.</a:t>
            </a:r>
            <a:endParaRPr b="1">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b="1" lang="en">
                <a:solidFill>
                  <a:schemeClr val="dk1"/>
                </a:solidFill>
                <a:latin typeface="Open Sans"/>
                <a:ea typeface="Open Sans"/>
                <a:cs typeface="Open Sans"/>
                <a:sym typeface="Open Sans"/>
              </a:rPr>
              <a:t>Game Time:</a:t>
            </a:r>
            <a:r>
              <a:rPr lang="en">
                <a:solidFill>
                  <a:schemeClr val="dk1"/>
                </a:solidFill>
                <a:latin typeface="Open Sans"/>
                <a:ea typeface="Open Sans"/>
                <a:cs typeface="Open Sans"/>
                <a:sym typeface="Open Sans"/>
              </a:rPr>
              <a:t> Set aside time for visitors to play the games created by the students. This is a great time for students to play each other's games as well.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i="1" lang="en">
                <a:solidFill>
                  <a:schemeClr val="dk1"/>
                </a:solidFill>
                <a:latin typeface="Open Sans"/>
                <a:ea typeface="Open Sans"/>
                <a:cs typeface="Open Sans"/>
                <a:sym typeface="Open Sans"/>
              </a:rPr>
              <a:t>Note: We recommend giving students encouragement notes throughout the program. </a:t>
            </a:r>
            <a:endParaRPr i="1">
              <a:solidFill>
                <a:schemeClr val="dk1"/>
              </a:solidFill>
              <a:latin typeface="Open Sans"/>
              <a:ea typeface="Open Sans"/>
              <a:cs typeface="Open Sans"/>
              <a:sym typeface="Open San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g290c15634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g290c15634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290c15634e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3" name="Google Shape;1543;g290c15634e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p1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8fec6f798c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rgbClr val="211D1E"/>
              </a:solidFill>
              <a:latin typeface="Ubuntu"/>
              <a:ea typeface="Ubuntu"/>
              <a:cs typeface="Ubuntu"/>
              <a:sym typeface="Ubuntu"/>
            </a:endParaRPr>
          </a:p>
          <a:p>
            <a:pPr indent="-88900" lvl="0" marL="0" rtl="0" algn="l">
              <a:lnSpc>
                <a:spcPct val="115000"/>
              </a:lnSpc>
              <a:spcBef>
                <a:spcPts val="0"/>
              </a:spcBef>
              <a:spcAft>
                <a:spcPts val="0"/>
              </a:spcAft>
              <a:buNone/>
            </a:pPr>
            <a:r>
              <a:rPr lang="en">
                <a:solidFill>
                  <a:srgbClr val="211D1E"/>
                </a:solidFill>
                <a:latin typeface="Ubuntu"/>
                <a:ea typeface="Ubuntu"/>
                <a:cs typeface="Ubuntu"/>
                <a:sym typeface="Ubuntu"/>
              </a:rPr>
              <a:t>Remind students about yesterday’s Problem of the Day. </a:t>
            </a:r>
            <a:endParaRPr>
              <a:solidFill>
                <a:srgbClr val="211D1E"/>
              </a:solidFill>
              <a:latin typeface="Ubuntu"/>
              <a:ea typeface="Ubuntu"/>
              <a:cs typeface="Ubuntu"/>
              <a:sym typeface="Ubuntu"/>
            </a:endParaRPr>
          </a:p>
          <a:p>
            <a:pPr indent="-88900" lvl="0" marL="0" rtl="0" algn="l">
              <a:lnSpc>
                <a:spcPct val="115000"/>
              </a:lnSpc>
              <a:spcBef>
                <a:spcPts val="0"/>
              </a:spcBef>
              <a:spcAft>
                <a:spcPts val="0"/>
              </a:spcAft>
              <a:buNone/>
            </a:pPr>
            <a:r>
              <a:rPr lang="en">
                <a:solidFill>
                  <a:srgbClr val="211D1E"/>
                </a:solidFill>
                <a:latin typeface="Ubuntu"/>
                <a:ea typeface="Ubuntu"/>
                <a:cs typeface="Ubuntu"/>
                <a:sym typeface="Ubuntu"/>
              </a:rPr>
              <a:t>How can we describe the class mathematically? </a:t>
            </a:r>
            <a:endParaRPr>
              <a:solidFill>
                <a:srgbClr val="211D1E"/>
              </a:solidFill>
              <a:latin typeface="Ubuntu"/>
              <a:ea typeface="Ubuntu"/>
              <a:cs typeface="Ubuntu"/>
              <a:sym typeface="Ubuntu"/>
            </a:endParaRPr>
          </a:p>
          <a:p>
            <a:pPr indent="-88900" lvl="0" marL="0" rtl="0" algn="l">
              <a:lnSpc>
                <a:spcPct val="115000"/>
              </a:lnSpc>
              <a:spcBef>
                <a:spcPts val="0"/>
              </a:spcBef>
              <a:spcAft>
                <a:spcPts val="0"/>
              </a:spcAft>
              <a:buNone/>
            </a:pPr>
            <a:r>
              <a:rPr lang="en">
                <a:solidFill>
                  <a:srgbClr val="211D1E"/>
                </a:solidFill>
                <a:latin typeface="Ubuntu"/>
                <a:ea typeface="Ubuntu"/>
                <a:cs typeface="Ubuntu"/>
                <a:sym typeface="Ubuntu"/>
              </a:rPr>
              <a:t>Generate a list of 3-5 things students want to know about each other. </a:t>
            </a:r>
            <a:endParaRPr>
              <a:solidFill>
                <a:srgbClr val="211D1E"/>
              </a:solidFill>
              <a:latin typeface="Ubuntu"/>
              <a:ea typeface="Ubuntu"/>
              <a:cs typeface="Ubuntu"/>
              <a:sym typeface="Ubuntu"/>
            </a:endParaRPr>
          </a:p>
          <a:p>
            <a:pPr indent="-88900" lvl="0" marL="0" rtl="0" algn="l">
              <a:lnSpc>
                <a:spcPct val="115000"/>
              </a:lnSpc>
              <a:spcBef>
                <a:spcPts val="0"/>
              </a:spcBef>
              <a:spcAft>
                <a:spcPts val="0"/>
              </a:spcAft>
              <a:buNone/>
            </a:pPr>
            <a:r>
              <a:rPr lang="en">
                <a:solidFill>
                  <a:srgbClr val="211D1E"/>
                </a:solidFill>
                <a:latin typeface="Ubuntu"/>
                <a:ea typeface="Ubuntu"/>
                <a:cs typeface="Ubuntu"/>
                <a:sym typeface="Ubuntu"/>
              </a:rPr>
              <a:t>For example:  Favorite ice cream flavor, favorite color, number of siblings, number of pets, favorite subject in school, month of birth, favorite sport, etc.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t/>
            </a:r>
            <a:endParaRPr sz="850">
              <a:solidFill>
                <a:srgbClr val="211D1E"/>
              </a:solidFill>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246" name="Google Shape;246;g18fec6f798c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90edf6d002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Students will begin solving problems involving addition and subtraction within 100. They will write equations to represent the problems including equations with a symbol for the unknown.</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My Thinking Path Discussion: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Introduce the My Thinking Path document to students. Have them write in the topic, “Addition and subtraction of whole numbers.”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begin working on the first two boxes.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their ideas and allow students to add to their paper any additional thoughts they have.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From today on, begin each of Days 1-4 with time for students to reflect on their learning and prepare for the day.</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256" name="Google Shape;256;g190edf6d002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 Logo">
    <p:bg>
      <p:bgPr>
        <a:solidFill>
          <a:schemeClr val="accent1"/>
        </a:solidFill>
      </p:bgPr>
    </p:bg>
    <p:spTree>
      <p:nvGrpSpPr>
        <p:cNvPr id="12" name="Shape 12"/>
        <p:cNvGrpSpPr/>
        <p:nvPr/>
      </p:nvGrpSpPr>
      <p:grpSpPr>
        <a:xfrm>
          <a:off x="0" y="0"/>
          <a:ext cx="0" cy="0"/>
          <a:chOff x="0" y="0"/>
          <a:chExt cx="0" cy="0"/>
        </a:xfrm>
      </p:grpSpPr>
      <p:sp>
        <p:nvSpPr>
          <p:cNvPr id="13" name="Google Shape;13;p2"/>
          <p:cNvSpPr txBox="1"/>
          <p:nvPr/>
        </p:nvSpPr>
        <p:spPr>
          <a:xfrm>
            <a:off x="3815547" y="4428392"/>
            <a:ext cx="1512900" cy="292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 sz="1600" u="none" cap="none" strike="noStrike">
                <a:solidFill>
                  <a:srgbClr val="FFFFFF"/>
                </a:solidFill>
                <a:latin typeface="Open Sans SemiBold"/>
                <a:ea typeface="Open Sans SemiBold"/>
                <a:cs typeface="Open Sans SemiBold"/>
                <a:sym typeface="Open Sans SemiBold"/>
              </a:rPr>
              <a:t>stmath.com</a:t>
            </a:r>
            <a:endParaRPr b="1" i="0" sz="1600" u="none" cap="none" strike="noStrike">
              <a:solidFill>
                <a:srgbClr val="FFFFFF"/>
              </a:solidFill>
              <a:latin typeface="Open Sans SemiBold"/>
              <a:ea typeface="Open Sans SemiBold"/>
              <a:cs typeface="Open Sans SemiBold"/>
              <a:sym typeface="Open Sans SemiBold"/>
            </a:endParaRPr>
          </a:p>
        </p:txBody>
      </p:sp>
      <p:sp>
        <p:nvSpPr>
          <p:cNvPr id="14" name="Google Shape;14;p2"/>
          <p:cNvSpPr/>
          <p:nvPr/>
        </p:nvSpPr>
        <p:spPr>
          <a:xfrm flipH="1" rot="-5400000">
            <a:off x="2257066" y="-2341896"/>
            <a:ext cx="4629860" cy="9207614"/>
          </a:xfrm>
          <a:custGeom>
            <a:rect b="b" l="l" r="r" t="t"/>
            <a:pathLst>
              <a:path extrusionOk="0" h="9207614" w="4712326">
                <a:moveTo>
                  <a:pt x="18627" y="9207614"/>
                </a:moveTo>
                <a:cubicBezTo>
                  <a:pt x="9768" y="6154313"/>
                  <a:pt x="8859" y="3053302"/>
                  <a:pt x="0" y="1"/>
                </a:cubicBezTo>
                <a:lnTo>
                  <a:pt x="4712326" y="0"/>
                </a:lnTo>
                <a:lnTo>
                  <a:pt x="3848355" y="9159903"/>
                </a:lnTo>
                <a:lnTo>
                  <a:pt x="18627" y="9207614"/>
                </a:lnTo>
                <a:close/>
              </a:path>
            </a:pathLst>
          </a:cu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 name="Google Shape;15;p2"/>
          <p:cNvSpPr txBox="1"/>
          <p:nvPr>
            <p:ph type="title"/>
          </p:nvPr>
        </p:nvSpPr>
        <p:spPr>
          <a:xfrm>
            <a:off x="3502975" y="3120700"/>
            <a:ext cx="5515200" cy="5613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sz="2400">
                <a:solidFill>
                  <a:schemeClr val="dk1"/>
                </a:solidFill>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6" name="Google Shape;16;p2"/>
          <p:cNvPicPr preferRelativeResize="0"/>
          <p:nvPr/>
        </p:nvPicPr>
        <p:blipFill>
          <a:blip r:embed="rId2">
            <a:alphaModFix/>
          </a:blip>
          <a:stretch>
            <a:fillRect/>
          </a:stretch>
        </p:blipFill>
        <p:spPr>
          <a:xfrm>
            <a:off x="662675" y="-12"/>
            <a:ext cx="7818652" cy="28741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
                                        </p:tgtEl>
                                        <p:attrNameLst>
                                          <p:attrName>style.visibility</p:attrName>
                                        </p:attrNameLst>
                                      </p:cBhvr>
                                      <p:to>
                                        <p:strVal val="visible"/>
                                      </p:to>
                                    </p:set>
                                    <p:animEffect filter="fade" transition="in">
                                      <p:cBhvr>
                                        <p:cTn dur="200"/>
                                        <p:tgtEl>
                                          <p:spTgt spid="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Colored Background">
  <p:cSld name="Title Slide - Colored Background">
    <p:bg>
      <p:bgPr>
        <a:solidFill>
          <a:schemeClr val="accent1"/>
        </a:solidFill>
      </p:bgPr>
    </p:bg>
    <p:spTree>
      <p:nvGrpSpPr>
        <p:cNvPr id="51" name="Shape 51"/>
        <p:cNvGrpSpPr/>
        <p:nvPr/>
      </p:nvGrpSpPr>
      <p:grpSpPr>
        <a:xfrm>
          <a:off x="0" y="0"/>
          <a:ext cx="0" cy="0"/>
          <a:chOff x="0" y="0"/>
          <a:chExt cx="0" cy="0"/>
        </a:xfrm>
      </p:grpSpPr>
      <p:sp>
        <p:nvSpPr>
          <p:cNvPr id="52" name="Google Shape;52;p11"/>
          <p:cNvSpPr txBox="1"/>
          <p:nvPr>
            <p:ph type="title"/>
          </p:nvPr>
        </p:nvSpPr>
        <p:spPr>
          <a:xfrm>
            <a:off x="1202846" y="2310140"/>
            <a:ext cx="6738308" cy="52322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2800" u="none" cap="none" strike="noStrike">
                <a:solidFill>
                  <a:schemeClr val="lt2"/>
                </a:solidFill>
                <a:latin typeface="Ubuntu"/>
                <a:ea typeface="Ubuntu"/>
                <a:cs typeface="Ubuntu"/>
                <a:sym typeface="Ubuntu"/>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 Logo &amp; Links">
  <p:cSld name="End Slide - Logo &amp; Links">
    <p:bg>
      <p:bgPr>
        <a:solidFill>
          <a:schemeClr val="accent1"/>
        </a:solidFill>
      </p:bgPr>
    </p:bg>
    <p:spTree>
      <p:nvGrpSpPr>
        <p:cNvPr id="53" name="Shape 53"/>
        <p:cNvGrpSpPr/>
        <p:nvPr/>
      </p:nvGrpSpPr>
      <p:grpSpPr>
        <a:xfrm>
          <a:off x="0" y="0"/>
          <a:ext cx="0" cy="0"/>
          <a:chOff x="0" y="0"/>
          <a:chExt cx="0" cy="0"/>
        </a:xfrm>
      </p:grpSpPr>
      <p:sp>
        <p:nvSpPr>
          <p:cNvPr id="54" name="Google Shape;54;p12"/>
          <p:cNvSpPr/>
          <p:nvPr/>
        </p:nvSpPr>
        <p:spPr>
          <a:xfrm>
            <a:off x="5422341" y="1550070"/>
            <a:ext cx="301200" cy="238800"/>
          </a:xfrm>
          <a:custGeom>
            <a:rect b="b" l="l" r="r" t="t"/>
            <a:pathLst>
              <a:path extrusionOk="0" h="120000" w="120000">
                <a:moveTo>
                  <a:pt x="106877" y="28233"/>
                </a:moveTo>
                <a:cubicBezTo>
                  <a:pt x="106877" y="30588"/>
                  <a:pt x="106877" y="32938"/>
                  <a:pt x="106877" y="32938"/>
                </a:cubicBezTo>
                <a:cubicBezTo>
                  <a:pt x="106877" y="72938"/>
                  <a:pt x="82500" y="120000"/>
                  <a:pt x="37500" y="120000"/>
                </a:cubicBezTo>
                <a:cubicBezTo>
                  <a:pt x="24372" y="120000"/>
                  <a:pt x="11250" y="115294"/>
                  <a:pt x="0" y="105883"/>
                </a:cubicBezTo>
                <a:cubicBezTo>
                  <a:pt x="1872" y="105883"/>
                  <a:pt x="3750" y="105883"/>
                  <a:pt x="5622" y="105883"/>
                </a:cubicBezTo>
                <a:cubicBezTo>
                  <a:pt x="16872" y="105883"/>
                  <a:pt x="28122" y="101177"/>
                  <a:pt x="35622" y="94116"/>
                </a:cubicBezTo>
                <a:cubicBezTo>
                  <a:pt x="26250" y="94116"/>
                  <a:pt x="16872" y="84705"/>
                  <a:pt x="13122" y="72938"/>
                </a:cubicBezTo>
                <a:cubicBezTo>
                  <a:pt x="15000" y="72938"/>
                  <a:pt x="16872" y="72938"/>
                  <a:pt x="18750" y="72938"/>
                </a:cubicBezTo>
                <a:cubicBezTo>
                  <a:pt x="20622" y="72938"/>
                  <a:pt x="22500" y="72938"/>
                  <a:pt x="24372" y="72938"/>
                </a:cubicBezTo>
                <a:cubicBezTo>
                  <a:pt x="13122" y="68233"/>
                  <a:pt x="5622" y="56472"/>
                  <a:pt x="5622" y="42355"/>
                </a:cubicBezTo>
                <a:cubicBezTo>
                  <a:pt x="5622" y="42355"/>
                  <a:pt x="5622" y="42355"/>
                  <a:pt x="5622" y="42355"/>
                </a:cubicBezTo>
                <a:cubicBezTo>
                  <a:pt x="9372" y="44705"/>
                  <a:pt x="13122" y="44705"/>
                  <a:pt x="16872" y="44705"/>
                </a:cubicBezTo>
                <a:cubicBezTo>
                  <a:pt x="9372" y="40000"/>
                  <a:pt x="5622" y="30588"/>
                  <a:pt x="5622" y="21177"/>
                </a:cubicBezTo>
                <a:cubicBezTo>
                  <a:pt x="5622" y="14116"/>
                  <a:pt x="7500" y="9411"/>
                  <a:pt x="9372" y="4705"/>
                </a:cubicBezTo>
                <a:cubicBezTo>
                  <a:pt x="20622" y="23527"/>
                  <a:pt x="39372" y="35294"/>
                  <a:pt x="58122" y="37644"/>
                </a:cubicBezTo>
                <a:cubicBezTo>
                  <a:pt x="58122" y="35294"/>
                  <a:pt x="58122" y="32938"/>
                  <a:pt x="58122" y="30588"/>
                </a:cubicBezTo>
                <a:cubicBezTo>
                  <a:pt x="58122" y="11766"/>
                  <a:pt x="69377" y="0"/>
                  <a:pt x="82500" y="0"/>
                </a:cubicBezTo>
                <a:cubicBezTo>
                  <a:pt x="90000" y="0"/>
                  <a:pt x="95627" y="2355"/>
                  <a:pt x="101250" y="9411"/>
                </a:cubicBezTo>
                <a:cubicBezTo>
                  <a:pt x="105000" y="7061"/>
                  <a:pt x="110627" y="4705"/>
                  <a:pt x="116250" y="2355"/>
                </a:cubicBezTo>
                <a:cubicBezTo>
                  <a:pt x="114377" y="9411"/>
                  <a:pt x="110627" y="14116"/>
                  <a:pt x="105000" y="18822"/>
                </a:cubicBezTo>
                <a:cubicBezTo>
                  <a:pt x="110627" y="16472"/>
                  <a:pt x="114377" y="16472"/>
                  <a:pt x="120000" y="14116"/>
                </a:cubicBezTo>
                <a:cubicBezTo>
                  <a:pt x="116250" y="18822"/>
                  <a:pt x="112500" y="25883"/>
                  <a:pt x="106877" y="28233"/>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sp>
        <p:nvSpPr>
          <p:cNvPr id="55" name="Google Shape;55;p12"/>
          <p:cNvSpPr/>
          <p:nvPr/>
        </p:nvSpPr>
        <p:spPr>
          <a:xfrm>
            <a:off x="5489976" y="2101914"/>
            <a:ext cx="165900" cy="314400"/>
          </a:xfrm>
          <a:custGeom>
            <a:rect b="b" l="l" r="r" t="t"/>
            <a:pathLst>
              <a:path extrusionOk="0" h="120000" w="120000">
                <a:moveTo>
                  <a:pt x="120000" y="19700"/>
                </a:moveTo>
                <a:cubicBezTo>
                  <a:pt x="99427" y="19700"/>
                  <a:pt x="99427" y="19700"/>
                  <a:pt x="99427" y="19700"/>
                </a:cubicBezTo>
                <a:cubicBezTo>
                  <a:pt x="82283" y="19700"/>
                  <a:pt x="78855" y="25072"/>
                  <a:pt x="78855" y="30450"/>
                </a:cubicBezTo>
                <a:cubicBezTo>
                  <a:pt x="78855" y="44777"/>
                  <a:pt x="78855" y="44777"/>
                  <a:pt x="78855" y="44777"/>
                </a:cubicBezTo>
                <a:cubicBezTo>
                  <a:pt x="120000" y="44777"/>
                  <a:pt x="120000" y="44777"/>
                  <a:pt x="120000" y="44777"/>
                </a:cubicBezTo>
                <a:cubicBezTo>
                  <a:pt x="113144" y="66266"/>
                  <a:pt x="113144" y="66266"/>
                  <a:pt x="113144" y="66266"/>
                </a:cubicBezTo>
                <a:cubicBezTo>
                  <a:pt x="78855" y="66266"/>
                  <a:pt x="78855" y="66266"/>
                  <a:pt x="78855" y="66266"/>
                </a:cubicBezTo>
                <a:cubicBezTo>
                  <a:pt x="78855" y="120000"/>
                  <a:pt x="78855" y="120000"/>
                  <a:pt x="78855" y="120000"/>
                </a:cubicBezTo>
                <a:cubicBezTo>
                  <a:pt x="37716" y="120000"/>
                  <a:pt x="37716" y="120000"/>
                  <a:pt x="37716" y="120000"/>
                </a:cubicBezTo>
                <a:cubicBezTo>
                  <a:pt x="37716" y="66266"/>
                  <a:pt x="37716" y="66266"/>
                  <a:pt x="37716" y="66266"/>
                </a:cubicBezTo>
                <a:cubicBezTo>
                  <a:pt x="0" y="66266"/>
                  <a:pt x="0" y="66266"/>
                  <a:pt x="0" y="66266"/>
                </a:cubicBezTo>
                <a:cubicBezTo>
                  <a:pt x="0" y="44777"/>
                  <a:pt x="0" y="44777"/>
                  <a:pt x="0" y="44777"/>
                </a:cubicBezTo>
                <a:cubicBezTo>
                  <a:pt x="37716" y="44777"/>
                  <a:pt x="37716" y="44777"/>
                  <a:pt x="37716" y="44777"/>
                </a:cubicBezTo>
                <a:cubicBezTo>
                  <a:pt x="37716" y="28655"/>
                  <a:pt x="37716" y="28655"/>
                  <a:pt x="37716" y="28655"/>
                </a:cubicBezTo>
                <a:cubicBezTo>
                  <a:pt x="37716" y="10744"/>
                  <a:pt x="58283" y="0"/>
                  <a:pt x="89144" y="0"/>
                </a:cubicBezTo>
                <a:cubicBezTo>
                  <a:pt x="102855" y="0"/>
                  <a:pt x="116572" y="1788"/>
                  <a:pt x="120000" y="1788"/>
                </a:cubicBezTo>
                <a:lnTo>
                  <a:pt x="120000" y="197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 name="Google Shape;56;p12"/>
          <p:cNvSpPr txBox="1"/>
          <p:nvPr/>
        </p:nvSpPr>
        <p:spPr>
          <a:xfrm>
            <a:off x="5771064" y="1529152"/>
            <a:ext cx="20109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@STMath | #STMath</a:t>
            </a:r>
            <a:endParaRPr b="0" i="0" sz="1300" u="none" cap="none" strike="noStrike">
              <a:solidFill>
                <a:srgbClr val="FFFFFF"/>
              </a:solidFill>
              <a:latin typeface="Calibri"/>
              <a:ea typeface="Calibri"/>
              <a:cs typeface="Calibri"/>
              <a:sym typeface="Calibri"/>
            </a:endParaRPr>
          </a:p>
        </p:txBody>
      </p:sp>
      <p:sp>
        <p:nvSpPr>
          <p:cNvPr id="57" name="Google Shape;57;p12"/>
          <p:cNvSpPr txBox="1"/>
          <p:nvPr/>
        </p:nvSpPr>
        <p:spPr>
          <a:xfrm>
            <a:off x="5771075" y="2129270"/>
            <a:ext cx="25632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lt2"/>
                </a:solidFill>
                <a:latin typeface="Calibri"/>
                <a:ea typeface="Calibri"/>
                <a:cs typeface="Calibri"/>
                <a:sym typeface="Calibri"/>
              </a:rPr>
              <a:t>facebook.com/groups/stmath</a:t>
            </a:r>
            <a:endParaRPr b="0" i="0" sz="1300" u="none" cap="none" strike="noStrike">
              <a:solidFill>
                <a:srgbClr val="FFFFFF"/>
              </a:solidFill>
              <a:latin typeface="Calibri"/>
              <a:ea typeface="Calibri"/>
              <a:cs typeface="Calibri"/>
              <a:sym typeface="Calibri"/>
            </a:endParaRPr>
          </a:p>
        </p:txBody>
      </p:sp>
      <p:sp>
        <p:nvSpPr>
          <p:cNvPr id="58" name="Google Shape;58;p12"/>
          <p:cNvSpPr txBox="1"/>
          <p:nvPr/>
        </p:nvSpPr>
        <p:spPr>
          <a:xfrm>
            <a:off x="5771064" y="2741350"/>
            <a:ext cx="24855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bit.ly/stmc-forum</a:t>
            </a:r>
            <a:endParaRPr b="0" i="0" sz="1300" u="none" cap="none" strike="noStrike">
              <a:solidFill>
                <a:srgbClr val="FFFFFF"/>
              </a:solidFill>
              <a:latin typeface="Calibri"/>
              <a:ea typeface="Calibri"/>
              <a:cs typeface="Calibri"/>
              <a:sym typeface="Calibri"/>
            </a:endParaRPr>
          </a:p>
        </p:txBody>
      </p:sp>
      <p:pic>
        <p:nvPicPr>
          <p:cNvPr id="59" name="Google Shape;59;p12"/>
          <p:cNvPicPr preferRelativeResize="0"/>
          <p:nvPr/>
        </p:nvPicPr>
        <p:blipFill rotWithShape="1">
          <a:blip r:embed="rId2">
            <a:alphaModFix/>
          </a:blip>
          <a:srcRect b="0" l="0" r="0" t="0"/>
          <a:stretch/>
        </p:blipFill>
        <p:spPr>
          <a:xfrm>
            <a:off x="5422353" y="2760957"/>
            <a:ext cx="301300" cy="299129"/>
          </a:xfrm>
          <a:prstGeom prst="rect">
            <a:avLst/>
          </a:prstGeom>
          <a:noFill/>
          <a:ln>
            <a:noFill/>
          </a:ln>
        </p:spPr>
      </p:pic>
      <p:sp>
        <p:nvSpPr>
          <p:cNvPr id="60" name="Google Shape;60;p12"/>
          <p:cNvSpPr/>
          <p:nvPr/>
        </p:nvSpPr>
        <p:spPr>
          <a:xfrm>
            <a:off x="5452920" y="3435048"/>
            <a:ext cx="240000" cy="240000"/>
          </a:xfrm>
          <a:custGeom>
            <a:rect b="b" l="l" r="r" t="t"/>
            <a:pathLst>
              <a:path extrusionOk="0" h="120000" w="120000">
                <a:moveTo>
                  <a:pt x="120000" y="60000"/>
                </a:moveTo>
                <a:cubicBezTo>
                  <a:pt x="120000" y="92905"/>
                  <a:pt x="92905" y="120000"/>
                  <a:pt x="60000" y="120000"/>
                </a:cubicBezTo>
                <a:cubicBezTo>
                  <a:pt x="27094" y="120000"/>
                  <a:pt x="0" y="92905"/>
                  <a:pt x="0" y="60000"/>
                </a:cubicBezTo>
                <a:cubicBezTo>
                  <a:pt x="0" y="27094"/>
                  <a:pt x="27094" y="0"/>
                  <a:pt x="60000" y="0"/>
                </a:cubicBezTo>
                <a:cubicBezTo>
                  <a:pt x="92905" y="0"/>
                  <a:pt x="120000" y="27094"/>
                  <a:pt x="120000" y="60000"/>
                </a:cubicBezTo>
                <a:close/>
                <a:moveTo>
                  <a:pt x="79355" y="42583"/>
                </a:moveTo>
                <a:cubicBezTo>
                  <a:pt x="81288" y="42583"/>
                  <a:pt x="81288" y="40644"/>
                  <a:pt x="81288" y="40644"/>
                </a:cubicBezTo>
                <a:cubicBezTo>
                  <a:pt x="81288" y="40644"/>
                  <a:pt x="81288" y="40644"/>
                  <a:pt x="83227" y="40644"/>
                </a:cubicBezTo>
                <a:cubicBezTo>
                  <a:pt x="83227" y="38711"/>
                  <a:pt x="85161" y="38711"/>
                  <a:pt x="87094" y="38711"/>
                </a:cubicBezTo>
                <a:cubicBezTo>
                  <a:pt x="89033" y="38711"/>
                  <a:pt x="89033" y="38711"/>
                  <a:pt x="90966" y="40644"/>
                </a:cubicBezTo>
                <a:cubicBezTo>
                  <a:pt x="90966" y="38711"/>
                  <a:pt x="92905" y="38711"/>
                  <a:pt x="92905" y="38711"/>
                </a:cubicBezTo>
                <a:cubicBezTo>
                  <a:pt x="92905" y="36772"/>
                  <a:pt x="94838" y="36772"/>
                  <a:pt x="94838" y="36772"/>
                </a:cubicBezTo>
                <a:cubicBezTo>
                  <a:pt x="94838" y="36772"/>
                  <a:pt x="94838" y="34838"/>
                  <a:pt x="94838" y="34838"/>
                </a:cubicBezTo>
                <a:cubicBezTo>
                  <a:pt x="94838" y="34838"/>
                  <a:pt x="92905" y="34838"/>
                  <a:pt x="92905" y="32905"/>
                </a:cubicBezTo>
                <a:cubicBezTo>
                  <a:pt x="92905" y="32905"/>
                  <a:pt x="92905" y="32905"/>
                  <a:pt x="92905" y="32905"/>
                </a:cubicBezTo>
                <a:cubicBezTo>
                  <a:pt x="92905" y="32905"/>
                  <a:pt x="90966" y="32905"/>
                  <a:pt x="90966" y="32905"/>
                </a:cubicBezTo>
                <a:cubicBezTo>
                  <a:pt x="89033" y="32905"/>
                  <a:pt x="89033" y="30966"/>
                  <a:pt x="89033" y="30966"/>
                </a:cubicBezTo>
                <a:cubicBezTo>
                  <a:pt x="89033" y="29033"/>
                  <a:pt x="87094" y="29033"/>
                  <a:pt x="87094" y="29033"/>
                </a:cubicBezTo>
                <a:cubicBezTo>
                  <a:pt x="87094" y="29033"/>
                  <a:pt x="87094" y="27094"/>
                  <a:pt x="87094" y="27094"/>
                </a:cubicBezTo>
                <a:cubicBezTo>
                  <a:pt x="85161" y="27094"/>
                  <a:pt x="85161" y="29033"/>
                  <a:pt x="85161" y="29033"/>
                </a:cubicBezTo>
                <a:cubicBezTo>
                  <a:pt x="83227" y="29033"/>
                  <a:pt x="83227" y="29033"/>
                  <a:pt x="83227" y="29033"/>
                </a:cubicBezTo>
                <a:cubicBezTo>
                  <a:pt x="83227" y="29033"/>
                  <a:pt x="83227" y="29033"/>
                  <a:pt x="81288" y="29033"/>
                </a:cubicBezTo>
                <a:cubicBezTo>
                  <a:pt x="83227" y="29033"/>
                  <a:pt x="81288" y="29033"/>
                  <a:pt x="81288" y="29033"/>
                </a:cubicBezTo>
                <a:cubicBezTo>
                  <a:pt x="81288" y="27094"/>
                  <a:pt x="81288" y="27094"/>
                  <a:pt x="81288" y="27094"/>
                </a:cubicBezTo>
                <a:cubicBezTo>
                  <a:pt x="81288" y="27094"/>
                  <a:pt x="81288" y="27094"/>
                  <a:pt x="81288" y="27094"/>
                </a:cubicBezTo>
                <a:cubicBezTo>
                  <a:pt x="81288" y="25161"/>
                  <a:pt x="79355" y="25161"/>
                  <a:pt x="77416" y="25161"/>
                </a:cubicBezTo>
                <a:cubicBezTo>
                  <a:pt x="77416" y="23227"/>
                  <a:pt x="73550" y="23227"/>
                  <a:pt x="73550" y="23227"/>
                </a:cubicBezTo>
                <a:cubicBezTo>
                  <a:pt x="71611" y="25161"/>
                  <a:pt x="73550" y="25161"/>
                  <a:pt x="73550" y="27094"/>
                </a:cubicBezTo>
                <a:cubicBezTo>
                  <a:pt x="73550" y="27094"/>
                  <a:pt x="71611" y="27094"/>
                  <a:pt x="71611" y="29033"/>
                </a:cubicBezTo>
                <a:cubicBezTo>
                  <a:pt x="71611" y="29033"/>
                  <a:pt x="73550" y="29033"/>
                  <a:pt x="73550" y="30966"/>
                </a:cubicBezTo>
                <a:cubicBezTo>
                  <a:pt x="73550" y="32905"/>
                  <a:pt x="71611" y="32905"/>
                  <a:pt x="71611" y="32905"/>
                </a:cubicBezTo>
                <a:cubicBezTo>
                  <a:pt x="71611" y="34838"/>
                  <a:pt x="71611" y="34838"/>
                  <a:pt x="71611" y="36772"/>
                </a:cubicBezTo>
                <a:cubicBezTo>
                  <a:pt x="73550" y="36772"/>
                  <a:pt x="71611" y="36772"/>
                  <a:pt x="71611" y="36772"/>
                </a:cubicBezTo>
                <a:cubicBezTo>
                  <a:pt x="69677" y="38711"/>
                  <a:pt x="67744" y="36772"/>
                  <a:pt x="67744" y="34838"/>
                </a:cubicBezTo>
                <a:cubicBezTo>
                  <a:pt x="67744" y="34838"/>
                  <a:pt x="67744" y="32905"/>
                  <a:pt x="65805" y="32905"/>
                </a:cubicBezTo>
                <a:cubicBezTo>
                  <a:pt x="65805" y="32905"/>
                  <a:pt x="63872" y="32905"/>
                  <a:pt x="63872" y="32905"/>
                </a:cubicBezTo>
                <a:cubicBezTo>
                  <a:pt x="63872" y="30966"/>
                  <a:pt x="61933" y="30966"/>
                  <a:pt x="61933" y="30966"/>
                </a:cubicBezTo>
                <a:cubicBezTo>
                  <a:pt x="60000" y="30966"/>
                  <a:pt x="58066" y="30966"/>
                  <a:pt x="56127" y="30966"/>
                </a:cubicBezTo>
                <a:cubicBezTo>
                  <a:pt x="58066" y="30966"/>
                  <a:pt x="56127" y="29033"/>
                  <a:pt x="56127" y="29033"/>
                </a:cubicBezTo>
                <a:cubicBezTo>
                  <a:pt x="56127" y="27094"/>
                  <a:pt x="56127" y="27094"/>
                  <a:pt x="56127" y="27094"/>
                </a:cubicBezTo>
                <a:cubicBezTo>
                  <a:pt x="56127" y="25161"/>
                  <a:pt x="56127" y="25161"/>
                  <a:pt x="56127" y="25161"/>
                </a:cubicBezTo>
                <a:cubicBezTo>
                  <a:pt x="56127" y="23227"/>
                  <a:pt x="58066" y="21288"/>
                  <a:pt x="58066" y="21288"/>
                </a:cubicBezTo>
                <a:cubicBezTo>
                  <a:pt x="60000" y="23227"/>
                  <a:pt x="60000" y="23227"/>
                  <a:pt x="61933" y="21288"/>
                </a:cubicBezTo>
                <a:cubicBezTo>
                  <a:pt x="61933" y="21288"/>
                  <a:pt x="61933" y="19355"/>
                  <a:pt x="63872" y="19355"/>
                </a:cubicBezTo>
                <a:cubicBezTo>
                  <a:pt x="63872" y="17416"/>
                  <a:pt x="65805" y="19355"/>
                  <a:pt x="67744" y="19355"/>
                </a:cubicBezTo>
                <a:cubicBezTo>
                  <a:pt x="67744" y="19355"/>
                  <a:pt x="67744" y="17416"/>
                  <a:pt x="67744" y="17416"/>
                </a:cubicBezTo>
                <a:cubicBezTo>
                  <a:pt x="67744" y="17416"/>
                  <a:pt x="67744" y="15483"/>
                  <a:pt x="67744" y="15483"/>
                </a:cubicBezTo>
                <a:cubicBezTo>
                  <a:pt x="65805" y="13550"/>
                  <a:pt x="63872" y="15483"/>
                  <a:pt x="65805" y="15483"/>
                </a:cubicBezTo>
                <a:cubicBezTo>
                  <a:pt x="65805" y="15483"/>
                  <a:pt x="63872" y="19355"/>
                  <a:pt x="61933" y="17416"/>
                </a:cubicBezTo>
                <a:cubicBezTo>
                  <a:pt x="61933" y="17416"/>
                  <a:pt x="61933" y="15483"/>
                  <a:pt x="60000" y="15483"/>
                </a:cubicBezTo>
                <a:cubicBezTo>
                  <a:pt x="60000" y="15483"/>
                  <a:pt x="60000" y="15483"/>
                  <a:pt x="60000" y="17416"/>
                </a:cubicBezTo>
                <a:cubicBezTo>
                  <a:pt x="60000" y="15483"/>
                  <a:pt x="58066" y="15483"/>
                  <a:pt x="56127" y="15483"/>
                </a:cubicBezTo>
                <a:cubicBezTo>
                  <a:pt x="58066" y="13550"/>
                  <a:pt x="56127" y="13550"/>
                  <a:pt x="56127" y="13550"/>
                </a:cubicBezTo>
                <a:cubicBezTo>
                  <a:pt x="56127" y="11611"/>
                  <a:pt x="54194" y="11611"/>
                  <a:pt x="52255" y="11611"/>
                </a:cubicBezTo>
                <a:cubicBezTo>
                  <a:pt x="52255" y="13550"/>
                  <a:pt x="54194" y="15483"/>
                  <a:pt x="56127" y="15483"/>
                </a:cubicBezTo>
                <a:cubicBezTo>
                  <a:pt x="56127" y="15483"/>
                  <a:pt x="56127" y="15483"/>
                  <a:pt x="56127" y="15483"/>
                </a:cubicBezTo>
                <a:cubicBezTo>
                  <a:pt x="56127" y="15483"/>
                  <a:pt x="54194" y="17416"/>
                  <a:pt x="54194" y="17416"/>
                </a:cubicBezTo>
                <a:cubicBezTo>
                  <a:pt x="54194" y="17416"/>
                  <a:pt x="54194" y="19355"/>
                  <a:pt x="54194" y="19355"/>
                </a:cubicBezTo>
                <a:cubicBezTo>
                  <a:pt x="52255" y="19355"/>
                  <a:pt x="52255" y="17416"/>
                  <a:pt x="52255" y="17416"/>
                </a:cubicBezTo>
                <a:cubicBezTo>
                  <a:pt x="54194" y="17416"/>
                  <a:pt x="50322" y="17416"/>
                  <a:pt x="50322" y="17416"/>
                </a:cubicBezTo>
                <a:cubicBezTo>
                  <a:pt x="48388" y="17416"/>
                  <a:pt x="46450" y="17416"/>
                  <a:pt x="46450" y="17416"/>
                </a:cubicBezTo>
                <a:cubicBezTo>
                  <a:pt x="46450" y="15483"/>
                  <a:pt x="46450" y="13550"/>
                  <a:pt x="46450" y="15483"/>
                </a:cubicBezTo>
                <a:cubicBezTo>
                  <a:pt x="46450" y="13550"/>
                  <a:pt x="44516" y="13550"/>
                  <a:pt x="44516" y="13550"/>
                </a:cubicBezTo>
                <a:cubicBezTo>
                  <a:pt x="42583" y="13550"/>
                  <a:pt x="40644" y="15483"/>
                  <a:pt x="36772" y="17416"/>
                </a:cubicBezTo>
                <a:cubicBezTo>
                  <a:pt x="36772" y="17416"/>
                  <a:pt x="38711" y="17416"/>
                  <a:pt x="38711" y="17416"/>
                </a:cubicBezTo>
                <a:cubicBezTo>
                  <a:pt x="38711" y="15483"/>
                  <a:pt x="38711" y="15483"/>
                  <a:pt x="40644" y="15483"/>
                </a:cubicBezTo>
                <a:cubicBezTo>
                  <a:pt x="40644" y="15483"/>
                  <a:pt x="42583" y="13550"/>
                  <a:pt x="42583" y="15483"/>
                </a:cubicBezTo>
                <a:cubicBezTo>
                  <a:pt x="42583" y="15483"/>
                  <a:pt x="44516" y="15483"/>
                  <a:pt x="44516" y="15483"/>
                </a:cubicBezTo>
                <a:cubicBezTo>
                  <a:pt x="44516" y="15483"/>
                  <a:pt x="44516" y="15483"/>
                  <a:pt x="44516" y="17416"/>
                </a:cubicBezTo>
                <a:cubicBezTo>
                  <a:pt x="44516" y="15483"/>
                  <a:pt x="44516" y="17416"/>
                  <a:pt x="42583" y="17416"/>
                </a:cubicBezTo>
                <a:cubicBezTo>
                  <a:pt x="42583" y="17416"/>
                  <a:pt x="40644" y="17416"/>
                  <a:pt x="40644" y="17416"/>
                </a:cubicBezTo>
                <a:cubicBezTo>
                  <a:pt x="40644" y="17416"/>
                  <a:pt x="42583" y="19355"/>
                  <a:pt x="42583" y="19355"/>
                </a:cubicBezTo>
                <a:cubicBezTo>
                  <a:pt x="40644" y="17416"/>
                  <a:pt x="40644" y="17416"/>
                  <a:pt x="38711" y="17416"/>
                </a:cubicBezTo>
                <a:cubicBezTo>
                  <a:pt x="38711" y="17416"/>
                  <a:pt x="36772" y="17416"/>
                  <a:pt x="36772" y="17416"/>
                </a:cubicBezTo>
                <a:cubicBezTo>
                  <a:pt x="29033" y="21288"/>
                  <a:pt x="23227" y="27094"/>
                  <a:pt x="19355" y="34838"/>
                </a:cubicBezTo>
                <a:cubicBezTo>
                  <a:pt x="19355" y="34838"/>
                  <a:pt x="19355" y="34838"/>
                  <a:pt x="19355" y="34838"/>
                </a:cubicBezTo>
                <a:cubicBezTo>
                  <a:pt x="19355" y="34838"/>
                  <a:pt x="19355" y="36772"/>
                  <a:pt x="21288" y="36772"/>
                </a:cubicBezTo>
                <a:cubicBezTo>
                  <a:pt x="21288" y="36772"/>
                  <a:pt x="21288" y="36772"/>
                  <a:pt x="21288" y="36772"/>
                </a:cubicBezTo>
                <a:cubicBezTo>
                  <a:pt x="21288" y="36772"/>
                  <a:pt x="25161" y="38711"/>
                  <a:pt x="25161" y="40644"/>
                </a:cubicBezTo>
                <a:cubicBezTo>
                  <a:pt x="25161" y="40644"/>
                  <a:pt x="25161" y="40644"/>
                  <a:pt x="27094" y="40644"/>
                </a:cubicBezTo>
                <a:cubicBezTo>
                  <a:pt x="27094" y="42583"/>
                  <a:pt x="25161" y="42583"/>
                  <a:pt x="25161" y="42583"/>
                </a:cubicBezTo>
                <a:cubicBezTo>
                  <a:pt x="25161" y="42583"/>
                  <a:pt x="23227" y="40644"/>
                  <a:pt x="23227" y="42583"/>
                </a:cubicBezTo>
                <a:cubicBezTo>
                  <a:pt x="23227" y="42583"/>
                  <a:pt x="23227" y="44516"/>
                  <a:pt x="25161" y="44516"/>
                </a:cubicBezTo>
                <a:cubicBezTo>
                  <a:pt x="23227" y="44516"/>
                  <a:pt x="23227" y="48388"/>
                  <a:pt x="23227" y="50322"/>
                </a:cubicBezTo>
                <a:cubicBezTo>
                  <a:pt x="23227" y="50322"/>
                  <a:pt x="23227" y="50322"/>
                  <a:pt x="23227" y="50322"/>
                </a:cubicBezTo>
                <a:cubicBezTo>
                  <a:pt x="23227" y="50322"/>
                  <a:pt x="25161" y="54194"/>
                  <a:pt x="25161" y="54194"/>
                </a:cubicBezTo>
                <a:cubicBezTo>
                  <a:pt x="25161" y="54194"/>
                  <a:pt x="27094" y="58066"/>
                  <a:pt x="29033" y="58066"/>
                </a:cubicBezTo>
                <a:cubicBezTo>
                  <a:pt x="29033" y="58066"/>
                  <a:pt x="30966" y="60000"/>
                  <a:pt x="30966" y="60000"/>
                </a:cubicBezTo>
                <a:cubicBezTo>
                  <a:pt x="32905" y="61933"/>
                  <a:pt x="32905" y="63872"/>
                  <a:pt x="32905" y="63872"/>
                </a:cubicBezTo>
                <a:cubicBezTo>
                  <a:pt x="32905" y="65805"/>
                  <a:pt x="34838" y="65805"/>
                  <a:pt x="34838" y="67744"/>
                </a:cubicBezTo>
                <a:cubicBezTo>
                  <a:pt x="34838" y="67744"/>
                  <a:pt x="34838" y="67744"/>
                  <a:pt x="34838" y="67744"/>
                </a:cubicBezTo>
                <a:cubicBezTo>
                  <a:pt x="34838" y="67744"/>
                  <a:pt x="36772" y="67744"/>
                  <a:pt x="36772" y="69677"/>
                </a:cubicBezTo>
                <a:cubicBezTo>
                  <a:pt x="36772" y="69677"/>
                  <a:pt x="36772" y="71611"/>
                  <a:pt x="36772" y="71611"/>
                </a:cubicBezTo>
                <a:cubicBezTo>
                  <a:pt x="38711" y="69677"/>
                  <a:pt x="36772" y="67744"/>
                  <a:pt x="34838" y="65805"/>
                </a:cubicBezTo>
                <a:cubicBezTo>
                  <a:pt x="34838" y="65805"/>
                  <a:pt x="34838" y="65805"/>
                  <a:pt x="34838" y="63872"/>
                </a:cubicBezTo>
                <a:cubicBezTo>
                  <a:pt x="34838" y="63872"/>
                  <a:pt x="34838" y="61933"/>
                  <a:pt x="32905" y="61933"/>
                </a:cubicBezTo>
                <a:cubicBezTo>
                  <a:pt x="34838" y="61933"/>
                  <a:pt x="34838" y="61933"/>
                  <a:pt x="34838" y="63872"/>
                </a:cubicBezTo>
                <a:cubicBezTo>
                  <a:pt x="34838" y="63872"/>
                  <a:pt x="38711" y="67744"/>
                  <a:pt x="38711" y="67744"/>
                </a:cubicBezTo>
                <a:cubicBezTo>
                  <a:pt x="38711" y="67744"/>
                  <a:pt x="40644" y="71611"/>
                  <a:pt x="40644" y="71611"/>
                </a:cubicBezTo>
                <a:cubicBezTo>
                  <a:pt x="40644" y="71611"/>
                  <a:pt x="42583" y="71611"/>
                  <a:pt x="42583" y="73550"/>
                </a:cubicBezTo>
                <a:cubicBezTo>
                  <a:pt x="42583" y="73550"/>
                  <a:pt x="42583" y="75483"/>
                  <a:pt x="44516" y="77416"/>
                </a:cubicBezTo>
                <a:cubicBezTo>
                  <a:pt x="44516" y="79355"/>
                  <a:pt x="46450" y="79355"/>
                  <a:pt x="48388" y="79355"/>
                </a:cubicBezTo>
                <a:cubicBezTo>
                  <a:pt x="48388" y="81288"/>
                  <a:pt x="50322" y="81288"/>
                  <a:pt x="50322" y="81288"/>
                </a:cubicBezTo>
                <a:cubicBezTo>
                  <a:pt x="52255" y="83227"/>
                  <a:pt x="52255" y="81288"/>
                  <a:pt x="54194" y="81288"/>
                </a:cubicBezTo>
                <a:cubicBezTo>
                  <a:pt x="56127" y="81288"/>
                  <a:pt x="56127" y="83227"/>
                  <a:pt x="58066" y="85161"/>
                </a:cubicBezTo>
                <a:cubicBezTo>
                  <a:pt x="60000" y="85161"/>
                  <a:pt x="61933" y="85161"/>
                  <a:pt x="61933" y="85161"/>
                </a:cubicBezTo>
                <a:cubicBezTo>
                  <a:pt x="61933" y="85161"/>
                  <a:pt x="63872" y="89033"/>
                  <a:pt x="63872" y="89033"/>
                </a:cubicBezTo>
                <a:cubicBezTo>
                  <a:pt x="65805" y="89033"/>
                  <a:pt x="65805" y="90966"/>
                  <a:pt x="67744" y="90966"/>
                </a:cubicBezTo>
                <a:cubicBezTo>
                  <a:pt x="67744" y="90966"/>
                  <a:pt x="67744" y="90966"/>
                  <a:pt x="67744" y="90966"/>
                </a:cubicBezTo>
                <a:cubicBezTo>
                  <a:pt x="67744" y="90966"/>
                  <a:pt x="69677" y="92905"/>
                  <a:pt x="69677" y="92905"/>
                </a:cubicBezTo>
                <a:cubicBezTo>
                  <a:pt x="69677" y="92905"/>
                  <a:pt x="69677" y="90966"/>
                  <a:pt x="69677" y="90966"/>
                </a:cubicBezTo>
                <a:cubicBezTo>
                  <a:pt x="69677" y="90966"/>
                  <a:pt x="67744" y="90966"/>
                  <a:pt x="65805" y="89033"/>
                </a:cubicBezTo>
                <a:cubicBezTo>
                  <a:pt x="65805" y="89033"/>
                  <a:pt x="65805" y="87094"/>
                  <a:pt x="65805" y="87094"/>
                </a:cubicBezTo>
                <a:cubicBezTo>
                  <a:pt x="67744" y="87094"/>
                  <a:pt x="67744" y="85161"/>
                  <a:pt x="65805" y="83227"/>
                </a:cubicBezTo>
                <a:cubicBezTo>
                  <a:pt x="65805" y="83227"/>
                  <a:pt x="65805" y="83227"/>
                  <a:pt x="65805" y="81288"/>
                </a:cubicBezTo>
                <a:cubicBezTo>
                  <a:pt x="63872" y="83227"/>
                  <a:pt x="63872" y="81288"/>
                  <a:pt x="61933" y="81288"/>
                </a:cubicBezTo>
                <a:cubicBezTo>
                  <a:pt x="61933" y="81288"/>
                  <a:pt x="61933" y="81288"/>
                  <a:pt x="61933" y="81288"/>
                </a:cubicBezTo>
                <a:cubicBezTo>
                  <a:pt x="61933" y="81288"/>
                  <a:pt x="61933" y="83227"/>
                  <a:pt x="61933" y="81288"/>
                </a:cubicBezTo>
                <a:cubicBezTo>
                  <a:pt x="61933" y="81288"/>
                  <a:pt x="61933" y="79355"/>
                  <a:pt x="61933" y="79355"/>
                </a:cubicBezTo>
                <a:cubicBezTo>
                  <a:pt x="61933" y="77416"/>
                  <a:pt x="63872" y="75483"/>
                  <a:pt x="61933" y="75483"/>
                </a:cubicBezTo>
                <a:cubicBezTo>
                  <a:pt x="60000" y="75483"/>
                  <a:pt x="60000" y="75483"/>
                  <a:pt x="60000" y="77416"/>
                </a:cubicBezTo>
                <a:cubicBezTo>
                  <a:pt x="58066" y="77416"/>
                  <a:pt x="58066" y="77416"/>
                  <a:pt x="58066" y="79355"/>
                </a:cubicBezTo>
                <a:cubicBezTo>
                  <a:pt x="58066" y="79355"/>
                  <a:pt x="54194" y="79355"/>
                  <a:pt x="54194" y="79355"/>
                </a:cubicBezTo>
                <a:cubicBezTo>
                  <a:pt x="52255" y="77416"/>
                  <a:pt x="52255" y="75483"/>
                  <a:pt x="52255" y="73550"/>
                </a:cubicBezTo>
                <a:cubicBezTo>
                  <a:pt x="52255" y="71611"/>
                  <a:pt x="52255" y="69677"/>
                  <a:pt x="52255" y="67744"/>
                </a:cubicBezTo>
                <a:cubicBezTo>
                  <a:pt x="52255" y="67744"/>
                  <a:pt x="52255" y="65805"/>
                  <a:pt x="52255" y="65805"/>
                </a:cubicBezTo>
                <a:cubicBezTo>
                  <a:pt x="54194" y="65805"/>
                  <a:pt x="54194" y="65805"/>
                  <a:pt x="54194" y="65805"/>
                </a:cubicBezTo>
                <a:cubicBezTo>
                  <a:pt x="54194" y="65805"/>
                  <a:pt x="54194" y="65805"/>
                  <a:pt x="54194" y="65805"/>
                </a:cubicBezTo>
                <a:cubicBezTo>
                  <a:pt x="54194" y="65805"/>
                  <a:pt x="56127" y="63872"/>
                  <a:pt x="58066" y="65805"/>
                </a:cubicBezTo>
                <a:cubicBezTo>
                  <a:pt x="58066" y="65805"/>
                  <a:pt x="60000" y="65805"/>
                  <a:pt x="60000" y="63872"/>
                </a:cubicBezTo>
                <a:cubicBezTo>
                  <a:pt x="60000" y="63872"/>
                  <a:pt x="60000" y="63872"/>
                  <a:pt x="60000" y="63872"/>
                </a:cubicBezTo>
                <a:cubicBezTo>
                  <a:pt x="60000" y="63872"/>
                  <a:pt x="60000" y="63872"/>
                  <a:pt x="61933" y="63872"/>
                </a:cubicBezTo>
                <a:cubicBezTo>
                  <a:pt x="61933" y="63872"/>
                  <a:pt x="63872" y="63872"/>
                  <a:pt x="63872" y="63872"/>
                </a:cubicBezTo>
                <a:cubicBezTo>
                  <a:pt x="65805" y="65805"/>
                  <a:pt x="65805" y="65805"/>
                  <a:pt x="65805" y="63872"/>
                </a:cubicBezTo>
                <a:cubicBezTo>
                  <a:pt x="67744" y="65805"/>
                  <a:pt x="67744" y="65805"/>
                  <a:pt x="67744" y="65805"/>
                </a:cubicBezTo>
                <a:cubicBezTo>
                  <a:pt x="67744" y="67744"/>
                  <a:pt x="67744" y="69677"/>
                  <a:pt x="69677" y="69677"/>
                </a:cubicBezTo>
                <a:cubicBezTo>
                  <a:pt x="69677" y="71611"/>
                  <a:pt x="69677" y="67744"/>
                  <a:pt x="69677" y="67744"/>
                </a:cubicBezTo>
                <a:cubicBezTo>
                  <a:pt x="69677" y="67744"/>
                  <a:pt x="69677" y="63872"/>
                  <a:pt x="69677" y="63872"/>
                </a:cubicBezTo>
                <a:cubicBezTo>
                  <a:pt x="67744" y="63872"/>
                  <a:pt x="67744" y="61933"/>
                  <a:pt x="69677" y="60000"/>
                </a:cubicBezTo>
                <a:cubicBezTo>
                  <a:pt x="69677" y="60000"/>
                  <a:pt x="71611" y="60000"/>
                  <a:pt x="71611" y="60000"/>
                </a:cubicBezTo>
                <a:cubicBezTo>
                  <a:pt x="73550" y="58066"/>
                  <a:pt x="73550" y="58066"/>
                  <a:pt x="73550" y="56127"/>
                </a:cubicBezTo>
                <a:cubicBezTo>
                  <a:pt x="73550" y="56127"/>
                  <a:pt x="73550" y="56127"/>
                  <a:pt x="73550" y="56127"/>
                </a:cubicBezTo>
                <a:cubicBezTo>
                  <a:pt x="73550" y="56127"/>
                  <a:pt x="73550" y="54194"/>
                  <a:pt x="73550" y="56127"/>
                </a:cubicBezTo>
                <a:cubicBezTo>
                  <a:pt x="73550" y="54194"/>
                  <a:pt x="73550" y="54194"/>
                  <a:pt x="73550" y="54194"/>
                </a:cubicBezTo>
                <a:cubicBezTo>
                  <a:pt x="73550" y="54194"/>
                  <a:pt x="73550" y="52255"/>
                  <a:pt x="73550" y="52255"/>
                </a:cubicBezTo>
                <a:cubicBezTo>
                  <a:pt x="75483" y="54194"/>
                  <a:pt x="77416" y="52255"/>
                  <a:pt x="75483" y="50322"/>
                </a:cubicBezTo>
                <a:cubicBezTo>
                  <a:pt x="77416" y="50322"/>
                  <a:pt x="79355" y="50322"/>
                  <a:pt x="79355" y="50322"/>
                </a:cubicBezTo>
                <a:cubicBezTo>
                  <a:pt x="79355" y="50322"/>
                  <a:pt x="79355" y="48388"/>
                  <a:pt x="79355" y="48388"/>
                </a:cubicBezTo>
                <a:cubicBezTo>
                  <a:pt x="81288" y="46450"/>
                  <a:pt x="81288" y="46450"/>
                  <a:pt x="81288" y="46450"/>
                </a:cubicBezTo>
                <a:cubicBezTo>
                  <a:pt x="81288" y="46450"/>
                  <a:pt x="83227" y="46450"/>
                  <a:pt x="83227" y="44516"/>
                </a:cubicBezTo>
                <a:cubicBezTo>
                  <a:pt x="85161" y="46450"/>
                  <a:pt x="87094" y="44516"/>
                  <a:pt x="85161" y="42583"/>
                </a:cubicBezTo>
                <a:cubicBezTo>
                  <a:pt x="85161" y="42583"/>
                  <a:pt x="85161" y="42583"/>
                  <a:pt x="83227" y="42583"/>
                </a:cubicBezTo>
                <a:cubicBezTo>
                  <a:pt x="85161" y="42583"/>
                  <a:pt x="85161" y="42583"/>
                  <a:pt x="85161" y="42583"/>
                </a:cubicBezTo>
                <a:cubicBezTo>
                  <a:pt x="87094" y="40644"/>
                  <a:pt x="85161" y="40644"/>
                  <a:pt x="85161" y="40644"/>
                </a:cubicBezTo>
                <a:cubicBezTo>
                  <a:pt x="83227" y="40644"/>
                  <a:pt x="83227" y="40644"/>
                  <a:pt x="81288" y="40644"/>
                </a:cubicBezTo>
                <a:cubicBezTo>
                  <a:pt x="81288" y="42583"/>
                  <a:pt x="81288" y="42583"/>
                  <a:pt x="79355" y="42583"/>
                </a:cubicBezTo>
                <a:close/>
                <a:moveTo>
                  <a:pt x="96772" y="94838"/>
                </a:moveTo>
                <a:cubicBezTo>
                  <a:pt x="96772" y="94838"/>
                  <a:pt x="94838" y="94838"/>
                  <a:pt x="94838" y="94838"/>
                </a:cubicBezTo>
                <a:cubicBezTo>
                  <a:pt x="94838" y="94838"/>
                  <a:pt x="92905" y="92905"/>
                  <a:pt x="92905" y="92905"/>
                </a:cubicBezTo>
                <a:cubicBezTo>
                  <a:pt x="92905" y="92905"/>
                  <a:pt x="90966" y="90966"/>
                  <a:pt x="90966" y="90966"/>
                </a:cubicBezTo>
                <a:cubicBezTo>
                  <a:pt x="89033" y="89033"/>
                  <a:pt x="89033" y="89033"/>
                  <a:pt x="87094" y="89033"/>
                </a:cubicBezTo>
                <a:cubicBezTo>
                  <a:pt x="87094" y="89033"/>
                  <a:pt x="85161" y="90966"/>
                  <a:pt x="85161" y="90966"/>
                </a:cubicBezTo>
                <a:cubicBezTo>
                  <a:pt x="85161" y="89033"/>
                  <a:pt x="83227" y="89033"/>
                  <a:pt x="83227" y="89033"/>
                </a:cubicBezTo>
                <a:cubicBezTo>
                  <a:pt x="81288" y="89033"/>
                  <a:pt x="81288" y="87094"/>
                  <a:pt x="79355" y="89033"/>
                </a:cubicBezTo>
                <a:cubicBezTo>
                  <a:pt x="79355" y="89033"/>
                  <a:pt x="79355" y="89033"/>
                  <a:pt x="79355" y="90966"/>
                </a:cubicBezTo>
                <a:cubicBezTo>
                  <a:pt x="77416" y="89033"/>
                  <a:pt x="79355" y="89033"/>
                  <a:pt x="79355" y="87094"/>
                </a:cubicBezTo>
                <a:cubicBezTo>
                  <a:pt x="77416" y="87094"/>
                  <a:pt x="75483" y="89033"/>
                  <a:pt x="75483" y="89033"/>
                </a:cubicBezTo>
                <a:cubicBezTo>
                  <a:pt x="75483" y="89033"/>
                  <a:pt x="75483" y="89033"/>
                  <a:pt x="73550" y="89033"/>
                </a:cubicBezTo>
                <a:cubicBezTo>
                  <a:pt x="73550" y="90966"/>
                  <a:pt x="73550" y="90966"/>
                  <a:pt x="73550" y="90966"/>
                </a:cubicBezTo>
                <a:cubicBezTo>
                  <a:pt x="73550" y="90966"/>
                  <a:pt x="71611" y="90966"/>
                  <a:pt x="71611" y="90966"/>
                </a:cubicBezTo>
                <a:cubicBezTo>
                  <a:pt x="71611" y="92905"/>
                  <a:pt x="71611" y="94838"/>
                  <a:pt x="71611" y="96772"/>
                </a:cubicBezTo>
                <a:cubicBezTo>
                  <a:pt x="73550" y="96772"/>
                  <a:pt x="71611" y="98711"/>
                  <a:pt x="71611" y="100644"/>
                </a:cubicBezTo>
                <a:cubicBezTo>
                  <a:pt x="71611" y="100644"/>
                  <a:pt x="69677" y="102583"/>
                  <a:pt x="69677" y="102583"/>
                </a:cubicBezTo>
                <a:cubicBezTo>
                  <a:pt x="69677" y="104516"/>
                  <a:pt x="69677" y="104516"/>
                  <a:pt x="69677" y="104516"/>
                </a:cubicBezTo>
                <a:cubicBezTo>
                  <a:pt x="69677" y="106450"/>
                  <a:pt x="69677" y="106450"/>
                  <a:pt x="69677" y="108388"/>
                </a:cubicBezTo>
                <a:cubicBezTo>
                  <a:pt x="69677" y="108388"/>
                  <a:pt x="69677" y="108388"/>
                  <a:pt x="69677" y="110322"/>
                </a:cubicBezTo>
                <a:cubicBezTo>
                  <a:pt x="79355" y="108388"/>
                  <a:pt x="89033" y="102583"/>
                  <a:pt x="96772" y="94838"/>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 name="Google Shape;61;p12"/>
          <p:cNvSpPr txBox="1"/>
          <p:nvPr/>
        </p:nvSpPr>
        <p:spPr>
          <a:xfrm>
            <a:off x="5712339" y="3404727"/>
            <a:ext cx="2199900" cy="29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stmath.com</a:t>
            </a:r>
            <a:endParaRPr b="0" i="0" sz="1300" u="none" cap="none" strike="noStrike">
              <a:solidFill>
                <a:srgbClr val="FFFFFF"/>
              </a:solidFill>
              <a:latin typeface="Calibri"/>
              <a:ea typeface="Calibri"/>
              <a:cs typeface="Calibri"/>
              <a:sym typeface="Calibri"/>
            </a:endParaRPr>
          </a:p>
        </p:txBody>
      </p:sp>
      <p:pic>
        <p:nvPicPr>
          <p:cNvPr descr="A picture containing drawing&#10;&#10;Description automatically generated" id="62" name="Google Shape;62;p12"/>
          <p:cNvPicPr preferRelativeResize="0"/>
          <p:nvPr/>
        </p:nvPicPr>
        <p:blipFill rotWithShape="1">
          <a:blip r:embed="rId3">
            <a:alphaModFix/>
          </a:blip>
          <a:srcRect b="0" l="0" r="0" t="0"/>
          <a:stretch/>
        </p:blipFill>
        <p:spPr>
          <a:xfrm>
            <a:off x="1025384" y="1979694"/>
            <a:ext cx="3871857" cy="1184111"/>
          </a:xfrm>
          <a:prstGeom prst="rect">
            <a:avLst/>
          </a:prstGeom>
          <a:noFill/>
          <a:ln>
            <a:noFill/>
          </a:ln>
        </p:spPr>
      </p:pic>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d Slide - Logo &amp; Links">
  <p:cSld name="1_End Slide - Logo &amp; Links">
    <p:bg>
      <p:bgPr>
        <a:solidFill>
          <a:schemeClr val="accent1"/>
        </a:solidFill>
      </p:bgPr>
    </p:bg>
    <p:spTree>
      <p:nvGrpSpPr>
        <p:cNvPr id="63" name="Shape 63"/>
        <p:cNvGrpSpPr/>
        <p:nvPr/>
      </p:nvGrpSpPr>
      <p:grpSpPr>
        <a:xfrm>
          <a:off x="0" y="0"/>
          <a:ext cx="0" cy="0"/>
          <a:chOff x="0" y="0"/>
          <a:chExt cx="0" cy="0"/>
        </a:xfrm>
      </p:grpSpPr>
      <p:pic>
        <p:nvPicPr>
          <p:cNvPr descr="A picture containing drawing&#10;&#10;Description automatically generated" id="64" name="Google Shape;64;p13"/>
          <p:cNvPicPr preferRelativeResize="0"/>
          <p:nvPr/>
        </p:nvPicPr>
        <p:blipFill rotWithShape="1">
          <a:blip r:embed="rId2">
            <a:alphaModFix/>
          </a:blip>
          <a:srcRect b="0" l="0" r="0" t="0"/>
          <a:stretch/>
        </p:blipFill>
        <p:spPr>
          <a:xfrm>
            <a:off x="2636071" y="1371984"/>
            <a:ext cx="3871857" cy="1184112"/>
          </a:xfrm>
          <a:prstGeom prst="rect">
            <a:avLst/>
          </a:prstGeom>
          <a:noFill/>
          <a:ln>
            <a:noFill/>
          </a:ln>
        </p:spPr>
      </p:pic>
      <p:sp>
        <p:nvSpPr>
          <p:cNvPr id="65" name="Google Shape;65;p13"/>
          <p:cNvSpPr/>
          <p:nvPr/>
        </p:nvSpPr>
        <p:spPr>
          <a:xfrm>
            <a:off x="1724558" y="3058137"/>
            <a:ext cx="301200" cy="238800"/>
          </a:xfrm>
          <a:custGeom>
            <a:rect b="b" l="l" r="r" t="t"/>
            <a:pathLst>
              <a:path extrusionOk="0" h="120000" w="120000">
                <a:moveTo>
                  <a:pt x="106877" y="28233"/>
                </a:moveTo>
                <a:cubicBezTo>
                  <a:pt x="106877" y="30588"/>
                  <a:pt x="106877" y="32938"/>
                  <a:pt x="106877" y="32938"/>
                </a:cubicBezTo>
                <a:cubicBezTo>
                  <a:pt x="106877" y="72938"/>
                  <a:pt x="82500" y="120000"/>
                  <a:pt x="37500" y="120000"/>
                </a:cubicBezTo>
                <a:cubicBezTo>
                  <a:pt x="24372" y="120000"/>
                  <a:pt x="11250" y="115294"/>
                  <a:pt x="0" y="105883"/>
                </a:cubicBezTo>
                <a:cubicBezTo>
                  <a:pt x="1872" y="105883"/>
                  <a:pt x="3750" y="105883"/>
                  <a:pt x="5622" y="105883"/>
                </a:cubicBezTo>
                <a:cubicBezTo>
                  <a:pt x="16872" y="105883"/>
                  <a:pt x="28122" y="101177"/>
                  <a:pt x="35622" y="94116"/>
                </a:cubicBezTo>
                <a:cubicBezTo>
                  <a:pt x="26250" y="94116"/>
                  <a:pt x="16872" y="84705"/>
                  <a:pt x="13122" y="72938"/>
                </a:cubicBezTo>
                <a:cubicBezTo>
                  <a:pt x="15000" y="72938"/>
                  <a:pt x="16872" y="72938"/>
                  <a:pt x="18750" y="72938"/>
                </a:cubicBezTo>
                <a:cubicBezTo>
                  <a:pt x="20622" y="72938"/>
                  <a:pt x="22500" y="72938"/>
                  <a:pt x="24372" y="72938"/>
                </a:cubicBezTo>
                <a:cubicBezTo>
                  <a:pt x="13122" y="68233"/>
                  <a:pt x="5622" y="56472"/>
                  <a:pt x="5622" y="42355"/>
                </a:cubicBezTo>
                <a:cubicBezTo>
                  <a:pt x="5622" y="42355"/>
                  <a:pt x="5622" y="42355"/>
                  <a:pt x="5622" y="42355"/>
                </a:cubicBezTo>
                <a:cubicBezTo>
                  <a:pt x="9372" y="44705"/>
                  <a:pt x="13122" y="44705"/>
                  <a:pt x="16872" y="44705"/>
                </a:cubicBezTo>
                <a:cubicBezTo>
                  <a:pt x="9372" y="40000"/>
                  <a:pt x="5622" y="30588"/>
                  <a:pt x="5622" y="21177"/>
                </a:cubicBezTo>
                <a:cubicBezTo>
                  <a:pt x="5622" y="14116"/>
                  <a:pt x="7500" y="9411"/>
                  <a:pt x="9372" y="4705"/>
                </a:cubicBezTo>
                <a:cubicBezTo>
                  <a:pt x="20622" y="23527"/>
                  <a:pt x="39372" y="35294"/>
                  <a:pt x="58122" y="37644"/>
                </a:cubicBezTo>
                <a:cubicBezTo>
                  <a:pt x="58122" y="35294"/>
                  <a:pt x="58122" y="32938"/>
                  <a:pt x="58122" y="30588"/>
                </a:cubicBezTo>
                <a:cubicBezTo>
                  <a:pt x="58122" y="11766"/>
                  <a:pt x="69377" y="0"/>
                  <a:pt x="82500" y="0"/>
                </a:cubicBezTo>
                <a:cubicBezTo>
                  <a:pt x="90000" y="0"/>
                  <a:pt x="95627" y="2355"/>
                  <a:pt x="101250" y="9411"/>
                </a:cubicBezTo>
                <a:cubicBezTo>
                  <a:pt x="105000" y="7061"/>
                  <a:pt x="110627" y="4705"/>
                  <a:pt x="116250" y="2355"/>
                </a:cubicBezTo>
                <a:cubicBezTo>
                  <a:pt x="114377" y="9411"/>
                  <a:pt x="110627" y="14116"/>
                  <a:pt x="105000" y="18822"/>
                </a:cubicBezTo>
                <a:cubicBezTo>
                  <a:pt x="110627" y="16472"/>
                  <a:pt x="114377" y="16472"/>
                  <a:pt x="120000" y="14116"/>
                </a:cubicBezTo>
                <a:cubicBezTo>
                  <a:pt x="116250" y="18822"/>
                  <a:pt x="112500" y="25883"/>
                  <a:pt x="106877" y="28233"/>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sp>
        <p:nvSpPr>
          <p:cNvPr id="66" name="Google Shape;66;p13"/>
          <p:cNvSpPr/>
          <p:nvPr/>
        </p:nvSpPr>
        <p:spPr>
          <a:xfrm>
            <a:off x="5178464" y="3609981"/>
            <a:ext cx="165900" cy="314400"/>
          </a:xfrm>
          <a:custGeom>
            <a:rect b="b" l="l" r="r" t="t"/>
            <a:pathLst>
              <a:path extrusionOk="0" h="120000" w="120000">
                <a:moveTo>
                  <a:pt x="120000" y="19700"/>
                </a:moveTo>
                <a:cubicBezTo>
                  <a:pt x="99427" y="19700"/>
                  <a:pt x="99427" y="19700"/>
                  <a:pt x="99427" y="19700"/>
                </a:cubicBezTo>
                <a:cubicBezTo>
                  <a:pt x="82283" y="19700"/>
                  <a:pt x="78855" y="25072"/>
                  <a:pt x="78855" y="30450"/>
                </a:cubicBezTo>
                <a:cubicBezTo>
                  <a:pt x="78855" y="44777"/>
                  <a:pt x="78855" y="44777"/>
                  <a:pt x="78855" y="44777"/>
                </a:cubicBezTo>
                <a:cubicBezTo>
                  <a:pt x="120000" y="44777"/>
                  <a:pt x="120000" y="44777"/>
                  <a:pt x="120000" y="44777"/>
                </a:cubicBezTo>
                <a:cubicBezTo>
                  <a:pt x="113144" y="66266"/>
                  <a:pt x="113144" y="66266"/>
                  <a:pt x="113144" y="66266"/>
                </a:cubicBezTo>
                <a:cubicBezTo>
                  <a:pt x="78855" y="66266"/>
                  <a:pt x="78855" y="66266"/>
                  <a:pt x="78855" y="66266"/>
                </a:cubicBezTo>
                <a:cubicBezTo>
                  <a:pt x="78855" y="120000"/>
                  <a:pt x="78855" y="120000"/>
                  <a:pt x="78855" y="120000"/>
                </a:cubicBezTo>
                <a:cubicBezTo>
                  <a:pt x="37716" y="120000"/>
                  <a:pt x="37716" y="120000"/>
                  <a:pt x="37716" y="120000"/>
                </a:cubicBezTo>
                <a:cubicBezTo>
                  <a:pt x="37716" y="66266"/>
                  <a:pt x="37716" y="66266"/>
                  <a:pt x="37716" y="66266"/>
                </a:cubicBezTo>
                <a:cubicBezTo>
                  <a:pt x="0" y="66266"/>
                  <a:pt x="0" y="66266"/>
                  <a:pt x="0" y="66266"/>
                </a:cubicBezTo>
                <a:cubicBezTo>
                  <a:pt x="0" y="44777"/>
                  <a:pt x="0" y="44777"/>
                  <a:pt x="0" y="44777"/>
                </a:cubicBezTo>
                <a:cubicBezTo>
                  <a:pt x="37716" y="44777"/>
                  <a:pt x="37716" y="44777"/>
                  <a:pt x="37716" y="44777"/>
                </a:cubicBezTo>
                <a:cubicBezTo>
                  <a:pt x="37716" y="28655"/>
                  <a:pt x="37716" y="28655"/>
                  <a:pt x="37716" y="28655"/>
                </a:cubicBezTo>
                <a:cubicBezTo>
                  <a:pt x="37716" y="10744"/>
                  <a:pt x="58283" y="0"/>
                  <a:pt x="89144" y="0"/>
                </a:cubicBezTo>
                <a:cubicBezTo>
                  <a:pt x="102855" y="0"/>
                  <a:pt x="116572" y="1788"/>
                  <a:pt x="120000" y="1788"/>
                </a:cubicBezTo>
                <a:lnTo>
                  <a:pt x="120000" y="197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 name="Google Shape;67;p13"/>
          <p:cNvSpPr txBox="1"/>
          <p:nvPr/>
        </p:nvSpPr>
        <p:spPr>
          <a:xfrm>
            <a:off x="2070442" y="3037219"/>
            <a:ext cx="20109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@STMath | #STMath</a:t>
            </a:r>
            <a:endParaRPr b="0" i="0" sz="1300" u="none" cap="none" strike="noStrike">
              <a:solidFill>
                <a:srgbClr val="FFFFFF"/>
              </a:solidFill>
              <a:latin typeface="Calibri"/>
              <a:ea typeface="Calibri"/>
              <a:cs typeface="Calibri"/>
              <a:sym typeface="Calibri"/>
            </a:endParaRPr>
          </a:p>
        </p:txBody>
      </p:sp>
      <p:sp>
        <p:nvSpPr>
          <p:cNvPr id="68" name="Google Shape;68;p13"/>
          <p:cNvSpPr txBox="1"/>
          <p:nvPr/>
        </p:nvSpPr>
        <p:spPr>
          <a:xfrm>
            <a:off x="5440513" y="3637337"/>
            <a:ext cx="25632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lt2"/>
                </a:solidFill>
                <a:latin typeface="Calibri"/>
                <a:ea typeface="Calibri"/>
                <a:cs typeface="Calibri"/>
                <a:sym typeface="Calibri"/>
              </a:rPr>
              <a:t>facebook.com/groups/stmath</a:t>
            </a:r>
            <a:endParaRPr b="0" i="0" sz="1300" u="none" cap="none" strike="noStrike">
              <a:solidFill>
                <a:srgbClr val="FFFFFF"/>
              </a:solidFill>
              <a:latin typeface="Calibri"/>
              <a:ea typeface="Calibri"/>
              <a:cs typeface="Calibri"/>
              <a:sym typeface="Calibri"/>
            </a:endParaRPr>
          </a:p>
        </p:txBody>
      </p:sp>
      <p:sp>
        <p:nvSpPr>
          <p:cNvPr id="69" name="Google Shape;69;p13"/>
          <p:cNvSpPr txBox="1"/>
          <p:nvPr/>
        </p:nvSpPr>
        <p:spPr>
          <a:xfrm>
            <a:off x="5440527" y="4249425"/>
            <a:ext cx="29121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lang="en" sz="1300">
                <a:solidFill>
                  <a:srgbClr val="FFFFFF"/>
                </a:solidFill>
                <a:latin typeface="Calibri"/>
                <a:ea typeface="Calibri"/>
                <a:cs typeface="Calibri"/>
                <a:sym typeface="Calibri"/>
              </a:rPr>
              <a:t>bit.ly/MINDLI</a:t>
            </a:r>
            <a:endParaRPr b="0" i="0" sz="1300" u="none" cap="none" strike="noStrike">
              <a:solidFill>
                <a:srgbClr val="FFFFFF"/>
              </a:solidFill>
              <a:latin typeface="Calibri"/>
              <a:ea typeface="Calibri"/>
              <a:cs typeface="Calibri"/>
              <a:sym typeface="Calibri"/>
            </a:endParaRPr>
          </a:p>
        </p:txBody>
      </p:sp>
      <p:sp>
        <p:nvSpPr>
          <p:cNvPr id="70" name="Google Shape;70;p13"/>
          <p:cNvSpPr/>
          <p:nvPr/>
        </p:nvSpPr>
        <p:spPr>
          <a:xfrm>
            <a:off x="5141414" y="3063445"/>
            <a:ext cx="240000" cy="240000"/>
          </a:xfrm>
          <a:custGeom>
            <a:rect b="b" l="l" r="r" t="t"/>
            <a:pathLst>
              <a:path extrusionOk="0" h="120000" w="120000">
                <a:moveTo>
                  <a:pt x="120000" y="60000"/>
                </a:moveTo>
                <a:cubicBezTo>
                  <a:pt x="120000" y="92905"/>
                  <a:pt x="92905" y="120000"/>
                  <a:pt x="60000" y="120000"/>
                </a:cubicBezTo>
                <a:cubicBezTo>
                  <a:pt x="27094" y="120000"/>
                  <a:pt x="0" y="92905"/>
                  <a:pt x="0" y="60000"/>
                </a:cubicBezTo>
                <a:cubicBezTo>
                  <a:pt x="0" y="27094"/>
                  <a:pt x="27094" y="0"/>
                  <a:pt x="60000" y="0"/>
                </a:cubicBezTo>
                <a:cubicBezTo>
                  <a:pt x="92905" y="0"/>
                  <a:pt x="120000" y="27094"/>
                  <a:pt x="120000" y="60000"/>
                </a:cubicBezTo>
                <a:close/>
                <a:moveTo>
                  <a:pt x="79355" y="42583"/>
                </a:moveTo>
                <a:cubicBezTo>
                  <a:pt x="81288" y="42583"/>
                  <a:pt x="81288" y="40644"/>
                  <a:pt x="81288" y="40644"/>
                </a:cubicBezTo>
                <a:cubicBezTo>
                  <a:pt x="81288" y="40644"/>
                  <a:pt x="81288" y="40644"/>
                  <a:pt x="83227" y="40644"/>
                </a:cubicBezTo>
                <a:cubicBezTo>
                  <a:pt x="83227" y="38711"/>
                  <a:pt x="85161" y="38711"/>
                  <a:pt x="87094" y="38711"/>
                </a:cubicBezTo>
                <a:cubicBezTo>
                  <a:pt x="89033" y="38711"/>
                  <a:pt x="89033" y="38711"/>
                  <a:pt x="90966" y="40644"/>
                </a:cubicBezTo>
                <a:cubicBezTo>
                  <a:pt x="90966" y="38711"/>
                  <a:pt x="92905" y="38711"/>
                  <a:pt x="92905" y="38711"/>
                </a:cubicBezTo>
                <a:cubicBezTo>
                  <a:pt x="92905" y="36772"/>
                  <a:pt x="94838" y="36772"/>
                  <a:pt x="94838" y="36772"/>
                </a:cubicBezTo>
                <a:cubicBezTo>
                  <a:pt x="94838" y="36772"/>
                  <a:pt x="94838" y="34838"/>
                  <a:pt x="94838" y="34838"/>
                </a:cubicBezTo>
                <a:cubicBezTo>
                  <a:pt x="94838" y="34838"/>
                  <a:pt x="92905" y="34838"/>
                  <a:pt x="92905" y="32905"/>
                </a:cubicBezTo>
                <a:cubicBezTo>
                  <a:pt x="92905" y="32905"/>
                  <a:pt x="92905" y="32905"/>
                  <a:pt x="92905" y="32905"/>
                </a:cubicBezTo>
                <a:cubicBezTo>
                  <a:pt x="92905" y="32905"/>
                  <a:pt x="90966" y="32905"/>
                  <a:pt x="90966" y="32905"/>
                </a:cubicBezTo>
                <a:cubicBezTo>
                  <a:pt x="89033" y="32905"/>
                  <a:pt x="89033" y="30966"/>
                  <a:pt x="89033" y="30966"/>
                </a:cubicBezTo>
                <a:cubicBezTo>
                  <a:pt x="89033" y="29033"/>
                  <a:pt x="87094" y="29033"/>
                  <a:pt x="87094" y="29033"/>
                </a:cubicBezTo>
                <a:cubicBezTo>
                  <a:pt x="87094" y="29033"/>
                  <a:pt x="87094" y="27094"/>
                  <a:pt x="87094" y="27094"/>
                </a:cubicBezTo>
                <a:cubicBezTo>
                  <a:pt x="85161" y="27094"/>
                  <a:pt x="85161" y="29033"/>
                  <a:pt x="85161" y="29033"/>
                </a:cubicBezTo>
                <a:cubicBezTo>
                  <a:pt x="83227" y="29033"/>
                  <a:pt x="83227" y="29033"/>
                  <a:pt x="83227" y="29033"/>
                </a:cubicBezTo>
                <a:cubicBezTo>
                  <a:pt x="83227" y="29033"/>
                  <a:pt x="83227" y="29033"/>
                  <a:pt x="81288" y="29033"/>
                </a:cubicBezTo>
                <a:cubicBezTo>
                  <a:pt x="83227" y="29033"/>
                  <a:pt x="81288" y="29033"/>
                  <a:pt x="81288" y="29033"/>
                </a:cubicBezTo>
                <a:cubicBezTo>
                  <a:pt x="81288" y="27094"/>
                  <a:pt x="81288" y="27094"/>
                  <a:pt x="81288" y="27094"/>
                </a:cubicBezTo>
                <a:cubicBezTo>
                  <a:pt x="81288" y="27094"/>
                  <a:pt x="81288" y="27094"/>
                  <a:pt x="81288" y="27094"/>
                </a:cubicBezTo>
                <a:cubicBezTo>
                  <a:pt x="81288" y="25161"/>
                  <a:pt x="79355" y="25161"/>
                  <a:pt x="77416" y="25161"/>
                </a:cubicBezTo>
                <a:cubicBezTo>
                  <a:pt x="77416" y="23227"/>
                  <a:pt x="73550" y="23227"/>
                  <a:pt x="73550" y="23227"/>
                </a:cubicBezTo>
                <a:cubicBezTo>
                  <a:pt x="71611" y="25161"/>
                  <a:pt x="73550" y="25161"/>
                  <a:pt x="73550" y="27094"/>
                </a:cubicBezTo>
                <a:cubicBezTo>
                  <a:pt x="73550" y="27094"/>
                  <a:pt x="71611" y="27094"/>
                  <a:pt x="71611" y="29033"/>
                </a:cubicBezTo>
                <a:cubicBezTo>
                  <a:pt x="71611" y="29033"/>
                  <a:pt x="73550" y="29033"/>
                  <a:pt x="73550" y="30966"/>
                </a:cubicBezTo>
                <a:cubicBezTo>
                  <a:pt x="73550" y="32905"/>
                  <a:pt x="71611" y="32905"/>
                  <a:pt x="71611" y="32905"/>
                </a:cubicBezTo>
                <a:cubicBezTo>
                  <a:pt x="71611" y="34838"/>
                  <a:pt x="71611" y="34838"/>
                  <a:pt x="71611" y="36772"/>
                </a:cubicBezTo>
                <a:cubicBezTo>
                  <a:pt x="73550" y="36772"/>
                  <a:pt x="71611" y="36772"/>
                  <a:pt x="71611" y="36772"/>
                </a:cubicBezTo>
                <a:cubicBezTo>
                  <a:pt x="69677" y="38711"/>
                  <a:pt x="67744" y="36772"/>
                  <a:pt x="67744" y="34838"/>
                </a:cubicBezTo>
                <a:cubicBezTo>
                  <a:pt x="67744" y="34838"/>
                  <a:pt x="67744" y="32905"/>
                  <a:pt x="65805" y="32905"/>
                </a:cubicBezTo>
                <a:cubicBezTo>
                  <a:pt x="65805" y="32905"/>
                  <a:pt x="63872" y="32905"/>
                  <a:pt x="63872" y="32905"/>
                </a:cubicBezTo>
                <a:cubicBezTo>
                  <a:pt x="63872" y="30966"/>
                  <a:pt x="61933" y="30966"/>
                  <a:pt x="61933" y="30966"/>
                </a:cubicBezTo>
                <a:cubicBezTo>
                  <a:pt x="60000" y="30966"/>
                  <a:pt x="58066" y="30966"/>
                  <a:pt x="56127" y="30966"/>
                </a:cubicBezTo>
                <a:cubicBezTo>
                  <a:pt x="58066" y="30966"/>
                  <a:pt x="56127" y="29033"/>
                  <a:pt x="56127" y="29033"/>
                </a:cubicBezTo>
                <a:cubicBezTo>
                  <a:pt x="56127" y="27094"/>
                  <a:pt x="56127" y="27094"/>
                  <a:pt x="56127" y="27094"/>
                </a:cubicBezTo>
                <a:cubicBezTo>
                  <a:pt x="56127" y="25161"/>
                  <a:pt x="56127" y="25161"/>
                  <a:pt x="56127" y="25161"/>
                </a:cubicBezTo>
                <a:cubicBezTo>
                  <a:pt x="56127" y="23227"/>
                  <a:pt x="58066" y="21288"/>
                  <a:pt x="58066" y="21288"/>
                </a:cubicBezTo>
                <a:cubicBezTo>
                  <a:pt x="60000" y="23227"/>
                  <a:pt x="60000" y="23227"/>
                  <a:pt x="61933" y="21288"/>
                </a:cubicBezTo>
                <a:cubicBezTo>
                  <a:pt x="61933" y="21288"/>
                  <a:pt x="61933" y="19355"/>
                  <a:pt x="63872" y="19355"/>
                </a:cubicBezTo>
                <a:cubicBezTo>
                  <a:pt x="63872" y="17416"/>
                  <a:pt x="65805" y="19355"/>
                  <a:pt x="67744" y="19355"/>
                </a:cubicBezTo>
                <a:cubicBezTo>
                  <a:pt x="67744" y="19355"/>
                  <a:pt x="67744" y="17416"/>
                  <a:pt x="67744" y="17416"/>
                </a:cubicBezTo>
                <a:cubicBezTo>
                  <a:pt x="67744" y="17416"/>
                  <a:pt x="67744" y="15483"/>
                  <a:pt x="67744" y="15483"/>
                </a:cubicBezTo>
                <a:cubicBezTo>
                  <a:pt x="65805" y="13550"/>
                  <a:pt x="63872" y="15483"/>
                  <a:pt x="65805" y="15483"/>
                </a:cubicBezTo>
                <a:cubicBezTo>
                  <a:pt x="65805" y="15483"/>
                  <a:pt x="63872" y="19355"/>
                  <a:pt x="61933" y="17416"/>
                </a:cubicBezTo>
                <a:cubicBezTo>
                  <a:pt x="61933" y="17416"/>
                  <a:pt x="61933" y="15483"/>
                  <a:pt x="60000" y="15483"/>
                </a:cubicBezTo>
                <a:cubicBezTo>
                  <a:pt x="60000" y="15483"/>
                  <a:pt x="60000" y="15483"/>
                  <a:pt x="60000" y="17416"/>
                </a:cubicBezTo>
                <a:cubicBezTo>
                  <a:pt x="60000" y="15483"/>
                  <a:pt x="58066" y="15483"/>
                  <a:pt x="56127" y="15483"/>
                </a:cubicBezTo>
                <a:cubicBezTo>
                  <a:pt x="58066" y="13550"/>
                  <a:pt x="56127" y="13550"/>
                  <a:pt x="56127" y="13550"/>
                </a:cubicBezTo>
                <a:cubicBezTo>
                  <a:pt x="56127" y="11611"/>
                  <a:pt x="54194" y="11611"/>
                  <a:pt x="52255" y="11611"/>
                </a:cubicBezTo>
                <a:cubicBezTo>
                  <a:pt x="52255" y="13550"/>
                  <a:pt x="54194" y="15483"/>
                  <a:pt x="56127" y="15483"/>
                </a:cubicBezTo>
                <a:cubicBezTo>
                  <a:pt x="56127" y="15483"/>
                  <a:pt x="56127" y="15483"/>
                  <a:pt x="56127" y="15483"/>
                </a:cubicBezTo>
                <a:cubicBezTo>
                  <a:pt x="56127" y="15483"/>
                  <a:pt x="54194" y="17416"/>
                  <a:pt x="54194" y="17416"/>
                </a:cubicBezTo>
                <a:cubicBezTo>
                  <a:pt x="54194" y="17416"/>
                  <a:pt x="54194" y="19355"/>
                  <a:pt x="54194" y="19355"/>
                </a:cubicBezTo>
                <a:cubicBezTo>
                  <a:pt x="52255" y="19355"/>
                  <a:pt x="52255" y="17416"/>
                  <a:pt x="52255" y="17416"/>
                </a:cubicBezTo>
                <a:cubicBezTo>
                  <a:pt x="54194" y="17416"/>
                  <a:pt x="50322" y="17416"/>
                  <a:pt x="50322" y="17416"/>
                </a:cubicBezTo>
                <a:cubicBezTo>
                  <a:pt x="48388" y="17416"/>
                  <a:pt x="46450" y="17416"/>
                  <a:pt x="46450" y="17416"/>
                </a:cubicBezTo>
                <a:cubicBezTo>
                  <a:pt x="46450" y="15483"/>
                  <a:pt x="46450" y="13550"/>
                  <a:pt x="46450" y="15483"/>
                </a:cubicBezTo>
                <a:cubicBezTo>
                  <a:pt x="46450" y="13550"/>
                  <a:pt x="44516" y="13550"/>
                  <a:pt x="44516" y="13550"/>
                </a:cubicBezTo>
                <a:cubicBezTo>
                  <a:pt x="42583" y="13550"/>
                  <a:pt x="40644" y="15483"/>
                  <a:pt x="36772" y="17416"/>
                </a:cubicBezTo>
                <a:cubicBezTo>
                  <a:pt x="36772" y="17416"/>
                  <a:pt x="38711" y="17416"/>
                  <a:pt x="38711" y="17416"/>
                </a:cubicBezTo>
                <a:cubicBezTo>
                  <a:pt x="38711" y="15483"/>
                  <a:pt x="38711" y="15483"/>
                  <a:pt x="40644" y="15483"/>
                </a:cubicBezTo>
                <a:cubicBezTo>
                  <a:pt x="40644" y="15483"/>
                  <a:pt x="42583" y="13550"/>
                  <a:pt x="42583" y="15483"/>
                </a:cubicBezTo>
                <a:cubicBezTo>
                  <a:pt x="42583" y="15483"/>
                  <a:pt x="44516" y="15483"/>
                  <a:pt x="44516" y="15483"/>
                </a:cubicBezTo>
                <a:cubicBezTo>
                  <a:pt x="44516" y="15483"/>
                  <a:pt x="44516" y="15483"/>
                  <a:pt x="44516" y="17416"/>
                </a:cubicBezTo>
                <a:cubicBezTo>
                  <a:pt x="44516" y="15483"/>
                  <a:pt x="44516" y="17416"/>
                  <a:pt x="42583" y="17416"/>
                </a:cubicBezTo>
                <a:cubicBezTo>
                  <a:pt x="42583" y="17416"/>
                  <a:pt x="40644" y="17416"/>
                  <a:pt x="40644" y="17416"/>
                </a:cubicBezTo>
                <a:cubicBezTo>
                  <a:pt x="40644" y="17416"/>
                  <a:pt x="42583" y="19355"/>
                  <a:pt x="42583" y="19355"/>
                </a:cubicBezTo>
                <a:cubicBezTo>
                  <a:pt x="40644" y="17416"/>
                  <a:pt x="40644" y="17416"/>
                  <a:pt x="38711" y="17416"/>
                </a:cubicBezTo>
                <a:cubicBezTo>
                  <a:pt x="38711" y="17416"/>
                  <a:pt x="36772" y="17416"/>
                  <a:pt x="36772" y="17416"/>
                </a:cubicBezTo>
                <a:cubicBezTo>
                  <a:pt x="29033" y="21288"/>
                  <a:pt x="23227" y="27094"/>
                  <a:pt x="19355" y="34838"/>
                </a:cubicBezTo>
                <a:cubicBezTo>
                  <a:pt x="19355" y="34838"/>
                  <a:pt x="19355" y="34838"/>
                  <a:pt x="19355" y="34838"/>
                </a:cubicBezTo>
                <a:cubicBezTo>
                  <a:pt x="19355" y="34838"/>
                  <a:pt x="19355" y="36772"/>
                  <a:pt x="21288" y="36772"/>
                </a:cubicBezTo>
                <a:cubicBezTo>
                  <a:pt x="21288" y="36772"/>
                  <a:pt x="21288" y="36772"/>
                  <a:pt x="21288" y="36772"/>
                </a:cubicBezTo>
                <a:cubicBezTo>
                  <a:pt x="21288" y="36772"/>
                  <a:pt x="25161" y="38711"/>
                  <a:pt x="25161" y="40644"/>
                </a:cubicBezTo>
                <a:cubicBezTo>
                  <a:pt x="25161" y="40644"/>
                  <a:pt x="25161" y="40644"/>
                  <a:pt x="27094" y="40644"/>
                </a:cubicBezTo>
                <a:cubicBezTo>
                  <a:pt x="27094" y="42583"/>
                  <a:pt x="25161" y="42583"/>
                  <a:pt x="25161" y="42583"/>
                </a:cubicBezTo>
                <a:cubicBezTo>
                  <a:pt x="25161" y="42583"/>
                  <a:pt x="23227" y="40644"/>
                  <a:pt x="23227" y="42583"/>
                </a:cubicBezTo>
                <a:cubicBezTo>
                  <a:pt x="23227" y="42583"/>
                  <a:pt x="23227" y="44516"/>
                  <a:pt x="25161" y="44516"/>
                </a:cubicBezTo>
                <a:cubicBezTo>
                  <a:pt x="23227" y="44516"/>
                  <a:pt x="23227" y="48388"/>
                  <a:pt x="23227" y="50322"/>
                </a:cubicBezTo>
                <a:cubicBezTo>
                  <a:pt x="23227" y="50322"/>
                  <a:pt x="23227" y="50322"/>
                  <a:pt x="23227" y="50322"/>
                </a:cubicBezTo>
                <a:cubicBezTo>
                  <a:pt x="23227" y="50322"/>
                  <a:pt x="25161" y="54194"/>
                  <a:pt x="25161" y="54194"/>
                </a:cubicBezTo>
                <a:cubicBezTo>
                  <a:pt x="25161" y="54194"/>
                  <a:pt x="27094" y="58066"/>
                  <a:pt x="29033" y="58066"/>
                </a:cubicBezTo>
                <a:cubicBezTo>
                  <a:pt x="29033" y="58066"/>
                  <a:pt x="30966" y="60000"/>
                  <a:pt x="30966" y="60000"/>
                </a:cubicBezTo>
                <a:cubicBezTo>
                  <a:pt x="32905" y="61933"/>
                  <a:pt x="32905" y="63872"/>
                  <a:pt x="32905" y="63872"/>
                </a:cubicBezTo>
                <a:cubicBezTo>
                  <a:pt x="32905" y="65805"/>
                  <a:pt x="34838" y="65805"/>
                  <a:pt x="34838" y="67744"/>
                </a:cubicBezTo>
                <a:cubicBezTo>
                  <a:pt x="34838" y="67744"/>
                  <a:pt x="34838" y="67744"/>
                  <a:pt x="34838" y="67744"/>
                </a:cubicBezTo>
                <a:cubicBezTo>
                  <a:pt x="34838" y="67744"/>
                  <a:pt x="36772" y="67744"/>
                  <a:pt x="36772" y="69677"/>
                </a:cubicBezTo>
                <a:cubicBezTo>
                  <a:pt x="36772" y="69677"/>
                  <a:pt x="36772" y="71611"/>
                  <a:pt x="36772" y="71611"/>
                </a:cubicBezTo>
                <a:cubicBezTo>
                  <a:pt x="38711" y="69677"/>
                  <a:pt x="36772" y="67744"/>
                  <a:pt x="34838" y="65805"/>
                </a:cubicBezTo>
                <a:cubicBezTo>
                  <a:pt x="34838" y="65805"/>
                  <a:pt x="34838" y="65805"/>
                  <a:pt x="34838" y="63872"/>
                </a:cubicBezTo>
                <a:cubicBezTo>
                  <a:pt x="34838" y="63872"/>
                  <a:pt x="34838" y="61933"/>
                  <a:pt x="32905" y="61933"/>
                </a:cubicBezTo>
                <a:cubicBezTo>
                  <a:pt x="34838" y="61933"/>
                  <a:pt x="34838" y="61933"/>
                  <a:pt x="34838" y="63872"/>
                </a:cubicBezTo>
                <a:cubicBezTo>
                  <a:pt x="34838" y="63872"/>
                  <a:pt x="38711" y="67744"/>
                  <a:pt x="38711" y="67744"/>
                </a:cubicBezTo>
                <a:cubicBezTo>
                  <a:pt x="38711" y="67744"/>
                  <a:pt x="40644" y="71611"/>
                  <a:pt x="40644" y="71611"/>
                </a:cubicBezTo>
                <a:cubicBezTo>
                  <a:pt x="40644" y="71611"/>
                  <a:pt x="42583" y="71611"/>
                  <a:pt x="42583" y="73550"/>
                </a:cubicBezTo>
                <a:cubicBezTo>
                  <a:pt x="42583" y="73550"/>
                  <a:pt x="42583" y="75483"/>
                  <a:pt x="44516" y="77416"/>
                </a:cubicBezTo>
                <a:cubicBezTo>
                  <a:pt x="44516" y="79355"/>
                  <a:pt x="46450" y="79355"/>
                  <a:pt x="48388" y="79355"/>
                </a:cubicBezTo>
                <a:cubicBezTo>
                  <a:pt x="48388" y="81288"/>
                  <a:pt x="50322" y="81288"/>
                  <a:pt x="50322" y="81288"/>
                </a:cubicBezTo>
                <a:cubicBezTo>
                  <a:pt x="52255" y="83227"/>
                  <a:pt x="52255" y="81288"/>
                  <a:pt x="54194" y="81288"/>
                </a:cubicBezTo>
                <a:cubicBezTo>
                  <a:pt x="56127" y="81288"/>
                  <a:pt x="56127" y="83227"/>
                  <a:pt x="58066" y="85161"/>
                </a:cubicBezTo>
                <a:cubicBezTo>
                  <a:pt x="60000" y="85161"/>
                  <a:pt x="61933" y="85161"/>
                  <a:pt x="61933" y="85161"/>
                </a:cubicBezTo>
                <a:cubicBezTo>
                  <a:pt x="61933" y="85161"/>
                  <a:pt x="63872" y="89033"/>
                  <a:pt x="63872" y="89033"/>
                </a:cubicBezTo>
                <a:cubicBezTo>
                  <a:pt x="65805" y="89033"/>
                  <a:pt x="65805" y="90966"/>
                  <a:pt x="67744" y="90966"/>
                </a:cubicBezTo>
                <a:cubicBezTo>
                  <a:pt x="67744" y="90966"/>
                  <a:pt x="67744" y="90966"/>
                  <a:pt x="67744" y="90966"/>
                </a:cubicBezTo>
                <a:cubicBezTo>
                  <a:pt x="67744" y="90966"/>
                  <a:pt x="69677" y="92905"/>
                  <a:pt x="69677" y="92905"/>
                </a:cubicBezTo>
                <a:cubicBezTo>
                  <a:pt x="69677" y="92905"/>
                  <a:pt x="69677" y="90966"/>
                  <a:pt x="69677" y="90966"/>
                </a:cubicBezTo>
                <a:cubicBezTo>
                  <a:pt x="69677" y="90966"/>
                  <a:pt x="67744" y="90966"/>
                  <a:pt x="65805" y="89033"/>
                </a:cubicBezTo>
                <a:cubicBezTo>
                  <a:pt x="65805" y="89033"/>
                  <a:pt x="65805" y="87094"/>
                  <a:pt x="65805" y="87094"/>
                </a:cubicBezTo>
                <a:cubicBezTo>
                  <a:pt x="67744" y="87094"/>
                  <a:pt x="67744" y="85161"/>
                  <a:pt x="65805" y="83227"/>
                </a:cubicBezTo>
                <a:cubicBezTo>
                  <a:pt x="65805" y="83227"/>
                  <a:pt x="65805" y="83227"/>
                  <a:pt x="65805" y="81288"/>
                </a:cubicBezTo>
                <a:cubicBezTo>
                  <a:pt x="63872" y="83227"/>
                  <a:pt x="63872" y="81288"/>
                  <a:pt x="61933" y="81288"/>
                </a:cubicBezTo>
                <a:cubicBezTo>
                  <a:pt x="61933" y="81288"/>
                  <a:pt x="61933" y="81288"/>
                  <a:pt x="61933" y="81288"/>
                </a:cubicBezTo>
                <a:cubicBezTo>
                  <a:pt x="61933" y="81288"/>
                  <a:pt x="61933" y="83227"/>
                  <a:pt x="61933" y="81288"/>
                </a:cubicBezTo>
                <a:cubicBezTo>
                  <a:pt x="61933" y="81288"/>
                  <a:pt x="61933" y="79355"/>
                  <a:pt x="61933" y="79355"/>
                </a:cubicBezTo>
                <a:cubicBezTo>
                  <a:pt x="61933" y="77416"/>
                  <a:pt x="63872" y="75483"/>
                  <a:pt x="61933" y="75483"/>
                </a:cubicBezTo>
                <a:cubicBezTo>
                  <a:pt x="60000" y="75483"/>
                  <a:pt x="60000" y="75483"/>
                  <a:pt x="60000" y="77416"/>
                </a:cubicBezTo>
                <a:cubicBezTo>
                  <a:pt x="58066" y="77416"/>
                  <a:pt x="58066" y="77416"/>
                  <a:pt x="58066" y="79355"/>
                </a:cubicBezTo>
                <a:cubicBezTo>
                  <a:pt x="58066" y="79355"/>
                  <a:pt x="54194" y="79355"/>
                  <a:pt x="54194" y="79355"/>
                </a:cubicBezTo>
                <a:cubicBezTo>
                  <a:pt x="52255" y="77416"/>
                  <a:pt x="52255" y="75483"/>
                  <a:pt x="52255" y="73550"/>
                </a:cubicBezTo>
                <a:cubicBezTo>
                  <a:pt x="52255" y="71611"/>
                  <a:pt x="52255" y="69677"/>
                  <a:pt x="52255" y="67744"/>
                </a:cubicBezTo>
                <a:cubicBezTo>
                  <a:pt x="52255" y="67744"/>
                  <a:pt x="52255" y="65805"/>
                  <a:pt x="52255" y="65805"/>
                </a:cubicBezTo>
                <a:cubicBezTo>
                  <a:pt x="54194" y="65805"/>
                  <a:pt x="54194" y="65805"/>
                  <a:pt x="54194" y="65805"/>
                </a:cubicBezTo>
                <a:cubicBezTo>
                  <a:pt x="54194" y="65805"/>
                  <a:pt x="54194" y="65805"/>
                  <a:pt x="54194" y="65805"/>
                </a:cubicBezTo>
                <a:cubicBezTo>
                  <a:pt x="54194" y="65805"/>
                  <a:pt x="56127" y="63872"/>
                  <a:pt x="58066" y="65805"/>
                </a:cubicBezTo>
                <a:cubicBezTo>
                  <a:pt x="58066" y="65805"/>
                  <a:pt x="60000" y="65805"/>
                  <a:pt x="60000" y="63872"/>
                </a:cubicBezTo>
                <a:cubicBezTo>
                  <a:pt x="60000" y="63872"/>
                  <a:pt x="60000" y="63872"/>
                  <a:pt x="60000" y="63872"/>
                </a:cubicBezTo>
                <a:cubicBezTo>
                  <a:pt x="60000" y="63872"/>
                  <a:pt x="60000" y="63872"/>
                  <a:pt x="61933" y="63872"/>
                </a:cubicBezTo>
                <a:cubicBezTo>
                  <a:pt x="61933" y="63872"/>
                  <a:pt x="63872" y="63872"/>
                  <a:pt x="63872" y="63872"/>
                </a:cubicBezTo>
                <a:cubicBezTo>
                  <a:pt x="65805" y="65805"/>
                  <a:pt x="65805" y="65805"/>
                  <a:pt x="65805" y="63872"/>
                </a:cubicBezTo>
                <a:cubicBezTo>
                  <a:pt x="67744" y="65805"/>
                  <a:pt x="67744" y="65805"/>
                  <a:pt x="67744" y="65805"/>
                </a:cubicBezTo>
                <a:cubicBezTo>
                  <a:pt x="67744" y="67744"/>
                  <a:pt x="67744" y="69677"/>
                  <a:pt x="69677" y="69677"/>
                </a:cubicBezTo>
                <a:cubicBezTo>
                  <a:pt x="69677" y="71611"/>
                  <a:pt x="69677" y="67744"/>
                  <a:pt x="69677" y="67744"/>
                </a:cubicBezTo>
                <a:cubicBezTo>
                  <a:pt x="69677" y="67744"/>
                  <a:pt x="69677" y="63872"/>
                  <a:pt x="69677" y="63872"/>
                </a:cubicBezTo>
                <a:cubicBezTo>
                  <a:pt x="67744" y="63872"/>
                  <a:pt x="67744" y="61933"/>
                  <a:pt x="69677" y="60000"/>
                </a:cubicBezTo>
                <a:cubicBezTo>
                  <a:pt x="69677" y="60000"/>
                  <a:pt x="71611" y="60000"/>
                  <a:pt x="71611" y="60000"/>
                </a:cubicBezTo>
                <a:cubicBezTo>
                  <a:pt x="73550" y="58066"/>
                  <a:pt x="73550" y="58066"/>
                  <a:pt x="73550" y="56127"/>
                </a:cubicBezTo>
                <a:cubicBezTo>
                  <a:pt x="73550" y="56127"/>
                  <a:pt x="73550" y="56127"/>
                  <a:pt x="73550" y="56127"/>
                </a:cubicBezTo>
                <a:cubicBezTo>
                  <a:pt x="73550" y="56127"/>
                  <a:pt x="73550" y="54194"/>
                  <a:pt x="73550" y="56127"/>
                </a:cubicBezTo>
                <a:cubicBezTo>
                  <a:pt x="73550" y="54194"/>
                  <a:pt x="73550" y="54194"/>
                  <a:pt x="73550" y="54194"/>
                </a:cubicBezTo>
                <a:cubicBezTo>
                  <a:pt x="73550" y="54194"/>
                  <a:pt x="73550" y="52255"/>
                  <a:pt x="73550" y="52255"/>
                </a:cubicBezTo>
                <a:cubicBezTo>
                  <a:pt x="75483" y="54194"/>
                  <a:pt x="77416" y="52255"/>
                  <a:pt x="75483" y="50322"/>
                </a:cubicBezTo>
                <a:cubicBezTo>
                  <a:pt x="77416" y="50322"/>
                  <a:pt x="79355" y="50322"/>
                  <a:pt x="79355" y="50322"/>
                </a:cubicBezTo>
                <a:cubicBezTo>
                  <a:pt x="79355" y="50322"/>
                  <a:pt x="79355" y="48388"/>
                  <a:pt x="79355" y="48388"/>
                </a:cubicBezTo>
                <a:cubicBezTo>
                  <a:pt x="81288" y="46450"/>
                  <a:pt x="81288" y="46450"/>
                  <a:pt x="81288" y="46450"/>
                </a:cubicBezTo>
                <a:cubicBezTo>
                  <a:pt x="81288" y="46450"/>
                  <a:pt x="83227" y="46450"/>
                  <a:pt x="83227" y="44516"/>
                </a:cubicBezTo>
                <a:cubicBezTo>
                  <a:pt x="85161" y="46450"/>
                  <a:pt x="87094" y="44516"/>
                  <a:pt x="85161" y="42583"/>
                </a:cubicBezTo>
                <a:cubicBezTo>
                  <a:pt x="85161" y="42583"/>
                  <a:pt x="85161" y="42583"/>
                  <a:pt x="83227" y="42583"/>
                </a:cubicBezTo>
                <a:cubicBezTo>
                  <a:pt x="85161" y="42583"/>
                  <a:pt x="85161" y="42583"/>
                  <a:pt x="85161" y="42583"/>
                </a:cubicBezTo>
                <a:cubicBezTo>
                  <a:pt x="87094" y="40644"/>
                  <a:pt x="85161" y="40644"/>
                  <a:pt x="85161" y="40644"/>
                </a:cubicBezTo>
                <a:cubicBezTo>
                  <a:pt x="83227" y="40644"/>
                  <a:pt x="83227" y="40644"/>
                  <a:pt x="81288" y="40644"/>
                </a:cubicBezTo>
                <a:cubicBezTo>
                  <a:pt x="81288" y="42583"/>
                  <a:pt x="81288" y="42583"/>
                  <a:pt x="79355" y="42583"/>
                </a:cubicBezTo>
                <a:close/>
                <a:moveTo>
                  <a:pt x="96772" y="94838"/>
                </a:moveTo>
                <a:cubicBezTo>
                  <a:pt x="96772" y="94838"/>
                  <a:pt x="94838" y="94838"/>
                  <a:pt x="94838" y="94838"/>
                </a:cubicBezTo>
                <a:cubicBezTo>
                  <a:pt x="94838" y="94838"/>
                  <a:pt x="92905" y="92905"/>
                  <a:pt x="92905" y="92905"/>
                </a:cubicBezTo>
                <a:cubicBezTo>
                  <a:pt x="92905" y="92905"/>
                  <a:pt x="90966" y="90966"/>
                  <a:pt x="90966" y="90966"/>
                </a:cubicBezTo>
                <a:cubicBezTo>
                  <a:pt x="89033" y="89033"/>
                  <a:pt x="89033" y="89033"/>
                  <a:pt x="87094" y="89033"/>
                </a:cubicBezTo>
                <a:cubicBezTo>
                  <a:pt x="87094" y="89033"/>
                  <a:pt x="85161" y="90966"/>
                  <a:pt x="85161" y="90966"/>
                </a:cubicBezTo>
                <a:cubicBezTo>
                  <a:pt x="85161" y="89033"/>
                  <a:pt x="83227" y="89033"/>
                  <a:pt x="83227" y="89033"/>
                </a:cubicBezTo>
                <a:cubicBezTo>
                  <a:pt x="81288" y="89033"/>
                  <a:pt x="81288" y="87094"/>
                  <a:pt x="79355" y="89033"/>
                </a:cubicBezTo>
                <a:cubicBezTo>
                  <a:pt x="79355" y="89033"/>
                  <a:pt x="79355" y="89033"/>
                  <a:pt x="79355" y="90966"/>
                </a:cubicBezTo>
                <a:cubicBezTo>
                  <a:pt x="77416" y="89033"/>
                  <a:pt x="79355" y="89033"/>
                  <a:pt x="79355" y="87094"/>
                </a:cubicBezTo>
                <a:cubicBezTo>
                  <a:pt x="77416" y="87094"/>
                  <a:pt x="75483" y="89033"/>
                  <a:pt x="75483" y="89033"/>
                </a:cubicBezTo>
                <a:cubicBezTo>
                  <a:pt x="75483" y="89033"/>
                  <a:pt x="75483" y="89033"/>
                  <a:pt x="73550" y="89033"/>
                </a:cubicBezTo>
                <a:cubicBezTo>
                  <a:pt x="73550" y="90966"/>
                  <a:pt x="73550" y="90966"/>
                  <a:pt x="73550" y="90966"/>
                </a:cubicBezTo>
                <a:cubicBezTo>
                  <a:pt x="73550" y="90966"/>
                  <a:pt x="71611" y="90966"/>
                  <a:pt x="71611" y="90966"/>
                </a:cubicBezTo>
                <a:cubicBezTo>
                  <a:pt x="71611" y="92905"/>
                  <a:pt x="71611" y="94838"/>
                  <a:pt x="71611" y="96772"/>
                </a:cubicBezTo>
                <a:cubicBezTo>
                  <a:pt x="73550" y="96772"/>
                  <a:pt x="71611" y="98711"/>
                  <a:pt x="71611" y="100644"/>
                </a:cubicBezTo>
                <a:cubicBezTo>
                  <a:pt x="71611" y="100644"/>
                  <a:pt x="69677" y="102583"/>
                  <a:pt x="69677" y="102583"/>
                </a:cubicBezTo>
                <a:cubicBezTo>
                  <a:pt x="69677" y="104516"/>
                  <a:pt x="69677" y="104516"/>
                  <a:pt x="69677" y="104516"/>
                </a:cubicBezTo>
                <a:cubicBezTo>
                  <a:pt x="69677" y="106450"/>
                  <a:pt x="69677" y="106450"/>
                  <a:pt x="69677" y="108388"/>
                </a:cubicBezTo>
                <a:cubicBezTo>
                  <a:pt x="69677" y="108388"/>
                  <a:pt x="69677" y="108388"/>
                  <a:pt x="69677" y="110322"/>
                </a:cubicBezTo>
                <a:cubicBezTo>
                  <a:pt x="79355" y="108388"/>
                  <a:pt x="89033" y="102583"/>
                  <a:pt x="96772" y="94838"/>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 name="Google Shape;71;p13"/>
          <p:cNvSpPr txBox="1"/>
          <p:nvPr/>
        </p:nvSpPr>
        <p:spPr>
          <a:xfrm>
            <a:off x="5440513" y="3037219"/>
            <a:ext cx="2010900" cy="29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mindresearch.org/blog</a:t>
            </a:r>
            <a:endParaRPr b="0" i="0" sz="1300" u="none" cap="none" strike="noStrike">
              <a:solidFill>
                <a:srgbClr val="FFFFFF"/>
              </a:solidFill>
              <a:latin typeface="Calibri"/>
              <a:ea typeface="Calibri"/>
              <a:cs typeface="Calibri"/>
              <a:sym typeface="Calibri"/>
            </a:endParaRPr>
          </a:p>
        </p:txBody>
      </p:sp>
      <p:pic>
        <p:nvPicPr>
          <p:cNvPr id="72" name="Google Shape;72;p13"/>
          <p:cNvPicPr preferRelativeResize="0"/>
          <p:nvPr/>
        </p:nvPicPr>
        <p:blipFill rotWithShape="1">
          <a:blip r:embed="rId3">
            <a:alphaModFix/>
          </a:blip>
          <a:srcRect b="0" l="0" r="0" t="0"/>
          <a:stretch/>
        </p:blipFill>
        <p:spPr>
          <a:xfrm>
            <a:off x="1747010" y="3678388"/>
            <a:ext cx="256297" cy="256297"/>
          </a:xfrm>
          <a:prstGeom prst="rect">
            <a:avLst/>
          </a:prstGeom>
          <a:noFill/>
          <a:ln>
            <a:noFill/>
          </a:ln>
        </p:spPr>
      </p:pic>
      <p:sp>
        <p:nvSpPr>
          <p:cNvPr id="73" name="Google Shape;73;p13"/>
          <p:cNvSpPr txBox="1"/>
          <p:nvPr/>
        </p:nvSpPr>
        <p:spPr>
          <a:xfrm>
            <a:off x="2070442" y="3664081"/>
            <a:ext cx="20109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100" u="none" cap="none" strike="noStrike">
                <a:solidFill>
                  <a:schemeClr val="lt2"/>
                </a:solidFill>
                <a:latin typeface="Open Sans"/>
                <a:ea typeface="Open Sans"/>
                <a:cs typeface="Open Sans"/>
                <a:sym typeface="Open Sans"/>
              </a:rPr>
              <a:t>pinterest.com/jijimath</a:t>
            </a:r>
            <a:endParaRPr b="0" i="0" sz="1100" u="none" cap="none" strike="noStrike">
              <a:solidFill>
                <a:schemeClr val="lt2"/>
              </a:solidFill>
              <a:latin typeface="Open Sans"/>
              <a:ea typeface="Open Sans"/>
              <a:cs typeface="Open Sans"/>
              <a:sym typeface="Open Sans"/>
            </a:endParaRPr>
          </a:p>
        </p:txBody>
      </p:sp>
      <p:sp>
        <p:nvSpPr>
          <p:cNvPr id="74" name="Google Shape;74;p13"/>
          <p:cNvSpPr txBox="1"/>
          <p:nvPr/>
        </p:nvSpPr>
        <p:spPr>
          <a:xfrm>
            <a:off x="2070442" y="4291965"/>
            <a:ext cx="2021522"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100" u="none" cap="none" strike="noStrike">
                <a:solidFill>
                  <a:schemeClr val="lt2"/>
                </a:solidFill>
                <a:latin typeface="Open Sans"/>
                <a:ea typeface="Open Sans"/>
                <a:cs typeface="Open Sans"/>
                <a:sym typeface="Open Sans"/>
              </a:rPr>
              <a:t>instagram.com/stmath</a:t>
            </a:r>
            <a:endParaRPr b="0" i="0" sz="1100" u="none" cap="none" strike="noStrike">
              <a:solidFill>
                <a:schemeClr val="lt2"/>
              </a:solidFill>
              <a:latin typeface="Open Sans"/>
              <a:ea typeface="Open Sans"/>
              <a:cs typeface="Open Sans"/>
              <a:sym typeface="Open Sans"/>
            </a:endParaRPr>
          </a:p>
        </p:txBody>
      </p:sp>
      <p:pic>
        <p:nvPicPr>
          <p:cNvPr id="75" name="Google Shape;75;p13"/>
          <p:cNvPicPr preferRelativeResize="0"/>
          <p:nvPr/>
        </p:nvPicPr>
        <p:blipFill rotWithShape="1">
          <a:blip r:embed="rId4">
            <a:alphaModFix/>
          </a:blip>
          <a:srcRect b="0" l="0" r="0" t="0"/>
          <a:stretch/>
        </p:blipFill>
        <p:spPr>
          <a:xfrm>
            <a:off x="1753714" y="4297144"/>
            <a:ext cx="242888" cy="242888"/>
          </a:xfrm>
          <a:prstGeom prst="rect">
            <a:avLst/>
          </a:prstGeom>
          <a:noFill/>
          <a:ln>
            <a:noFill/>
          </a:ln>
        </p:spPr>
      </p:pic>
      <p:pic>
        <p:nvPicPr>
          <p:cNvPr id="76" name="Google Shape;76;p13"/>
          <p:cNvPicPr preferRelativeResize="0"/>
          <p:nvPr/>
        </p:nvPicPr>
        <p:blipFill>
          <a:blip r:embed="rId5">
            <a:alphaModFix/>
          </a:blip>
          <a:stretch>
            <a:fillRect/>
          </a:stretch>
        </p:blipFill>
        <p:spPr>
          <a:xfrm>
            <a:off x="5147872" y="4286729"/>
            <a:ext cx="227100" cy="218200"/>
          </a:xfrm>
          <a:prstGeom prst="rect">
            <a:avLst/>
          </a:prstGeom>
          <a:noFill/>
          <a:ln>
            <a:noFill/>
          </a:ln>
        </p:spPr>
      </p:pic>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 Logo_1">
    <p:bg>
      <p:bgPr>
        <a:solidFill>
          <a:schemeClr val="accent1"/>
        </a:solidFill>
      </p:bgPr>
    </p:bg>
    <p:spTree>
      <p:nvGrpSpPr>
        <p:cNvPr id="77" name="Shape 77"/>
        <p:cNvGrpSpPr/>
        <p:nvPr/>
      </p:nvGrpSpPr>
      <p:grpSpPr>
        <a:xfrm>
          <a:off x="0" y="0"/>
          <a:ext cx="0" cy="0"/>
          <a:chOff x="0" y="0"/>
          <a:chExt cx="0" cy="0"/>
        </a:xfrm>
      </p:grpSpPr>
      <p:sp>
        <p:nvSpPr>
          <p:cNvPr id="78" name="Google Shape;78;p14"/>
          <p:cNvSpPr txBox="1"/>
          <p:nvPr/>
        </p:nvSpPr>
        <p:spPr>
          <a:xfrm>
            <a:off x="3815547" y="4428392"/>
            <a:ext cx="1512900" cy="292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 sz="1600" u="none" cap="none" strike="noStrike">
                <a:solidFill>
                  <a:srgbClr val="FFFFFF"/>
                </a:solidFill>
                <a:latin typeface="Open Sans SemiBold"/>
                <a:ea typeface="Open Sans SemiBold"/>
                <a:cs typeface="Open Sans SemiBold"/>
                <a:sym typeface="Open Sans SemiBold"/>
              </a:rPr>
              <a:t>stmath.com</a:t>
            </a:r>
            <a:endParaRPr b="1" i="0" sz="1600" u="none" cap="none" strike="noStrike">
              <a:solidFill>
                <a:srgbClr val="FFFFFF"/>
              </a:solidFill>
              <a:latin typeface="Open Sans SemiBold"/>
              <a:ea typeface="Open Sans SemiBold"/>
              <a:cs typeface="Open Sans SemiBold"/>
              <a:sym typeface="Open Sans SemiBold"/>
            </a:endParaRPr>
          </a:p>
        </p:txBody>
      </p:sp>
      <p:sp>
        <p:nvSpPr>
          <p:cNvPr id="79" name="Google Shape;79;p14"/>
          <p:cNvSpPr/>
          <p:nvPr/>
        </p:nvSpPr>
        <p:spPr>
          <a:xfrm flipH="1" rot="-5400000">
            <a:off x="2257066" y="-2341896"/>
            <a:ext cx="4629860" cy="9207614"/>
          </a:xfrm>
          <a:custGeom>
            <a:rect b="b" l="l" r="r" t="t"/>
            <a:pathLst>
              <a:path extrusionOk="0" h="9207614" w="4712326">
                <a:moveTo>
                  <a:pt x="18627" y="9207614"/>
                </a:moveTo>
                <a:cubicBezTo>
                  <a:pt x="9768" y="6154313"/>
                  <a:pt x="8859" y="3053302"/>
                  <a:pt x="0" y="1"/>
                </a:cubicBezTo>
                <a:lnTo>
                  <a:pt x="4712326" y="0"/>
                </a:lnTo>
                <a:lnTo>
                  <a:pt x="3848355" y="9159903"/>
                </a:lnTo>
                <a:lnTo>
                  <a:pt x="18627" y="9207614"/>
                </a:lnTo>
                <a:close/>
              </a:path>
            </a:pathLst>
          </a:cu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0" name="Google Shape;80;p14"/>
          <p:cNvPicPr preferRelativeResize="0"/>
          <p:nvPr/>
        </p:nvPicPr>
        <p:blipFill rotWithShape="1">
          <a:blip r:embed="rId2">
            <a:alphaModFix/>
          </a:blip>
          <a:srcRect b="0" l="0" r="0" t="0"/>
          <a:stretch/>
        </p:blipFill>
        <p:spPr>
          <a:xfrm>
            <a:off x="1402970" y="1318347"/>
            <a:ext cx="6338060" cy="19140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2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iJi Background - Diagonal">
  <p:cSld name="JiJi Background - Diagonal">
    <p:bg>
      <p:bgPr>
        <a:solidFill>
          <a:schemeClr val="accent1"/>
        </a:solidFill>
      </p:bgPr>
    </p:bg>
    <p:spTree>
      <p:nvGrpSpPr>
        <p:cNvPr id="17" name="Shape 17"/>
        <p:cNvGrpSpPr/>
        <p:nvPr/>
      </p:nvGrpSpPr>
      <p:grpSpPr>
        <a:xfrm>
          <a:off x="0" y="0"/>
          <a:ext cx="0" cy="0"/>
          <a:chOff x="0" y="0"/>
          <a:chExt cx="0" cy="0"/>
        </a:xfrm>
      </p:grpSpPr>
      <p:sp>
        <p:nvSpPr>
          <p:cNvPr id="18" name="Google Shape;18;p3"/>
          <p:cNvSpPr/>
          <p:nvPr/>
        </p:nvSpPr>
        <p:spPr>
          <a:xfrm rot="5400000">
            <a:off x="2022600" y="-2320182"/>
            <a:ext cx="5098800" cy="9144000"/>
          </a:xfrm>
          <a:prstGeom prst="parallelogram">
            <a:avLst>
              <a:gd fmla="val 16595" name="adj"/>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close up of graphics&#10;&#10;Description automatically generated" id="19" name="Google Shape;19;p3"/>
          <p:cNvPicPr preferRelativeResize="0"/>
          <p:nvPr/>
        </p:nvPicPr>
        <p:blipFill rotWithShape="1">
          <a:blip r:embed="rId2">
            <a:alphaModFix/>
          </a:blip>
          <a:srcRect b="0" l="0" r="0" t="0"/>
          <a:stretch/>
        </p:blipFill>
        <p:spPr>
          <a:xfrm>
            <a:off x="786970" y="2122998"/>
            <a:ext cx="1929136" cy="2567382"/>
          </a:xfrm>
          <a:prstGeom prst="rect">
            <a:avLst/>
          </a:prstGeom>
          <a:noFill/>
          <a:ln>
            <a:noFill/>
          </a:ln>
        </p:spPr>
      </p:pic>
      <p:sp>
        <p:nvSpPr>
          <p:cNvPr id="20" name="Google Shape;20;p3"/>
          <p:cNvSpPr txBox="1"/>
          <p:nvPr>
            <p:ph type="title"/>
          </p:nvPr>
        </p:nvSpPr>
        <p:spPr>
          <a:xfrm>
            <a:off x="3193825" y="641525"/>
            <a:ext cx="5515200" cy="5613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None/>
              <a:defRPr sz="2400">
                <a:solidFill>
                  <a:schemeClr val="dk1"/>
                </a:solidFill>
                <a:latin typeface="Ubuntu Medium"/>
                <a:ea typeface="Ubuntu Medium"/>
                <a:cs typeface="Ubuntu Medium"/>
                <a:sym typeface="Ubuntu Medium"/>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21" name="Google Shape;21;p3"/>
          <p:cNvSpPr txBox="1"/>
          <p:nvPr>
            <p:ph idx="1" type="body"/>
          </p:nvPr>
        </p:nvSpPr>
        <p:spPr>
          <a:xfrm>
            <a:off x="3193825" y="1324275"/>
            <a:ext cx="5515200" cy="2738700"/>
          </a:xfrm>
          <a:prstGeom prst="rect">
            <a:avLst/>
          </a:prstGeom>
          <a:noFill/>
          <a:ln>
            <a:noFill/>
          </a:ln>
        </p:spPr>
        <p:txBody>
          <a:bodyPr anchorCtr="0" anchor="t" bIns="91425" lIns="91425" spcFirstLastPara="1" rIns="91425" wrap="square" tIns="91425">
            <a:noAutofit/>
          </a:bodyPr>
          <a:lstStyle>
            <a:lvl1pPr indent="-304800" lvl="0" marL="4572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onal BG - No JiJI">
  <p:cSld name="Diagonal BG - No JiJI">
    <p:bg>
      <p:bgPr>
        <a:solidFill>
          <a:schemeClr val="accent1"/>
        </a:solidFill>
      </p:bgPr>
    </p:bg>
    <p:spTree>
      <p:nvGrpSpPr>
        <p:cNvPr id="22" name="Shape 22"/>
        <p:cNvGrpSpPr/>
        <p:nvPr/>
      </p:nvGrpSpPr>
      <p:grpSpPr>
        <a:xfrm>
          <a:off x="0" y="0"/>
          <a:ext cx="0" cy="0"/>
          <a:chOff x="0" y="0"/>
          <a:chExt cx="0" cy="0"/>
        </a:xfrm>
      </p:grpSpPr>
      <p:grpSp>
        <p:nvGrpSpPr>
          <p:cNvPr id="23" name="Google Shape;23;p4"/>
          <p:cNvGrpSpPr/>
          <p:nvPr/>
        </p:nvGrpSpPr>
        <p:grpSpPr>
          <a:xfrm>
            <a:off x="0" y="-307742"/>
            <a:ext cx="9144000" cy="5606800"/>
            <a:chOff x="0" y="-307742"/>
            <a:chExt cx="9144000" cy="5606800"/>
          </a:xfrm>
        </p:grpSpPr>
        <p:sp>
          <p:nvSpPr>
            <p:cNvPr id="24" name="Google Shape;24;p4"/>
            <p:cNvSpPr/>
            <p:nvPr/>
          </p:nvSpPr>
          <p:spPr>
            <a:xfrm rot="5400000">
              <a:off x="2022600" y="-2330342"/>
              <a:ext cx="5098800" cy="9144000"/>
            </a:xfrm>
            <a:prstGeom prst="parallelogram">
              <a:avLst>
                <a:gd fmla="val 16595" name="adj"/>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 name="Google Shape;25;p4"/>
            <p:cNvSpPr/>
            <p:nvPr/>
          </p:nvSpPr>
          <p:spPr>
            <a:xfrm rot="5400000">
              <a:off x="2022600" y="-1822342"/>
              <a:ext cx="5098800" cy="9144000"/>
            </a:xfrm>
            <a:prstGeom prst="parallelogram">
              <a:avLst>
                <a:gd fmla="val 16595" name="adj"/>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6" name="Google Shape;26;p4"/>
          <p:cNvSpPr txBox="1"/>
          <p:nvPr>
            <p:ph type="title"/>
          </p:nvPr>
        </p:nvSpPr>
        <p:spPr>
          <a:xfrm>
            <a:off x="1072150" y="489800"/>
            <a:ext cx="69996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27" name="Google Shape;27;p4"/>
          <p:cNvSpPr txBox="1"/>
          <p:nvPr>
            <p:ph idx="1" type="body"/>
          </p:nvPr>
        </p:nvSpPr>
        <p:spPr>
          <a:xfrm>
            <a:off x="1072250" y="1172550"/>
            <a:ext cx="6999600" cy="3156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28" name="Shape 28"/>
        <p:cNvGrpSpPr/>
        <p:nvPr/>
      </p:nvGrpSpPr>
      <p:grpSpPr>
        <a:xfrm>
          <a:off x="0" y="0"/>
          <a:ext cx="0" cy="0"/>
          <a:chOff x="0" y="0"/>
          <a:chExt cx="0" cy="0"/>
        </a:xfrm>
      </p:grpSpPr>
      <p:sp>
        <p:nvSpPr>
          <p:cNvPr id="29" name="Google Shape;29;p5"/>
          <p:cNvSpPr/>
          <p:nvPr/>
        </p:nvSpPr>
        <p:spPr>
          <a:xfrm flipH="1" rot="-5400000">
            <a:off x="1879616" y="-2098820"/>
            <a:ext cx="5402186" cy="9178834"/>
          </a:xfrm>
          <a:custGeom>
            <a:rect b="b" l="l" r="r" t="t"/>
            <a:pathLst>
              <a:path extrusionOk="0" h="9178834" w="5402186">
                <a:moveTo>
                  <a:pt x="0" y="9161419"/>
                </a:moveTo>
                <a:lnTo>
                  <a:pt x="759061" y="8708"/>
                </a:lnTo>
                <a:lnTo>
                  <a:pt x="5394892" y="0"/>
                </a:lnTo>
                <a:cubicBezTo>
                  <a:pt x="5397323" y="3059611"/>
                  <a:pt x="5399755" y="6119223"/>
                  <a:pt x="5402186" y="9178834"/>
                </a:cubicBezTo>
                <a:lnTo>
                  <a:pt x="0" y="9161419"/>
                </a:lnTo>
                <a:close/>
              </a:path>
            </a:pathLst>
          </a:cu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w/ Icons">
  <p:cSld name="3 Column w/ Icons">
    <p:spTree>
      <p:nvGrpSpPr>
        <p:cNvPr id="30" name="Shape 30"/>
        <p:cNvGrpSpPr/>
        <p:nvPr/>
      </p:nvGrpSpPr>
      <p:grpSpPr>
        <a:xfrm>
          <a:off x="0" y="0"/>
          <a:ext cx="0" cy="0"/>
          <a:chOff x="0" y="0"/>
          <a:chExt cx="0" cy="0"/>
        </a:xfrm>
      </p:grpSpPr>
      <p:sp>
        <p:nvSpPr>
          <p:cNvPr id="31" name="Google Shape;31;p6"/>
          <p:cNvSpPr txBox="1"/>
          <p:nvPr>
            <p:ph type="title"/>
          </p:nvPr>
        </p:nvSpPr>
        <p:spPr>
          <a:xfrm>
            <a:off x="525875" y="489800"/>
            <a:ext cx="80922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32" name="Google Shape;32;p6"/>
          <p:cNvSpPr txBox="1"/>
          <p:nvPr>
            <p:ph idx="1" type="body"/>
          </p:nvPr>
        </p:nvSpPr>
        <p:spPr>
          <a:xfrm>
            <a:off x="1092425" y="3102800"/>
            <a:ext cx="2146800" cy="1691700"/>
          </a:xfrm>
          <a:prstGeom prst="rect">
            <a:avLst/>
          </a:prstGeom>
          <a:noFill/>
          <a:ln>
            <a:noFill/>
          </a:ln>
        </p:spPr>
        <p:txBody>
          <a:bodyPr anchorCtr="0" anchor="t" bIns="91425" lIns="91425" spcFirstLastPara="1" rIns="91425" wrap="square" tIns="91425">
            <a:noAutofit/>
          </a:bodyPr>
          <a:lstStyle>
            <a:lvl1pPr indent="-304800" lvl="0" marL="457200" algn="ctr">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algn="ctr">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algn="ctr">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algn="ctr">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algn="ctr">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algn="ctr">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algn="ctr">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algn="ctr">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algn="ctr">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33" name="Google Shape;33;p6"/>
          <p:cNvSpPr txBox="1"/>
          <p:nvPr>
            <p:ph idx="2" type="subTitle"/>
          </p:nvPr>
        </p:nvSpPr>
        <p:spPr>
          <a:xfrm>
            <a:off x="1092400" y="2720150"/>
            <a:ext cx="2146800" cy="3144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None/>
              <a:defRPr>
                <a:latin typeface="Ubuntu Medium"/>
                <a:ea typeface="Ubuntu Medium"/>
                <a:cs typeface="Ubuntu Medium"/>
                <a:sym typeface="Ubuntu Medium"/>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34" name="Google Shape;34;p6"/>
          <p:cNvSpPr txBox="1"/>
          <p:nvPr>
            <p:ph idx="3" type="body"/>
          </p:nvPr>
        </p:nvSpPr>
        <p:spPr>
          <a:xfrm>
            <a:off x="3498613" y="3102800"/>
            <a:ext cx="2146800" cy="1691700"/>
          </a:xfrm>
          <a:prstGeom prst="rect">
            <a:avLst/>
          </a:prstGeom>
          <a:noFill/>
          <a:ln>
            <a:noFill/>
          </a:ln>
        </p:spPr>
        <p:txBody>
          <a:bodyPr anchorCtr="0" anchor="t" bIns="91425" lIns="91425" spcFirstLastPara="1" rIns="91425" wrap="square" tIns="91425">
            <a:noAutofit/>
          </a:bodyPr>
          <a:lstStyle>
            <a:lvl1pPr indent="-304800" lvl="0" marL="457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35" name="Google Shape;35;p6"/>
          <p:cNvSpPr txBox="1"/>
          <p:nvPr>
            <p:ph idx="4" type="subTitle"/>
          </p:nvPr>
        </p:nvSpPr>
        <p:spPr>
          <a:xfrm>
            <a:off x="3498588" y="2720150"/>
            <a:ext cx="2146800" cy="314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6" name="Google Shape;36;p6"/>
          <p:cNvSpPr txBox="1"/>
          <p:nvPr>
            <p:ph idx="5" type="body"/>
          </p:nvPr>
        </p:nvSpPr>
        <p:spPr>
          <a:xfrm>
            <a:off x="5904813" y="3102800"/>
            <a:ext cx="2146800" cy="1691700"/>
          </a:xfrm>
          <a:prstGeom prst="rect">
            <a:avLst/>
          </a:prstGeom>
          <a:noFill/>
          <a:ln>
            <a:noFill/>
          </a:ln>
        </p:spPr>
        <p:txBody>
          <a:bodyPr anchorCtr="0" anchor="t" bIns="91425" lIns="91425" spcFirstLastPara="1" rIns="91425" wrap="square" tIns="91425">
            <a:noAutofit/>
          </a:bodyPr>
          <a:lstStyle>
            <a:lvl1pPr indent="-304800" lvl="0" marL="457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37" name="Google Shape;37;p6"/>
          <p:cNvSpPr txBox="1"/>
          <p:nvPr>
            <p:ph idx="6" type="subTitle"/>
          </p:nvPr>
        </p:nvSpPr>
        <p:spPr>
          <a:xfrm>
            <a:off x="5904788" y="2720150"/>
            <a:ext cx="2146800" cy="314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imple">
  <p:cSld name="2 Column Simple">
    <p:spTree>
      <p:nvGrpSpPr>
        <p:cNvPr id="38" name="Shape 38"/>
        <p:cNvGrpSpPr/>
        <p:nvPr/>
      </p:nvGrpSpPr>
      <p:grpSpPr>
        <a:xfrm>
          <a:off x="0" y="0"/>
          <a:ext cx="0" cy="0"/>
          <a:chOff x="0" y="0"/>
          <a:chExt cx="0" cy="0"/>
        </a:xfrm>
      </p:grpSpPr>
      <p:sp>
        <p:nvSpPr>
          <p:cNvPr id="39" name="Google Shape;39;p7"/>
          <p:cNvSpPr txBox="1"/>
          <p:nvPr>
            <p:ph type="title"/>
          </p:nvPr>
        </p:nvSpPr>
        <p:spPr>
          <a:xfrm>
            <a:off x="525875" y="489800"/>
            <a:ext cx="80922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40" name="Google Shape;40;p7"/>
          <p:cNvSpPr txBox="1"/>
          <p:nvPr>
            <p:ph idx="1" type="body"/>
          </p:nvPr>
        </p:nvSpPr>
        <p:spPr>
          <a:xfrm>
            <a:off x="788225" y="1172550"/>
            <a:ext cx="3637800" cy="32859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
        <p:nvSpPr>
          <p:cNvPr id="41" name="Google Shape;41;p7"/>
          <p:cNvSpPr txBox="1"/>
          <p:nvPr>
            <p:ph idx="2" type="body"/>
          </p:nvPr>
        </p:nvSpPr>
        <p:spPr>
          <a:xfrm>
            <a:off x="4717975" y="1172550"/>
            <a:ext cx="3637800" cy="32859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2" name="Shape 42"/>
        <p:cNvGrpSpPr/>
        <p:nvPr/>
      </p:nvGrpSpPr>
      <p:grpSpPr>
        <a:xfrm>
          <a:off x="0" y="0"/>
          <a:ext cx="0" cy="0"/>
          <a:chOff x="0" y="0"/>
          <a:chExt cx="0" cy="0"/>
        </a:xfrm>
      </p:grpSpPr>
      <p:pic>
        <p:nvPicPr>
          <p:cNvPr descr="A flat screen tv sitting in front of a television&#10;&#10;Description automatically generated" id="43" name="Google Shape;43;p8"/>
          <p:cNvPicPr preferRelativeResize="0"/>
          <p:nvPr/>
        </p:nvPicPr>
        <p:blipFill rotWithShape="1">
          <a:blip r:embed="rId2">
            <a:alphaModFix/>
          </a:blip>
          <a:srcRect b="0" l="0" r="0" t="0"/>
          <a:stretch/>
        </p:blipFill>
        <p:spPr>
          <a:xfrm>
            <a:off x="4712681" y="1326324"/>
            <a:ext cx="6157202" cy="3517262"/>
          </a:xfrm>
          <a:prstGeom prst="rect">
            <a:avLst/>
          </a:prstGeom>
          <a:noFill/>
          <a:ln>
            <a:noFill/>
          </a:ln>
        </p:spPr>
      </p:pic>
      <p:sp>
        <p:nvSpPr>
          <p:cNvPr id="44" name="Google Shape;44;p8"/>
          <p:cNvSpPr txBox="1"/>
          <p:nvPr>
            <p:ph type="title"/>
          </p:nvPr>
        </p:nvSpPr>
        <p:spPr>
          <a:xfrm>
            <a:off x="525875" y="489800"/>
            <a:ext cx="80922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45" name="Google Shape;45;p8"/>
          <p:cNvSpPr txBox="1"/>
          <p:nvPr>
            <p:ph idx="1" type="body"/>
          </p:nvPr>
        </p:nvSpPr>
        <p:spPr>
          <a:xfrm>
            <a:off x="1352725" y="1766675"/>
            <a:ext cx="3163800" cy="462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46" name="Google Shape;46;p8"/>
          <p:cNvSpPr txBox="1"/>
          <p:nvPr>
            <p:ph idx="2" type="body"/>
          </p:nvPr>
        </p:nvSpPr>
        <p:spPr>
          <a:xfrm>
            <a:off x="1352725" y="2745775"/>
            <a:ext cx="3163800" cy="462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47" name="Google Shape;47;p8"/>
          <p:cNvSpPr txBox="1"/>
          <p:nvPr>
            <p:ph idx="3" type="body"/>
          </p:nvPr>
        </p:nvSpPr>
        <p:spPr>
          <a:xfrm>
            <a:off x="1352725" y="3724875"/>
            <a:ext cx="3163800" cy="462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ud Background">
  <p:cSld name="Cloud Background">
    <p:spTree>
      <p:nvGrpSpPr>
        <p:cNvPr id="48" name="Shape 48"/>
        <p:cNvGrpSpPr/>
        <p:nvPr/>
      </p:nvGrpSpPr>
      <p:grpSpPr>
        <a:xfrm>
          <a:off x="0" y="0"/>
          <a:ext cx="0" cy="0"/>
          <a:chOff x="0" y="0"/>
          <a:chExt cx="0" cy="0"/>
        </a:xfrm>
      </p:grpSpPr>
      <p:pic>
        <p:nvPicPr>
          <p:cNvPr id="49" name="Google Shape;49;p9"/>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Sky Background">
    <p:spTree>
      <p:nvGrpSpPr>
        <p:cNvPr id="50" name="Shape 5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2.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pic>
        <p:nvPicPr>
          <p:cNvPr descr="Pattern-slides.png" id="6" name="Google Shape;6;p1"/>
          <p:cNvPicPr preferRelativeResize="0"/>
          <p:nvPr/>
        </p:nvPicPr>
        <p:blipFill rotWithShape="1">
          <a:blip r:embed="rId1">
            <a:alphaModFix/>
          </a:blip>
          <a:srcRect b="0" l="0" r="0" t="0"/>
          <a:stretch/>
        </p:blipFill>
        <p:spPr>
          <a:xfrm>
            <a:off x="0" y="0"/>
            <a:ext cx="3545026" cy="3210575"/>
          </a:xfrm>
          <a:prstGeom prst="rect">
            <a:avLst/>
          </a:prstGeom>
          <a:noFill/>
          <a:ln>
            <a:noFill/>
          </a:ln>
        </p:spPr>
      </p:pic>
      <p:pic>
        <p:nvPicPr>
          <p:cNvPr descr="Pattern-slides.png" id="7" name="Google Shape;7;p1"/>
          <p:cNvPicPr preferRelativeResize="0"/>
          <p:nvPr/>
        </p:nvPicPr>
        <p:blipFill rotWithShape="1">
          <a:blip r:embed="rId1">
            <a:alphaModFix/>
          </a:blip>
          <a:srcRect b="0" l="0" r="0" t="0"/>
          <a:stretch/>
        </p:blipFill>
        <p:spPr>
          <a:xfrm>
            <a:off x="3538739" y="0"/>
            <a:ext cx="3545026" cy="3210575"/>
          </a:xfrm>
          <a:prstGeom prst="rect">
            <a:avLst/>
          </a:prstGeom>
          <a:noFill/>
          <a:ln>
            <a:noFill/>
          </a:ln>
        </p:spPr>
      </p:pic>
      <p:pic>
        <p:nvPicPr>
          <p:cNvPr descr="Pattern-slides.png" id="8" name="Google Shape;8;p1"/>
          <p:cNvPicPr preferRelativeResize="0"/>
          <p:nvPr/>
        </p:nvPicPr>
        <p:blipFill rotWithShape="1">
          <a:blip r:embed="rId1">
            <a:alphaModFix/>
          </a:blip>
          <a:srcRect b="0" l="0" r="0" t="0"/>
          <a:stretch/>
        </p:blipFill>
        <p:spPr>
          <a:xfrm>
            <a:off x="7080694" y="0"/>
            <a:ext cx="3545026" cy="3210575"/>
          </a:xfrm>
          <a:prstGeom prst="rect">
            <a:avLst/>
          </a:prstGeom>
          <a:noFill/>
          <a:ln>
            <a:noFill/>
          </a:ln>
        </p:spPr>
      </p:pic>
      <p:pic>
        <p:nvPicPr>
          <p:cNvPr descr="Pattern-slides.png" id="9" name="Google Shape;9;p1"/>
          <p:cNvPicPr preferRelativeResize="0"/>
          <p:nvPr/>
        </p:nvPicPr>
        <p:blipFill rotWithShape="1">
          <a:blip r:embed="rId1">
            <a:alphaModFix/>
          </a:blip>
          <a:srcRect b="0" l="0" r="0" t="0"/>
          <a:stretch/>
        </p:blipFill>
        <p:spPr>
          <a:xfrm>
            <a:off x="0" y="3210575"/>
            <a:ext cx="3545026" cy="3210575"/>
          </a:xfrm>
          <a:prstGeom prst="rect">
            <a:avLst/>
          </a:prstGeom>
          <a:noFill/>
          <a:ln>
            <a:noFill/>
          </a:ln>
        </p:spPr>
      </p:pic>
      <p:pic>
        <p:nvPicPr>
          <p:cNvPr descr="Pattern-slides.png" id="10" name="Google Shape;10;p1"/>
          <p:cNvPicPr preferRelativeResize="0"/>
          <p:nvPr/>
        </p:nvPicPr>
        <p:blipFill rotWithShape="1">
          <a:blip r:embed="rId1">
            <a:alphaModFix/>
          </a:blip>
          <a:srcRect b="0" l="0" r="0" t="0"/>
          <a:stretch/>
        </p:blipFill>
        <p:spPr>
          <a:xfrm>
            <a:off x="3538739" y="3210575"/>
            <a:ext cx="3545026" cy="3210575"/>
          </a:xfrm>
          <a:prstGeom prst="rect">
            <a:avLst/>
          </a:prstGeom>
          <a:noFill/>
          <a:ln>
            <a:noFill/>
          </a:ln>
        </p:spPr>
      </p:pic>
      <p:pic>
        <p:nvPicPr>
          <p:cNvPr descr="Pattern-slides.png" id="11" name="Google Shape;11;p1"/>
          <p:cNvPicPr preferRelativeResize="0"/>
          <p:nvPr/>
        </p:nvPicPr>
        <p:blipFill rotWithShape="1">
          <a:blip r:embed="rId1">
            <a:alphaModFix/>
          </a:blip>
          <a:srcRect b="0" l="0" r="0" t="0"/>
          <a:stretch/>
        </p:blipFill>
        <p:spPr>
          <a:xfrm>
            <a:off x="7080694" y="3210575"/>
            <a:ext cx="3545026" cy="32105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hyperlink" Target="https://play.stmath.com/raft/ed/10.0.3/#/objective/264b40f1-b4fd-477e-9d7b-d21b437e255f/9d7e49a2-6498-4e3d-a9d7-6d528070773e/games#game1" TargetMode="External"/><Relationship Id="rId5" Type="http://schemas.openxmlformats.org/officeDocument/2006/relationships/image" Target="../media/image28.png"/><Relationship Id="rId6" Type="http://schemas.openxmlformats.org/officeDocument/2006/relationships/hyperlink" Target="https://play.stmath.com/raft/ed/10.0.3/#/objective/264b40f1-b4fd-477e-9d7b-d21b437e255f/9d7e49a2-6498-4e3d-a9d7-6d528070773e/games#game1" TargetMode="External"/><Relationship Id="rId7" Type="http://schemas.openxmlformats.org/officeDocument/2006/relationships/image" Target="../media/image24.png"/><Relationship Id="rId8"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13.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hyperlink" Target="https://play.stmath.com/raft/ed/10.0.3/#/objective/264b40f1-b4fd-477e-9d7b-d21b437e255f/9d7e49a2-6498-4e3d-a9d7-6d528070773e/games#game1" TargetMode="External"/><Relationship Id="rId5" Type="http://schemas.openxmlformats.org/officeDocument/2006/relationships/image" Target="../media/image28.png"/><Relationship Id="rId6" Type="http://schemas.openxmlformats.org/officeDocument/2006/relationships/hyperlink" Target="https://play.stmath.com/raft/ed/10.0.3/#/objective/264b40f1-b4fd-477e-9d7b-d21b437e255f/9d7e49a2-6498-4e3d-a9d7-6d528070773e/games#game1" TargetMode="External"/><Relationship Id="rId7" Type="http://schemas.openxmlformats.org/officeDocument/2006/relationships/image" Target="../media/image24.png"/><Relationship Id="rId8"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17.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38.png"/><Relationship Id="rId5" Type="http://schemas.openxmlformats.org/officeDocument/2006/relationships/hyperlink" Target="https://play.stmath.com/raft/ed/10.0.3/#/objective/264b40f1-b4fd-477e-9d7b-d21b437e255f/9d7e49a2-6498-4e3d-a9d7-6d528070773e/games#game2" TargetMode="External"/><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hyperlink" Target="https://play.stmath.com/raft/ed/10.0.3/#/objective/264b40f1-b4fd-477e-9d7b-d21b437e255f/9d7e49a2-6498-4e3d-a9d7-6d528070773e/games#game2"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33.png"/><Relationship Id="rId5" Type="http://schemas.openxmlformats.org/officeDocument/2006/relationships/hyperlink" Target="https://play.stmath.com/raft/ed/10.0.3/#/objective/264b40f1-b4fd-477e-9d7b-d21b437e255f/9d7e49a2-6498-4e3d-a9d7-6d528070773e/games#game3" TargetMode="External"/><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hyperlink" Target="https://play.stmath.com/raft/ed/10.0.3/#/objective/264b40f1-b4fd-477e-9d7b-d21b437e255f/9d7e49a2-6498-4e3d-a9d7-6d528070773e/games#game3"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19.png"/><Relationship Id="rId6" Type="http://schemas.openxmlformats.org/officeDocument/2006/relationships/image" Target="../media/image51.png"/><Relationship Id="rId7"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19.png"/><Relationship Id="rId6"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25.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43.png"/><Relationship Id="rId5" Type="http://schemas.openxmlformats.org/officeDocument/2006/relationships/hyperlink" Target="https://play.stmath.com/raft/ed/10.0.3/#/objective/264b40f1-b4fd-477e-9d7b-d21b437e255f/9d7e49a2-6498-4e3d-a9d7-6d528070773e/games#game4" TargetMode="External"/><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hyperlink" Target="https://play.stmath.com/raft/ed/10.0.3/#/objective/264b40f1-b4fd-477e-9d7b-d21b437e255f/9d7e49a2-6498-4e3d-a9d7-6d528070773e/games#game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28.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43.png"/><Relationship Id="rId5" Type="http://schemas.openxmlformats.org/officeDocument/2006/relationships/hyperlink" Target="https://play.stmath.com/raft/ed/10.0.3/#/objective/264b40f1-b4fd-477e-9d7b-d21b437e255f/9d7e49a2-6498-4e3d-a9d7-6d528070773e/games#game4" TargetMode="External"/><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hyperlink" Target="https://play.stmath.com/raft/ed/10.0.3/#/objective/264b40f1-b4fd-477e-9d7b-d21b437e255f/9d7e49a2-6498-4e3d-a9d7-6d528070773e/games#game4"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19.png"/></Relationships>
</file>

<file path=ppt/slides/_rels/slide3.xml.rels><?xml version="1.0" encoding="UTF-8" standalone="yes"?><Relationships xmlns="http://schemas.openxmlformats.org/package/2006/relationships"><Relationship Id="rId10"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hyperlink" Target="https://play.stmath.com/raft/resources/sites/jiji_to_the_top/index.html#book5/cover" TargetMode="External"/><Relationship Id="rId9" Type="http://schemas.openxmlformats.org/officeDocument/2006/relationships/image" Target="../media/image14.png"/><Relationship Id="rId5" Type="http://schemas.openxmlformats.org/officeDocument/2006/relationships/hyperlink" Target="https://play.stmath.com/raft/resources/sites/jiji_to_the_top_new/Jiji_to_the_top_6-23-2023.mp4" TargetMode="External"/><Relationship Id="rId6" Type="http://schemas.openxmlformats.org/officeDocument/2006/relationships/hyperlink" Target="https://play.stmath.com/raft/resources/sites/jiji_to_the_top/index.html#book5/cover" TargetMode="External"/><Relationship Id="rId7" Type="http://schemas.openxmlformats.org/officeDocument/2006/relationships/hyperlink" Target="https://play.stmath.com/raft/resources/sites/jiji_to_the_top_new/Jiji_to_the_top_6-23-2023.mp4" TargetMode="External"/><Relationship Id="rId8" Type="http://schemas.openxmlformats.org/officeDocument/2006/relationships/hyperlink" Target="https://play.stmath.com/raft/resources/sites/jiji_to_the_top/index.html#book5/cover"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7.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32.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40.png"/><Relationship Id="rId5" Type="http://schemas.openxmlformats.org/officeDocument/2006/relationships/hyperlink" Target="https://play.stmath.com/raft/ed/10.0.3/#/objective/264b40f1-b4fd-477e-9d7b-d21b437e255f/9d7e49a2-6498-4e3d-a9d7-6d528070773e/games#game5" TargetMode="External"/><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hyperlink" Target="https://play.stmath.com/raft/ed/10.0.3/#/objective/264b40f1-b4fd-477e-9d7b-d21b437e255f/9d7e49a2-6498-4e3d-a9d7-6d528070773e/games#game5"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7.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35.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42.png"/><Relationship Id="rId5" Type="http://schemas.openxmlformats.org/officeDocument/2006/relationships/hyperlink" Target="https://play.stmath.com/raft/ed/10.0.3/#/objective/264b40f1-b4fd-477e-9d7b-d21b437e255f/9d7e49a2-6498-4e3d-a9d7-6d528070773e/games#game5" TargetMode="External"/><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hyperlink" Target="https://play.stmath.com/raft/ed/10.0.3/#/objective/264b40f1-b4fd-477e-9d7b-d21b437e255f/9d7e49a2-6498-4e3d-a9d7-6d528070773e/games#game5"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19.png"/><Relationship Id="rId6"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19.png"/><Relationship Id="rId6"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7.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39.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9.png"/><Relationship Id="rId5" Type="http://schemas.openxmlformats.org/officeDocument/2006/relationships/hyperlink" Target="https://play.stmath.com/raft/ed/10.0.3/#/objective/264b40f1-b4fd-477e-9d7b-d21b437e255f/9d7e49a2-6498-4e3d-a9d7-6d528070773e/games#game6" TargetMode="External"/><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hyperlink" Target="https://play.stmath.com/raft/ed/10.0.3/#/objective/264b40f1-b4fd-477e-9d7b-d21b437e255f/9d7e49a2-6498-4e3d-a9d7-6d528070773e/games#game6"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17.png"/><Relationship Id="rId5" Type="http://schemas.openxmlformats.org/officeDocument/2006/relationships/hyperlink" Target="https://play.stmath.com/demo.html#/play/Slinky/k_slinky_stand_alone_macht_chat" TargetMode="External"/><Relationship Id="rId6" Type="http://schemas.openxmlformats.org/officeDocument/2006/relationships/image" Target="../media/image22.png"/><Relationship Id="rId7" Type="http://schemas.openxmlformats.org/officeDocument/2006/relationships/hyperlink" Target="https://play.stmath.com/demo.html#/play/Slinky/k_slinky_stand_alone_macht_chat" TargetMode="External"/><Relationship Id="rId8" Type="http://schemas.openxmlformats.org/officeDocument/2006/relationships/hyperlink" Target="https://play.stmath.com/demo.html#/play/Slinky/k_slinky_stand_alone_macht_cha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7.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42.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9.png"/><Relationship Id="rId5" Type="http://schemas.openxmlformats.org/officeDocument/2006/relationships/hyperlink" Target="https://play.stmath.com/raft/learn/3.0.5/#/demo-arena/key/BouncingShoes/bouncing_shoes_bonus" TargetMode="External"/><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hyperlink" Target="https://play.stmath.com/raft/learn/3.0.5/#/demo-arena/key/BouncingShoes/bouncing_shoes_bonu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7.png"/><Relationship Id="rId4" Type="http://schemas.openxmlformats.org/officeDocument/2006/relationships/image" Target="../media/image46.png"/><Relationship Id="rId5"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1.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46.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1.png"/><Relationship Id="rId4" Type="http://schemas.openxmlformats.org/officeDocument/2006/relationships/image" Target="../media/image16.png"/><Relationship Id="rId9" Type="http://schemas.openxmlformats.org/officeDocument/2006/relationships/image" Target="../media/image47.png"/><Relationship Id="rId5" Type="http://schemas.openxmlformats.org/officeDocument/2006/relationships/hyperlink" Target="https://play.stmath.com/raft/ed/10.0.3/#/objective/264b40f1-b4fd-477e-9d7b-d21b437e255f/9d7e49a2-6498-4e3d-a9d7-6d528070773e/games#game7" TargetMode="External"/><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hyperlink" Target="https://play.stmath.com/raft/ed/10.0.3/#/objective/264b40f1-b4fd-477e-9d7b-d21b437e255f/9d7e49a2-6498-4e3d-a9d7-6d528070773e/games#game7"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1.png"/><Relationship Id="rId4" Type="http://schemas.openxmlformats.org/officeDocument/2006/relationships/image" Target="../media/image46.png"/><Relationship Id="rId5" Type="http://schemas.openxmlformats.org/officeDocument/2006/relationships/image" Target="../media/image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1.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49.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1.png"/><Relationship Id="rId4" Type="http://schemas.openxmlformats.org/officeDocument/2006/relationships/image" Target="../media/image16.png"/><Relationship Id="rId9" Type="http://schemas.openxmlformats.org/officeDocument/2006/relationships/image" Target="../media/image44.png"/><Relationship Id="rId5" Type="http://schemas.openxmlformats.org/officeDocument/2006/relationships/hyperlink" Target="https://play.stmath.com/ed/#/objective/264b40f1-b4fd-477e-9d7b-d21b437e255f/9d7e49a2-6498-4e3d-a9d7-6d528070773e/games#game7" TargetMode="External"/><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hyperlink" Target="https://play.stmath.com/ed/#/objective/264b40f1-b4fd-477e-9d7b-d21b437e255f/9d7e49a2-6498-4e3d-a9d7-6d528070773e/games#game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1.png"/><Relationship Id="rId4" Type="http://schemas.openxmlformats.org/officeDocument/2006/relationships/image" Target="../media/image46.png"/><Relationship Id="rId5" Type="http://schemas.openxmlformats.org/officeDocument/2006/relationships/image" Target="../media/image1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41.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52.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1.png"/><Relationship Id="rId4" Type="http://schemas.openxmlformats.org/officeDocument/2006/relationships/image" Target="../media/image16.png"/><Relationship Id="rId9" Type="http://schemas.openxmlformats.org/officeDocument/2006/relationships/image" Target="../media/image52.png"/><Relationship Id="rId5" Type="http://schemas.openxmlformats.org/officeDocument/2006/relationships/hyperlink" Target="https://play.stmath.com/raft/ed/10.0.3/#/objective/264b40f1-b4fd-477e-9d7b-d21b437e255f/9d7e49a2-6498-4e3d-a9d7-6d528070773e/games#game8" TargetMode="External"/><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hyperlink" Target="https://play.stmath.com/raft/ed/10.0.3/#/objective/264b40f1-b4fd-477e-9d7b-d21b437e255f/9d7e49a2-6498-4e3d-a9d7-6d528070773e/games#game8"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41.png"/><Relationship Id="rId4" Type="http://schemas.openxmlformats.org/officeDocument/2006/relationships/image" Target="../media/image46.png"/><Relationship Id="rId5" Type="http://schemas.openxmlformats.org/officeDocument/2006/relationships/image" Target="../media/image1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41.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55.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41.png"/><Relationship Id="rId4" Type="http://schemas.openxmlformats.org/officeDocument/2006/relationships/image" Target="../media/image16.png"/><Relationship Id="rId9" Type="http://schemas.openxmlformats.org/officeDocument/2006/relationships/image" Target="../media/image50.png"/><Relationship Id="rId5" Type="http://schemas.openxmlformats.org/officeDocument/2006/relationships/hyperlink" Target="https://play.stmath.com/raft/ed/10.0.3/#/objective/264b40f1-b4fd-477e-9d7b-d21b437e255f/9d7e49a2-6498-4e3d-a9d7-6d528070773e/games#game8" TargetMode="External"/><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hyperlink" Target="https://play.stmath.com/raft/ed/10.0.3/#/objective/264b40f1-b4fd-477e-9d7b-d21b437e255f/9d7e49a2-6498-4e3d-a9d7-6d528070773e/games#game8"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41.png"/><Relationship Id="rId4" Type="http://schemas.openxmlformats.org/officeDocument/2006/relationships/image" Target="../media/image46.png"/><Relationship Id="rId5" Type="http://schemas.openxmlformats.org/officeDocument/2006/relationships/image" Target="../media/image1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7.xml"/><Relationship Id="rId3"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48.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59.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48.png"/><Relationship Id="rId4" Type="http://schemas.openxmlformats.org/officeDocument/2006/relationships/image" Target="../media/image16.png"/><Relationship Id="rId9" Type="http://schemas.openxmlformats.org/officeDocument/2006/relationships/image" Target="../media/image49.png"/><Relationship Id="rId5" Type="http://schemas.openxmlformats.org/officeDocument/2006/relationships/hyperlink" Target="https://play.stmath.com/raft/ed/10.0.3/#/objective/264b40f1-b4fd-477e-9d7b-d21b437e255f/9d7e49a2-6498-4e3d-a9d7-6d528070773e/games#game9" TargetMode="External"/><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hyperlink" Target="https://play.stmath.com/raft/ed/10.0.3/#/objective/264b40f1-b4fd-477e-9d7b-d21b437e255f/9d7e49a2-6498-4e3d-a9d7-6d528070773e/games#game9"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48.png"/><Relationship Id="rId4" Type="http://schemas.openxmlformats.org/officeDocument/2006/relationships/image" Target="../media/image58.png"/><Relationship Id="rId5" Type="http://schemas.openxmlformats.org/officeDocument/2006/relationships/image" Target="../media/image19.png"/><Relationship Id="rId6"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48.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_rels/slide62.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48.png"/><Relationship Id="rId4" Type="http://schemas.openxmlformats.org/officeDocument/2006/relationships/image" Target="../media/image16.png"/><Relationship Id="rId9" Type="http://schemas.openxmlformats.org/officeDocument/2006/relationships/image" Target="../media/image54.png"/><Relationship Id="rId5" Type="http://schemas.openxmlformats.org/officeDocument/2006/relationships/hyperlink" Target="https://play.stmath.com/raft/ed/10.0.3/#/objective/264b40f1-b4fd-477e-9d7b-d21b437e255f/9d7e49a2-6498-4e3d-a9d7-6d528070773e/games#game9" TargetMode="External"/><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hyperlink" Target="https://play.stmath.com/raft/ed/10.0.3/#/objective/264b40f1-b4fd-477e-9d7b-d21b437e255f/9d7e49a2-6498-4e3d-a9d7-6d528070773e/games#game9"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48.png"/><Relationship Id="rId4" Type="http://schemas.openxmlformats.org/officeDocument/2006/relationships/image" Target="../media/image58.png"/><Relationship Id="rId5" Type="http://schemas.openxmlformats.org/officeDocument/2006/relationships/image" Target="../media/image1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4.xml"/><Relationship Id="rId3" Type="http://schemas.openxmlformats.org/officeDocument/2006/relationships/image" Target="../media/image4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7.xml"/><Relationship Id="rId3" Type="http://schemas.openxmlformats.org/officeDocument/2006/relationships/image" Target="../media/image4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69.png"/></Relationships>
</file>

<file path=ppt/slides/_rels/slide7.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hyperlink" Target="https://play.stmath.com/raft/ed/10.0.3/#/objective/9a90669d-0e02-4798-a669-71713c4018e1/e0a180a3-3ee9-41a8-9ea7-d6bc042fe483/games#game5" TargetMode="External"/><Relationship Id="rId5" Type="http://schemas.openxmlformats.org/officeDocument/2006/relationships/image" Target="../media/image20.png"/><Relationship Id="rId6" Type="http://schemas.openxmlformats.org/officeDocument/2006/relationships/hyperlink" Target="https://play.stmath.com/raft/ed/10.0.3/#/objective/9a90669d-0e02-4798-a669-71713c4018e1/e0a180a3-3ee9-41a8-9ea7-d6bc042fe483/games#game5" TargetMode="External"/><Relationship Id="rId7" Type="http://schemas.openxmlformats.org/officeDocument/2006/relationships/image" Target="../media/image24.png"/><Relationship Id="rId8"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6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69.png"/><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3.xml"/><Relationship Id="rId3" Type="http://schemas.openxmlformats.org/officeDocument/2006/relationships/image" Target="../media/image5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image" Target="../media/image7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6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6.xml"/><Relationship Id="rId3" Type="http://schemas.openxmlformats.org/officeDocument/2006/relationships/image" Target="../media/image4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6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84" name="Shape 84"/>
        <p:cNvGrpSpPr/>
        <p:nvPr/>
      </p:nvGrpSpPr>
      <p:grpSpPr>
        <a:xfrm>
          <a:off x="0" y="0"/>
          <a:ext cx="0" cy="0"/>
          <a:chOff x="0" y="0"/>
          <a:chExt cx="0" cy="0"/>
        </a:xfrm>
      </p:grpSpPr>
      <p:sp>
        <p:nvSpPr>
          <p:cNvPr id="85" name="Google Shape;85;p15"/>
          <p:cNvSpPr/>
          <p:nvPr/>
        </p:nvSpPr>
        <p:spPr>
          <a:xfrm>
            <a:off x="1130725" y="564450"/>
            <a:ext cx="6770100" cy="1845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 name="Google Shape;86;p15"/>
          <p:cNvPicPr preferRelativeResize="0"/>
          <p:nvPr/>
        </p:nvPicPr>
        <p:blipFill>
          <a:blip r:embed="rId3">
            <a:alphaModFix/>
          </a:blip>
          <a:stretch>
            <a:fillRect/>
          </a:stretch>
        </p:blipFill>
        <p:spPr>
          <a:xfrm>
            <a:off x="369049" y="791067"/>
            <a:ext cx="8162724" cy="1992859"/>
          </a:xfrm>
          <a:prstGeom prst="rect">
            <a:avLst/>
          </a:prstGeom>
          <a:noFill/>
          <a:ln>
            <a:noFill/>
          </a:ln>
        </p:spPr>
      </p:pic>
      <p:sp>
        <p:nvSpPr>
          <p:cNvPr id="87" name="Google Shape;87;p15"/>
          <p:cNvSpPr txBox="1"/>
          <p:nvPr/>
        </p:nvSpPr>
        <p:spPr>
          <a:xfrm>
            <a:off x="2396025" y="2306875"/>
            <a:ext cx="6051600" cy="10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1D9FE6"/>
                </a:solidFill>
                <a:latin typeface="Ubuntu"/>
                <a:ea typeface="Ubuntu"/>
                <a:cs typeface="Ubuntu"/>
                <a:sym typeface="Ubuntu"/>
              </a:rPr>
              <a:t>Problem Solving Slide Deck </a:t>
            </a:r>
            <a:endParaRPr b="1" sz="3200">
              <a:solidFill>
                <a:srgbClr val="1D9FE6"/>
              </a:solidFill>
              <a:latin typeface="Ubuntu"/>
              <a:ea typeface="Ubuntu"/>
              <a:cs typeface="Ubuntu"/>
              <a:sym typeface="Ubuntu"/>
            </a:endParaRPr>
          </a:p>
          <a:p>
            <a:pPr indent="0" lvl="0" marL="0" rtl="0" algn="l">
              <a:spcBef>
                <a:spcPts val="0"/>
              </a:spcBef>
              <a:spcAft>
                <a:spcPts val="0"/>
              </a:spcAft>
              <a:buNone/>
            </a:pPr>
            <a:r>
              <a:rPr b="1" lang="en" sz="2500">
                <a:solidFill>
                  <a:srgbClr val="4E5053"/>
                </a:solidFill>
                <a:latin typeface="Ubuntu"/>
                <a:ea typeface="Ubuntu"/>
                <a:cs typeface="Ubuntu"/>
                <a:sym typeface="Ubuntu"/>
              </a:rPr>
              <a:t>Grade 2</a:t>
            </a:r>
            <a:endParaRPr b="1" sz="2500">
              <a:solidFill>
                <a:srgbClr val="4E5053"/>
              </a:solidFill>
              <a:latin typeface="Ubuntu"/>
              <a:ea typeface="Ubuntu"/>
              <a:cs typeface="Ubuntu"/>
              <a:sym typeface="Ubuntu"/>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76" name="Shape 276"/>
        <p:cNvGrpSpPr/>
        <p:nvPr/>
      </p:nvGrpSpPr>
      <p:grpSpPr>
        <a:xfrm>
          <a:off x="0" y="0"/>
          <a:ext cx="0" cy="0"/>
          <a:chOff x="0" y="0"/>
          <a:chExt cx="0" cy="0"/>
        </a:xfrm>
      </p:grpSpPr>
      <p:sp>
        <p:nvSpPr>
          <p:cNvPr id="277" name="Google Shape;277;p24"/>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1 - Day 3</a:t>
            </a:r>
            <a:endParaRPr sz="1800">
              <a:solidFill>
                <a:schemeClr val="dk1"/>
              </a:solidFill>
              <a:latin typeface="Ubuntu Medium"/>
              <a:ea typeface="Ubuntu Medium"/>
              <a:cs typeface="Ubuntu Medium"/>
              <a:sym typeface="Ubuntu Medium"/>
            </a:endParaRPr>
          </a:p>
        </p:txBody>
      </p:sp>
      <p:pic>
        <p:nvPicPr>
          <p:cNvPr id="278" name="Google Shape;278;p24"/>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279" name="Google Shape;279;p24"/>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Puzzle Talk</a:t>
            </a:r>
            <a:endParaRPr b="1" sz="2100">
              <a:solidFill>
                <a:schemeClr val="accent2"/>
              </a:solidFill>
              <a:latin typeface="Ubuntu"/>
              <a:ea typeface="Ubuntu"/>
              <a:cs typeface="Ubuntu"/>
              <a:sym typeface="Ubuntu"/>
            </a:endParaRPr>
          </a:p>
        </p:txBody>
      </p:sp>
      <p:pic>
        <p:nvPicPr>
          <p:cNvPr descr="E:\Новая папка (3)\вспомогательные\graphicriver-13574762-site2max-powerpoint\MockUp\mockup_png\Computer_4.png" id="280" name="Google Shape;280;p24"/>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pic>
        <p:nvPicPr>
          <p:cNvPr id="281" name="Google Shape;281;p24"/>
          <p:cNvPicPr preferRelativeResize="0"/>
          <p:nvPr/>
        </p:nvPicPr>
        <p:blipFill rotWithShape="1">
          <a:blip r:embed="rId5">
            <a:alphaModFix/>
          </a:blip>
          <a:srcRect b="1681" l="0" r="0" t="1690"/>
          <a:stretch/>
        </p:blipFill>
        <p:spPr>
          <a:xfrm>
            <a:off x="728974" y="1845708"/>
            <a:ext cx="3334625" cy="1812470"/>
          </a:xfrm>
          <a:prstGeom prst="rect">
            <a:avLst/>
          </a:prstGeom>
          <a:noFill/>
          <a:ln>
            <a:noFill/>
          </a:ln>
        </p:spPr>
      </p:pic>
      <p:grpSp>
        <p:nvGrpSpPr>
          <p:cNvPr id="282" name="Google Shape;282;p24"/>
          <p:cNvGrpSpPr/>
          <p:nvPr/>
        </p:nvGrpSpPr>
        <p:grpSpPr>
          <a:xfrm>
            <a:off x="1590104" y="4057131"/>
            <a:ext cx="173012" cy="169916"/>
            <a:chOff x="8586628" y="1443880"/>
            <a:chExt cx="281458" cy="281458"/>
          </a:xfrm>
        </p:grpSpPr>
        <p:sp>
          <p:nvSpPr>
            <p:cNvPr id="283" name="Google Shape;283;p24"/>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4"/>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4"/>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4"/>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4"/>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4"/>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4"/>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4"/>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4"/>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 name="Google Shape;292;p24"/>
          <p:cNvSpPr txBox="1"/>
          <p:nvPr/>
        </p:nvSpPr>
        <p:spPr>
          <a:xfrm>
            <a:off x="4447276" y="3011675"/>
            <a:ext cx="4133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Addition and Subtraction Situations within 100</a:t>
            </a:r>
            <a:endParaRPr sz="1800">
              <a:solidFill>
                <a:schemeClr val="dk1"/>
              </a:solidFill>
              <a:latin typeface="Open Sans"/>
              <a:ea typeface="Open Sans"/>
              <a:cs typeface="Open Sans"/>
              <a:sym typeface="Open Sans"/>
            </a:endParaRPr>
          </a:p>
        </p:txBody>
      </p:sp>
      <p:sp>
        <p:nvSpPr>
          <p:cNvPr id="293" name="Google Shape;293;p24"/>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Missing Addend &gt; Level 1</a:t>
            </a:r>
            <a:endParaRPr sz="2000">
              <a:solidFill>
                <a:schemeClr val="dk1"/>
              </a:solidFill>
              <a:latin typeface="Open Sans"/>
              <a:ea typeface="Open Sans"/>
              <a:cs typeface="Open Sans"/>
              <a:sym typeface="Open Sans"/>
            </a:endParaRPr>
          </a:p>
        </p:txBody>
      </p:sp>
      <p:sp>
        <p:nvSpPr>
          <p:cNvPr id="294" name="Google Shape;294;p24"/>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6"/>
              </a:rPr>
              <a:t>Puzzle Link</a:t>
            </a:r>
            <a:endParaRPr sz="1200">
              <a:latin typeface="Ubuntu"/>
              <a:ea typeface="Ubuntu"/>
              <a:cs typeface="Ubuntu"/>
              <a:sym typeface="Ubuntu"/>
            </a:endParaRPr>
          </a:p>
        </p:txBody>
      </p:sp>
      <p:grpSp>
        <p:nvGrpSpPr>
          <p:cNvPr id="295" name="Google Shape;295;p24"/>
          <p:cNvGrpSpPr/>
          <p:nvPr/>
        </p:nvGrpSpPr>
        <p:grpSpPr>
          <a:xfrm>
            <a:off x="7709843" y="3629462"/>
            <a:ext cx="1138164" cy="1468500"/>
            <a:chOff x="7633097" y="3255132"/>
            <a:chExt cx="1510904" cy="1870224"/>
          </a:xfrm>
        </p:grpSpPr>
        <p:pic>
          <p:nvPicPr>
            <p:cNvPr id="296" name="Google Shape;296;p24"/>
            <p:cNvPicPr preferRelativeResize="0"/>
            <p:nvPr/>
          </p:nvPicPr>
          <p:blipFill>
            <a:blip r:embed="rId7">
              <a:alphaModFix/>
            </a:blip>
            <a:stretch>
              <a:fillRect/>
            </a:stretch>
          </p:blipFill>
          <p:spPr>
            <a:xfrm>
              <a:off x="7717350" y="3255132"/>
              <a:ext cx="1426651" cy="1870224"/>
            </a:xfrm>
            <a:prstGeom prst="rect">
              <a:avLst/>
            </a:prstGeom>
            <a:noFill/>
            <a:ln>
              <a:noFill/>
            </a:ln>
          </p:spPr>
        </p:pic>
        <p:pic>
          <p:nvPicPr>
            <p:cNvPr id="297" name="Google Shape;297;p24"/>
            <p:cNvPicPr preferRelativeResize="0"/>
            <p:nvPr/>
          </p:nvPicPr>
          <p:blipFill>
            <a:blip r:embed="rId8">
              <a:alphaModFix/>
            </a:blip>
            <a:stretch>
              <a:fillRect/>
            </a:stretch>
          </p:blipFill>
          <p:spPr>
            <a:xfrm rot="-1493955">
              <a:off x="7732861" y="3427538"/>
              <a:ext cx="233072" cy="525401"/>
            </a:xfrm>
            <a:prstGeom prst="rect">
              <a:avLst/>
            </a:prstGeom>
            <a:noFill/>
            <a:ln>
              <a:noFill/>
            </a:ln>
          </p:spPr>
        </p:pic>
      </p:grpSp>
      <p:sp>
        <p:nvSpPr>
          <p:cNvPr id="298" name="Google Shape;298;p24">
            <a:hlinkClick r:id="rId9"/>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4"/>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300" name="Google Shape;300;p24"/>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1" name="Google Shape;301;p24"/>
          <p:cNvGrpSpPr/>
          <p:nvPr/>
        </p:nvGrpSpPr>
        <p:grpSpPr>
          <a:xfrm>
            <a:off x="4509208" y="1330103"/>
            <a:ext cx="227520" cy="248922"/>
            <a:chOff x="4469316" y="1236218"/>
            <a:chExt cx="360570" cy="400390"/>
          </a:xfrm>
        </p:grpSpPr>
        <p:sp>
          <p:nvSpPr>
            <p:cNvPr id="302" name="Google Shape;302;p24"/>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24"/>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24"/>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24"/>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24"/>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24"/>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24"/>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9" name="Google Shape;309;p24"/>
          <p:cNvGrpSpPr/>
          <p:nvPr/>
        </p:nvGrpSpPr>
        <p:grpSpPr>
          <a:xfrm>
            <a:off x="2859100" y="658076"/>
            <a:ext cx="1390125" cy="1117724"/>
            <a:chOff x="2859100" y="658076"/>
            <a:chExt cx="1390125" cy="1117724"/>
          </a:xfrm>
        </p:grpSpPr>
        <p:pic>
          <p:nvPicPr>
            <p:cNvPr id="310" name="Google Shape;310;p24"/>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311" name="Google Shape;311;p24"/>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15" name="Shape 315"/>
        <p:cNvGrpSpPr/>
        <p:nvPr/>
      </p:nvGrpSpPr>
      <p:grpSpPr>
        <a:xfrm>
          <a:off x="0" y="0"/>
          <a:ext cx="0" cy="0"/>
          <a:chOff x="0" y="0"/>
          <a:chExt cx="0" cy="0"/>
        </a:xfrm>
      </p:grpSpPr>
      <p:sp>
        <p:nvSpPr>
          <p:cNvPr id="316" name="Google Shape;316;p25"/>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1 - Day 3</a:t>
            </a:r>
            <a:endParaRPr sz="1800">
              <a:solidFill>
                <a:schemeClr val="dk1"/>
              </a:solidFill>
              <a:latin typeface="Ubuntu Medium"/>
              <a:ea typeface="Ubuntu Medium"/>
              <a:cs typeface="Ubuntu Medium"/>
              <a:sym typeface="Ubuntu Medium"/>
            </a:endParaRPr>
          </a:p>
        </p:txBody>
      </p:sp>
      <p:pic>
        <p:nvPicPr>
          <p:cNvPr id="317" name="Google Shape;317;p25"/>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318" name="Google Shape;318;p25"/>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Problem Solving</a:t>
            </a:r>
            <a:endParaRPr b="1" sz="2100">
              <a:solidFill>
                <a:schemeClr val="accent2"/>
              </a:solidFill>
              <a:latin typeface="Ubuntu"/>
              <a:ea typeface="Ubuntu"/>
              <a:cs typeface="Ubuntu"/>
              <a:sym typeface="Ubuntu"/>
            </a:endParaRPr>
          </a:p>
        </p:txBody>
      </p:sp>
      <p:sp>
        <p:nvSpPr>
          <p:cNvPr id="319" name="Google Shape;319;p25"/>
          <p:cNvSpPr/>
          <p:nvPr/>
        </p:nvSpPr>
        <p:spPr>
          <a:xfrm>
            <a:off x="453250" y="1254525"/>
            <a:ext cx="8307000" cy="3716700"/>
          </a:xfrm>
          <a:prstGeom prst="roundRect">
            <a:avLst>
              <a:gd fmla="val 16667" name="adj"/>
            </a:avLst>
          </a:prstGeom>
          <a:solidFill>
            <a:srgbClr val="FFFFFE"/>
          </a:solidFill>
          <a:ln cap="flat" cmpd="sng" w="38100">
            <a:solidFill>
              <a:schemeClr val="accent2"/>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2"/>
                </a:solidFill>
                <a:latin typeface="Ubuntu"/>
                <a:ea typeface="Ubuntu"/>
                <a:cs typeface="Ubuntu"/>
                <a:sym typeface="Ubuntu"/>
              </a:rPr>
              <a:t>Problem of the Day</a:t>
            </a:r>
            <a:endParaRPr b="1">
              <a:solidFill>
                <a:schemeClr val="accent2"/>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Yolanda made 48 cookies for a party.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Hector made 33 more.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How many cookies do they have altogether?</a:t>
            </a:r>
            <a:endParaRPr sz="23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320" name="Google Shape;320;p25"/>
          <p:cNvPicPr preferRelativeResize="0"/>
          <p:nvPr/>
        </p:nvPicPr>
        <p:blipFill>
          <a:blip r:embed="rId4">
            <a:alphaModFix/>
          </a:blip>
          <a:stretch>
            <a:fillRect/>
          </a:stretch>
        </p:blipFill>
        <p:spPr>
          <a:xfrm>
            <a:off x="5314925" y="492550"/>
            <a:ext cx="1249625" cy="1221275"/>
          </a:xfrm>
          <a:prstGeom prst="rect">
            <a:avLst/>
          </a:prstGeom>
          <a:noFill/>
          <a:ln>
            <a:noFill/>
          </a:ln>
        </p:spPr>
      </p:pic>
      <p:pic>
        <p:nvPicPr>
          <p:cNvPr id="321" name="Google Shape;321;p25"/>
          <p:cNvPicPr preferRelativeResize="0"/>
          <p:nvPr/>
        </p:nvPicPr>
        <p:blipFill>
          <a:blip r:embed="rId5">
            <a:alphaModFix/>
          </a:blip>
          <a:stretch>
            <a:fillRect/>
          </a:stretch>
        </p:blipFill>
        <p:spPr>
          <a:xfrm rot="-4958466">
            <a:off x="5091850" y="1237045"/>
            <a:ext cx="176914" cy="409624"/>
          </a:xfrm>
          <a:prstGeom prst="rect">
            <a:avLst/>
          </a:prstGeom>
          <a:noFill/>
          <a:ln>
            <a:noFill/>
          </a:ln>
        </p:spPr>
      </p:pic>
    </p:spTree>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25" name="Shape 325"/>
        <p:cNvGrpSpPr/>
        <p:nvPr/>
      </p:nvGrpSpPr>
      <p:grpSpPr>
        <a:xfrm>
          <a:off x="0" y="0"/>
          <a:ext cx="0" cy="0"/>
          <a:chOff x="0" y="0"/>
          <a:chExt cx="0" cy="0"/>
        </a:xfrm>
      </p:grpSpPr>
      <p:sp>
        <p:nvSpPr>
          <p:cNvPr id="326" name="Google Shape;326;p26"/>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1 - Day 4</a:t>
            </a:r>
            <a:endParaRPr sz="1800">
              <a:solidFill>
                <a:schemeClr val="dk1"/>
              </a:solidFill>
              <a:latin typeface="Ubuntu Medium"/>
              <a:ea typeface="Ubuntu Medium"/>
              <a:cs typeface="Ubuntu Medium"/>
              <a:sym typeface="Ubuntu Medium"/>
            </a:endParaRPr>
          </a:p>
        </p:txBody>
      </p:sp>
      <p:pic>
        <p:nvPicPr>
          <p:cNvPr id="327" name="Google Shape;327;p26"/>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328" name="Google Shape;328;p26"/>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My Thinking Path</a:t>
            </a:r>
            <a:endParaRPr b="1" sz="2100">
              <a:solidFill>
                <a:schemeClr val="accent2"/>
              </a:solidFill>
              <a:latin typeface="Ubuntu"/>
              <a:ea typeface="Ubuntu"/>
              <a:cs typeface="Ubuntu"/>
              <a:sym typeface="Ubuntu"/>
            </a:endParaRPr>
          </a:p>
        </p:txBody>
      </p:sp>
      <p:sp>
        <p:nvSpPr>
          <p:cNvPr id="329" name="Google Shape;329;p26"/>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330" name="Google Shape;330;p26"/>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331" name="Google Shape;331;p26"/>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332" name="Google Shape;332;p26"/>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333" name="Google Shape;333;p26"/>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334" name="Google Shape;334;p26"/>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335" name="Google Shape;335;p26"/>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336" name="Google Shape;336;p26"/>
          <p:cNvPicPr preferRelativeResize="0"/>
          <p:nvPr/>
        </p:nvPicPr>
        <p:blipFill>
          <a:blip r:embed="rId5">
            <a:alphaModFix/>
          </a:blip>
          <a:stretch>
            <a:fillRect/>
          </a:stretch>
        </p:blipFill>
        <p:spPr>
          <a:xfrm>
            <a:off x="6119724" y="1063200"/>
            <a:ext cx="1238925" cy="1041975"/>
          </a:xfrm>
          <a:prstGeom prst="rect">
            <a:avLst/>
          </a:prstGeom>
          <a:noFill/>
          <a:ln>
            <a:noFill/>
          </a:ln>
        </p:spPr>
      </p:pic>
      <p:pic>
        <p:nvPicPr>
          <p:cNvPr id="337" name="Google Shape;337;p26"/>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
        <p:nvSpPr>
          <p:cNvPr id="338" name="Google Shape;338;p26"/>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addition is…</a:t>
            </a:r>
            <a:endParaRPr b="1" sz="2000">
              <a:solidFill>
                <a:srgbClr val="FFFFFF"/>
              </a:solidFill>
              <a:latin typeface="Open Sans"/>
              <a:ea typeface="Open Sans"/>
              <a:cs typeface="Open Sans"/>
              <a:sym typeface="Open Sans"/>
            </a:endParaRPr>
          </a:p>
        </p:txBody>
      </p:sp>
      <p:sp>
        <p:nvSpPr>
          <p:cNvPr id="339" name="Google Shape;339;p26"/>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subtraction is…</a:t>
            </a:r>
            <a:endParaRPr b="1" sz="2000">
              <a:solidFill>
                <a:srgbClr val="FFFFFF"/>
              </a:solidFill>
              <a:latin typeface="Open Sans"/>
              <a:ea typeface="Open Sans"/>
              <a:cs typeface="Open Sans"/>
              <a:sym typeface="Open Sans"/>
            </a:endParaRPr>
          </a:p>
        </p:txBody>
      </p:sp>
    </p:spTree>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43" name="Shape 343"/>
        <p:cNvGrpSpPr/>
        <p:nvPr/>
      </p:nvGrpSpPr>
      <p:grpSpPr>
        <a:xfrm>
          <a:off x="0" y="0"/>
          <a:ext cx="0" cy="0"/>
          <a:chOff x="0" y="0"/>
          <a:chExt cx="0" cy="0"/>
        </a:xfrm>
      </p:grpSpPr>
      <p:sp>
        <p:nvSpPr>
          <p:cNvPr id="344" name="Google Shape;344;p27"/>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1 - Day 4</a:t>
            </a:r>
            <a:endParaRPr sz="1800">
              <a:solidFill>
                <a:schemeClr val="dk1"/>
              </a:solidFill>
              <a:latin typeface="Ubuntu Medium"/>
              <a:ea typeface="Ubuntu Medium"/>
              <a:cs typeface="Ubuntu Medium"/>
              <a:sym typeface="Ubuntu Medium"/>
            </a:endParaRPr>
          </a:p>
        </p:txBody>
      </p:sp>
      <p:pic>
        <p:nvPicPr>
          <p:cNvPr id="345" name="Google Shape;345;p27"/>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346" name="Google Shape;346;p27"/>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Puzzle Talk</a:t>
            </a:r>
            <a:endParaRPr b="1" sz="2100">
              <a:solidFill>
                <a:schemeClr val="accent2"/>
              </a:solidFill>
              <a:latin typeface="Ubuntu"/>
              <a:ea typeface="Ubuntu"/>
              <a:cs typeface="Ubuntu"/>
              <a:sym typeface="Ubuntu"/>
            </a:endParaRPr>
          </a:p>
        </p:txBody>
      </p:sp>
      <p:pic>
        <p:nvPicPr>
          <p:cNvPr descr="E:\Новая папка (3)\вспомогательные\graphicriver-13574762-site2max-powerpoint\MockUp\mockup_png\Computer_4.png" id="347" name="Google Shape;347;p27"/>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pic>
        <p:nvPicPr>
          <p:cNvPr id="348" name="Google Shape;348;p27"/>
          <p:cNvPicPr preferRelativeResize="0"/>
          <p:nvPr/>
        </p:nvPicPr>
        <p:blipFill rotWithShape="1">
          <a:blip r:embed="rId5">
            <a:alphaModFix/>
          </a:blip>
          <a:srcRect b="1681" l="0" r="0" t="1690"/>
          <a:stretch/>
        </p:blipFill>
        <p:spPr>
          <a:xfrm>
            <a:off x="728974" y="1845708"/>
            <a:ext cx="3334625" cy="1812470"/>
          </a:xfrm>
          <a:prstGeom prst="rect">
            <a:avLst/>
          </a:prstGeom>
          <a:noFill/>
          <a:ln>
            <a:noFill/>
          </a:ln>
        </p:spPr>
      </p:pic>
      <p:grpSp>
        <p:nvGrpSpPr>
          <p:cNvPr id="349" name="Google Shape;349;p27"/>
          <p:cNvGrpSpPr/>
          <p:nvPr/>
        </p:nvGrpSpPr>
        <p:grpSpPr>
          <a:xfrm>
            <a:off x="1590104" y="4057131"/>
            <a:ext cx="173012" cy="169916"/>
            <a:chOff x="8586628" y="1443880"/>
            <a:chExt cx="281458" cy="281458"/>
          </a:xfrm>
        </p:grpSpPr>
        <p:sp>
          <p:nvSpPr>
            <p:cNvPr id="350" name="Google Shape;350;p27"/>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7"/>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7"/>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7"/>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7"/>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7"/>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7"/>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7"/>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7"/>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27"/>
          <p:cNvSpPr txBox="1"/>
          <p:nvPr/>
        </p:nvSpPr>
        <p:spPr>
          <a:xfrm>
            <a:off x="4447276" y="3011675"/>
            <a:ext cx="4133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Addition and Subtraction Situations within 100</a:t>
            </a:r>
            <a:endParaRPr sz="1800">
              <a:solidFill>
                <a:schemeClr val="dk1"/>
              </a:solidFill>
              <a:latin typeface="Open Sans"/>
              <a:ea typeface="Open Sans"/>
              <a:cs typeface="Open Sans"/>
              <a:sym typeface="Open Sans"/>
            </a:endParaRPr>
          </a:p>
        </p:txBody>
      </p:sp>
      <p:sp>
        <p:nvSpPr>
          <p:cNvPr id="360" name="Google Shape;360;p27"/>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Missing Addend &gt; Level 3</a:t>
            </a:r>
            <a:endParaRPr sz="2000">
              <a:solidFill>
                <a:schemeClr val="dk1"/>
              </a:solidFill>
              <a:latin typeface="Open Sans"/>
              <a:ea typeface="Open Sans"/>
              <a:cs typeface="Open Sans"/>
              <a:sym typeface="Open Sans"/>
            </a:endParaRPr>
          </a:p>
        </p:txBody>
      </p:sp>
      <p:sp>
        <p:nvSpPr>
          <p:cNvPr id="361" name="Google Shape;361;p27"/>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6"/>
              </a:rPr>
              <a:t>Puzzle Link</a:t>
            </a:r>
            <a:endParaRPr sz="1200">
              <a:latin typeface="Ubuntu"/>
              <a:ea typeface="Ubuntu"/>
              <a:cs typeface="Ubuntu"/>
              <a:sym typeface="Ubuntu"/>
            </a:endParaRPr>
          </a:p>
        </p:txBody>
      </p:sp>
      <p:grpSp>
        <p:nvGrpSpPr>
          <p:cNvPr id="362" name="Google Shape;362;p27"/>
          <p:cNvGrpSpPr/>
          <p:nvPr/>
        </p:nvGrpSpPr>
        <p:grpSpPr>
          <a:xfrm>
            <a:off x="7709843" y="3629462"/>
            <a:ext cx="1138164" cy="1468500"/>
            <a:chOff x="7633097" y="3255132"/>
            <a:chExt cx="1510904" cy="1870224"/>
          </a:xfrm>
        </p:grpSpPr>
        <p:pic>
          <p:nvPicPr>
            <p:cNvPr id="363" name="Google Shape;363;p27"/>
            <p:cNvPicPr preferRelativeResize="0"/>
            <p:nvPr/>
          </p:nvPicPr>
          <p:blipFill>
            <a:blip r:embed="rId7">
              <a:alphaModFix/>
            </a:blip>
            <a:stretch>
              <a:fillRect/>
            </a:stretch>
          </p:blipFill>
          <p:spPr>
            <a:xfrm>
              <a:off x="7717350" y="3255132"/>
              <a:ext cx="1426651" cy="1870224"/>
            </a:xfrm>
            <a:prstGeom prst="rect">
              <a:avLst/>
            </a:prstGeom>
            <a:noFill/>
            <a:ln>
              <a:noFill/>
            </a:ln>
          </p:spPr>
        </p:pic>
        <p:pic>
          <p:nvPicPr>
            <p:cNvPr id="364" name="Google Shape;364;p27"/>
            <p:cNvPicPr preferRelativeResize="0"/>
            <p:nvPr/>
          </p:nvPicPr>
          <p:blipFill>
            <a:blip r:embed="rId8">
              <a:alphaModFix/>
            </a:blip>
            <a:stretch>
              <a:fillRect/>
            </a:stretch>
          </p:blipFill>
          <p:spPr>
            <a:xfrm rot="-1493955">
              <a:off x="7732861" y="3427538"/>
              <a:ext cx="233072" cy="525401"/>
            </a:xfrm>
            <a:prstGeom prst="rect">
              <a:avLst/>
            </a:prstGeom>
            <a:noFill/>
            <a:ln>
              <a:noFill/>
            </a:ln>
          </p:spPr>
        </p:pic>
      </p:grpSp>
      <p:sp>
        <p:nvSpPr>
          <p:cNvPr id="365" name="Google Shape;365;p27">
            <a:hlinkClick r:id="rId9"/>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7"/>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367" name="Google Shape;367;p27"/>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8" name="Google Shape;368;p27"/>
          <p:cNvGrpSpPr/>
          <p:nvPr/>
        </p:nvGrpSpPr>
        <p:grpSpPr>
          <a:xfrm>
            <a:off x="4509208" y="1330103"/>
            <a:ext cx="227520" cy="248922"/>
            <a:chOff x="4469316" y="1236218"/>
            <a:chExt cx="360570" cy="400390"/>
          </a:xfrm>
        </p:grpSpPr>
        <p:sp>
          <p:nvSpPr>
            <p:cNvPr id="369" name="Google Shape;369;p27"/>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27"/>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27"/>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27"/>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27"/>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27"/>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27"/>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6" name="Google Shape;376;p27"/>
          <p:cNvGrpSpPr/>
          <p:nvPr/>
        </p:nvGrpSpPr>
        <p:grpSpPr>
          <a:xfrm>
            <a:off x="2859100" y="658076"/>
            <a:ext cx="1390125" cy="1117724"/>
            <a:chOff x="2859100" y="658076"/>
            <a:chExt cx="1390125" cy="1117724"/>
          </a:xfrm>
        </p:grpSpPr>
        <p:pic>
          <p:nvPicPr>
            <p:cNvPr id="377" name="Google Shape;377;p27"/>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378" name="Google Shape;378;p27"/>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82" name="Shape 382"/>
        <p:cNvGrpSpPr/>
        <p:nvPr/>
      </p:nvGrpSpPr>
      <p:grpSpPr>
        <a:xfrm>
          <a:off x="0" y="0"/>
          <a:ext cx="0" cy="0"/>
          <a:chOff x="0" y="0"/>
          <a:chExt cx="0" cy="0"/>
        </a:xfrm>
      </p:grpSpPr>
      <p:sp>
        <p:nvSpPr>
          <p:cNvPr id="383" name="Google Shape;383;p28"/>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1 - Day 4</a:t>
            </a:r>
            <a:endParaRPr sz="1800">
              <a:solidFill>
                <a:schemeClr val="dk1"/>
              </a:solidFill>
              <a:latin typeface="Ubuntu Medium"/>
              <a:ea typeface="Ubuntu Medium"/>
              <a:cs typeface="Ubuntu Medium"/>
              <a:sym typeface="Ubuntu Medium"/>
            </a:endParaRPr>
          </a:p>
        </p:txBody>
      </p:sp>
      <p:pic>
        <p:nvPicPr>
          <p:cNvPr id="384" name="Google Shape;384;p28"/>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385" name="Google Shape;385;p28"/>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Problem Solving</a:t>
            </a:r>
            <a:endParaRPr b="1" sz="2100">
              <a:solidFill>
                <a:schemeClr val="accent2"/>
              </a:solidFill>
              <a:latin typeface="Ubuntu"/>
              <a:ea typeface="Ubuntu"/>
              <a:cs typeface="Ubuntu"/>
              <a:sym typeface="Ubuntu"/>
            </a:endParaRPr>
          </a:p>
        </p:txBody>
      </p:sp>
      <p:sp>
        <p:nvSpPr>
          <p:cNvPr id="386" name="Google Shape;386;p28"/>
          <p:cNvSpPr/>
          <p:nvPr/>
        </p:nvSpPr>
        <p:spPr>
          <a:xfrm>
            <a:off x="453250" y="1254525"/>
            <a:ext cx="8307000" cy="3716700"/>
          </a:xfrm>
          <a:prstGeom prst="roundRect">
            <a:avLst>
              <a:gd fmla="val 16667" name="adj"/>
            </a:avLst>
          </a:prstGeom>
          <a:solidFill>
            <a:srgbClr val="FFFFFE"/>
          </a:solidFill>
          <a:ln cap="flat" cmpd="sng" w="38100">
            <a:solidFill>
              <a:schemeClr val="accent2"/>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2"/>
                </a:solidFill>
                <a:latin typeface="Ubuntu"/>
                <a:ea typeface="Ubuntu"/>
                <a:cs typeface="Ubuntu"/>
                <a:sym typeface="Ubuntu"/>
              </a:rPr>
              <a:t>Problem of the Day</a:t>
            </a:r>
            <a:endParaRPr b="1">
              <a:solidFill>
                <a:schemeClr val="accent2"/>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Valerie had 67 beads.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She used some to make a necklace and the others she put in a box. How many could she have used for the necklace and how many could she have put in the box?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Explain your answer using pictures or words.</a:t>
            </a:r>
            <a:endParaRPr sz="23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387" name="Google Shape;387;p28"/>
          <p:cNvPicPr preferRelativeResize="0"/>
          <p:nvPr/>
        </p:nvPicPr>
        <p:blipFill>
          <a:blip r:embed="rId4">
            <a:alphaModFix/>
          </a:blip>
          <a:stretch>
            <a:fillRect/>
          </a:stretch>
        </p:blipFill>
        <p:spPr>
          <a:xfrm>
            <a:off x="5314925" y="492550"/>
            <a:ext cx="1249625" cy="1221275"/>
          </a:xfrm>
          <a:prstGeom prst="rect">
            <a:avLst/>
          </a:prstGeom>
          <a:noFill/>
          <a:ln>
            <a:noFill/>
          </a:ln>
        </p:spPr>
      </p:pic>
      <p:pic>
        <p:nvPicPr>
          <p:cNvPr id="388" name="Google Shape;388;p28"/>
          <p:cNvPicPr preferRelativeResize="0"/>
          <p:nvPr/>
        </p:nvPicPr>
        <p:blipFill>
          <a:blip r:embed="rId5">
            <a:alphaModFix/>
          </a:blip>
          <a:stretch>
            <a:fillRect/>
          </a:stretch>
        </p:blipFill>
        <p:spPr>
          <a:xfrm rot="-4958466">
            <a:off x="5091850" y="1237045"/>
            <a:ext cx="176914" cy="409624"/>
          </a:xfrm>
          <a:prstGeom prst="rect">
            <a:avLst/>
          </a:prstGeom>
          <a:noFill/>
          <a:ln>
            <a:noFill/>
          </a:ln>
        </p:spPr>
      </p:pic>
    </p:spTree>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92" name="Shape 392"/>
        <p:cNvGrpSpPr/>
        <p:nvPr/>
      </p:nvGrpSpPr>
      <p:grpSpPr>
        <a:xfrm>
          <a:off x="0" y="0"/>
          <a:ext cx="0" cy="0"/>
          <a:chOff x="0" y="0"/>
          <a:chExt cx="0" cy="0"/>
        </a:xfrm>
      </p:grpSpPr>
      <p:sp>
        <p:nvSpPr>
          <p:cNvPr id="393" name="Google Shape;393;p29"/>
          <p:cNvSpPr/>
          <p:nvPr/>
        </p:nvSpPr>
        <p:spPr>
          <a:xfrm>
            <a:off x="4522841" y="1919164"/>
            <a:ext cx="2465400" cy="741900"/>
          </a:xfrm>
          <a:prstGeom prst="roundRect">
            <a:avLst>
              <a:gd fmla="val 16667" name="adj"/>
            </a:avLst>
          </a:prstGeom>
          <a:solidFill>
            <a:schemeClr val="lt2"/>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4" name="Google Shape;394;p29"/>
          <p:cNvSpPr txBox="1"/>
          <p:nvPr>
            <p:ph idx="1" type="body"/>
          </p:nvPr>
        </p:nvSpPr>
        <p:spPr>
          <a:xfrm>
            <a:off x="4883999" y="1920825"/>
            <a:ext cx="1913700" cy="73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400">
                <a:solidFill>
                  <a:schemeClr val="dk1"/>
                </a:solidFill>
                <a:latin typeface="Ubuntu Medium"/>
                <a:ea typeface="Ubuntu Medium"/>
                <a:cs typeface="Ubuntu Medium"/>
                <a:sym typeface="Ubuntu Medium"/>
              </a:rPr>
              <a:t>Module</a:t>
            </a:r>
            <a:r>
              <a:rPr lang="en" sz="2400">
                <a:solidFill>
                  <a:schemeClr val="dk1"/>
                </a:solidFill>
                <a:latin typeface="Ubuntu Medium"/>
                <a:ea typeface="Ubuntu Medium"/>
                <a:cs typeface="Ubuntu Medium"/>
                <a:sym typeface="Ubuntu Medium"/>
              </a:rPr>
              <a:t> 2</a:t>
            </a:r>
            <a:endParaRPr sz="2400">
              <a:solidFill>
                <a:schemeClr val="dk1"/>
              </a:solidFill>
              <a:latin typeface="Ubuntu Medium"/>
              <a:ea typeface="Ubuntu Medium"/>
              <a:cs typeface="Ubuntu Medium"/>
              <a:sym typeface="Ubuntu Medium"/>
            </a:endParaRPr>
          </a:p>
        </p:txBody>
      </p:sp>
      <p:pic>
        <p:nvPicPr>
          <p:cNvPr id="395" name="Google Shape;395;p29"/>
          <p:cNvPicPr preferRelativeResize="0"/>
          <p:nvPr>
            <p:ph idx="2" type="pic"/>
          </p:nvPr>
        </p:nvPicPr>
        <p:blipFill rotWithShape="1">
          <a:blip r:embed="rId3">
            <a:alphaModFix/>
          </a:blip>
          <a:srcRect b="835" l="0" r="0" t="826"/>
          <a:stretch/>
        </p:blipFill>
        <p:spPr>
          <a:xfrm>
            <a:off x="2148825" y="905725"/>
            <a:ext cx="2679300" cy="2634900"/>
          </a:xfrm>
          <a:prstGeom prst="ellipse">
            <a:avLst/>
          </a:prstGeom>
          <a:noFill/>
          <a:ln>
            <a:noFill/>
          </a:ln>
          <a:effectLst>
            <a:outerShdw blurRad="177800" rotWithShape="0" algn="ctr" dir="5400000" dist="50800">
              <a:srgbClr val="000000">
                <a:alpha val="14000"/>
              </a:srgbClr>
            </a:outerShdw>
          </a:effectLst>
        </p:spPr>
      </p:pic>
      <p:sp>
        <p:nvSpPr>
          <p:cNvPr id="396" name="Google Shape;396;p29"/>
          <p:cNvSpPr txBox="1"/>
          <p:nvPr/>
        </p:nvSpPr>
        <p:spPr>
          <a:xfrm>
            <a:off x="714325" y="4036600"/>
            <a:ext cx="7715400" cy="646500"/>
          </a:xfrm>
          <a:prstGeom prst="rect">
            <a:avLst/>
          </a:prstGeom>
          <a:solidFill>
            <a:schemeClr val="accent3"/>
          </a:solidFill>
          <a:ln cap="flat" cmpd="sng" w="28575">
            <a:solidFill>
              <a:schemeClr val="lt2"/>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lt2"/>
                </a:solidFill>
                <a:latin typeface="Ubuntu Medium"/>
                <a:ea typeface="Ubuntu Medium"/>
                <a:cs typeface="Ubuntu Medium"/>
                <a:sym typeface="Ubuntu Medium"/>
              </a:rPr>
              <a:t>Can’t wait to see what we do</a:t>
            </a:r>
            <a:r>
              <a:rPr lang="en" sz="3000">
                <a:solidFill>
                  <a:schemeClr val="lt2"/>
                </a:solidFill>
                <a:latin typeface="Ubuntu Medium"/>
                <a:ea typeface="Ubuntu Medium"/>
                <a:cs typeface="Ubuntu Medium"/>
                <a:sym typeface="Ubuntu Medium"/>
              </a:rPr>
              <a:t>!</a:t>
            </a:r>
            <a:endParaRPr sz="3000">
              <a:solidFill>
                <a:schemeClr val="lt2"/>
              </a:solidFill>
            </a:endParaRPr>
          </a:p>
        </p:txBody>
      </p:sp>
    </p:spTree>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400" name="Shape 400"/>
        <p:cNvGrpSpPr/>
        <p:nvPr/>
      </p:nvGrpSpPr>
      <p:grpSpPr>
        <a:xfrm>
          <a:off x="0" y="0"/>
          <a:ext cx="0" cy="0"/>
          <a:chOff x="0" y="0"/>
          <a:chExt cx="0" cy="0"/>
        </a:xfrm>
      </p:grpSpPr>
      <p:sp>
        <p:nvSpPr>
          <p:cNvPr id="401" name="Google Shape;401;p30"/>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2 - Day 1</a:t>
            </a:r>
            <a:endParaRPr sz="1800">
              <a:solidFill>
                <a:schemeClr val="dk1"/>
              </a:solidFill>
              <a:latin typeface="Ubuntu Medium"/>
              <a:ea typeface="Ubuntu Medium"/>
              <a:cs typeface="Ubuntu Medium"/>
              <a:sym typeface="Ubuntu Medium"/>
            </a:endParaRPr>
          </a:p>
        </p:txBody>
      </p:sp>
      <p:sp>
        <p:nvSpPr>
          <p:cNvPr id="402" name="Google Shape;402;p30"/>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My Thinking Path</a:t>
            </a:r>
            <a:endParaRPr b="1" sz="2100">
              <a:solidFill>
                <a:schemeClr val="accent3"/>
              </a:solidFill>
              <a:latin typeface="Ubuntu"/>
              <a:ea typeface="Ubuntu"/>
              <a:cs typeface="Ubuntu"/>
              <a:sym typeface="Ubuntu"/>
            </a:endParaRPr>
          </a:p>
        </p:txBody>
      </p:sp>
      <p:pic>
        <p:nvPicPr>
          <p:cNvPr id="403" name="Google Shape;403;p30"/>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404" name="Google Shape;404;p30"/>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addition problems is…</a:t>
            </a:r>
            <a:endParaRPr b="1" sz="2000">
              <a:solidFill>
                <a:srgbClr val="FFFFFF"/>
              </a:solidFill>
              <a:latin typeface="Open Sans"/>
              <a:ea typeface="Open Sans"/>
              <a:cs typeface="Open Sans"/>
              <a:sym typeface="Open Sans"/>
            </a:endParaRPr>
          </a:p>
        </p:txBody>
      </p:sp>
      <p:sp>
        <p:nvSpPr>
          <p:cNvPr id="405" name="Google Shape;405;p30"/>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subtraction problems is…</a:t>
            </a:r>
            <a:endParaRPr b="1" sz="2000">
              <a:solidFill>
                <a:srgbClr val="FFFFFF"/>
              </a:solidFill>
              <a:latin typeface="Open Sans"/>
              <a:ea typeface="Open Sans"/>
              <a:cs typeface="Open Sans"/>
              <a:sym typeface="Open Sans"/>
            </a:endParaRPr>
          </a:p>
        </p:txBody>
      </p:sp>
      <p:sp>
        <p:nvSpPr>
          <p:cNvPr id="406" name="Google Shape;406;p30"/>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407" name="Google Shape;407;p30"/>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408" name="Google Shape;408;p30"/>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409" name="Google Shape;409;p30"/>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410" name="Google Shape;410;p30"/>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411" name="Google Shape;411;p30"/>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412" name="Google Shape;412;p30"/>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413" name="Google Shape;413;p30"/>
          <p:cNvPicPr preferRelativeResize="0"/>
          <p:nvPr/>
        </p:nvPicPr>
        <p:blipFill>
          <a:blip r:embed="rId5">
            <a:alphaModFix/>
          </a:blip>
          <a:stretch>
            <a:fillRect/>
          </a:stretch>
        </p:blipFill>
        <p:spPr>
          <a:xfrm>
            <a:off x="6119724" y="1063200"/>
            <a:ext cx="1238925" cy="1041975"/>
          </a:xfrm>
          <a:prstGeom prst="rect">
            <a:avLst/>
          </a:prstGeom>
          <a:noFill/>
          <a:ln>
            <a:noFill/>
          </a:ln>
        </p:spPr>
      </p:pic>
      <p:pic>
        <p:nvPicPr>
          <p:cNvPr id="414" name="Google Shape;414;p30"/>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
        <p:nvSpPr>
          <p:cNvPr id="415" name="Google Shape;415;p30"/>
          <p:cNvSpPr/>
          <p:nvPr/>
        </p:nvSpPr>
        <p:spPr>
          <a:xfrm>
            <a:off x="1053000" y="908500"/>
            <a:ext cx="5066700" cy="5733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Open Sans"/>
                <a:ea typeface="Open Sans"/>
                <a:cs typeface="Open Sans"/>
                <a:sym typeface="Open Sans"/>
              </a:rPr>
              <a:t>Topic: Solving problems with addition and subtraction</a:t>
            </a:r>
            <a:endParaRPr b="1" sz="1800">
              <a:solidFill>
                <a:srgbClr val="FFFFFF"/>
              </a:solidFill>
              <a:latin typeface="Open Sans"/>
              <a:ea typeface="Open Sans"/>
              <a:cs typeface="Open Sans"/>
              <a:sym typeface="Open Sans"/>
            </a:endParaRPr>
          </a:p>
        </p:txBody>
      </p:sp>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419" name="Shape 419"/>
        <p:cNvGrpSpPr/>
        <p:nvPr/>
      </p:nvGrpSpPr>
      <p:grpSpPr>
        <a:xfrm>
          <a:off x="0" y="0"/>
          <a:ext cx="0" cy="0"/>
          <a:chOff x="0" y="0"/>
          <a:chExt cx="0" cy="0"/>
        </a:xfrm>
      </p:grpSpPr>
      <p:sp>
        <p:nvSpPr>
          <p:cNvPr id="420" name="Google Shape;420;p31"/>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2 - Day 1</a:t>
            </a:r>
            <a:endParaRPr sz="1800">
              <a:solidFill>
                <a:schemeClr val="dk1"/>
              </a:solidFill>
              <a:latin typeface="Ubuntu Medium"/>
              <a:ea typeface="Ubuntu Medium"/>
              <a:cs typeface="Ubuntu Medium"/>
              <a:sym typeface="Ubuntu Medium"/>
            </a:endParaRPr>
          </a:p>
        </p:txBody>
      </p:sp>
      <p:pic>
        <p:nvPicPr>
          <p:cNvPr id="421" name="Google Shape;421;p31"/>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422" name="Google Shape;422;p31"/>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Puzzle Talk</a:t>
            </a:r>
            <a:endParaRPr b="1" sz="2100">
              <a:solidFill>
                <a:schemeClr val="accent3"/>
              </a:solidFill>
              <a:latin typeface="Ubuntu"/>
              <a:ea typeface="Ubuntu"/>
              <a:cs typeface="Ubuntu"/>
              <a:sym typeface="Ubuntu"/>
            </a:endParaRPr>
          </a:p>
        </p:txBody>
      </p:sp>
      <p:pic>
        <p:nvPicPr>
          <p:cNvPr descr="E:\Новая папка (3)\вспомогательные\graphicriver-13574762-site2max-powerpoint\MockUp\mockup_png\Computer_4.png" id="423" name="Google Shape;423;p31"/>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424" name="Google Shape;424;p31"/>
          <p:cNvGrpSpPr/>
          <p:nvPr/>
        </p:nvGrpSpPr>
        <p:grpSpPr>
          <a:xfrm>
            <a:off x="1590104" y="4057131"/>
            <a:ext cx="173012" cy="169916"/>
            <a:chOff x="8586628" y="1443880"/>
            <a:chExt cx="281458" cy="281458"/>
          </a:xfrm>
        </p:grpSpPr>
        <p:sp>
          <p:nvSpPr>
            <p:cNvPr id="425" name="Google Shape;425;p31"/>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1"/>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1"/>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1"/>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1"/>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1"/>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1"/>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1"/>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1"/>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4" name="Google Shape;434;p31"/>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Two Step Situations</a:t>
            </a:r>
            <a:endParaRPr sz="1800">
              <a:solidFill>
                <a:schemeClr val="dk1"/>
              </a:solidFill>
              <a:latin typeface="Open Sans"/>
              <a:ea typeface="Open Sans"/>
              <a:cs typeface="Open Sans"/>
              <a:sym typeface="Open Sans"/>
            </a:endParaRPr>
          </a:p>
        </p:txBody>
      </p:sp>
      <p:sp>
        <p:nvSpPr>
          <p:cNvPr id="435" name="Google Shape;435;p31"/>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Push Box Two Operations &gt; Level 1</a:t>
            </a:r>
            <a:endParaRPr sz="2000">
              <a:solidFill>
                <a:schemeClr val="dk1"/>
              </a:solidFill>
              <a:latin typeface="Open Sans"/>
              <a:ea typeface="Open Sans"/>
              <a:cs typeface="Open Sans"/>
              <a:sym typeface="Open Sans"/>
            </a:endParaRPr>
          </a:p>
        </p:txBody>
      </p:sp>
      <p:sp>
        <p:nvSpPr>
          <p:cNvPr id="436" name="Google Shape;436;p31"/>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Puzzle Link</a:t>
            </a:r>
            <a:endParaRPr sz="1200">
              <a:latin typeface="Ubuntu"/>
              <a:ea typeface="Ubuntu"/>
              <a:cs typeface="Ubuntu"/>
              <a:sym typeface="Ubuntu"/>
            </a:endParaRPr>
          </a:p>
        </p:txBody>
      </p:sp>
      <p:grpSp>
        <p:nvGrpSpPr>
          <p:cNvPr id="437" name="Google Shape;437;p31"/>
          <p:cNvGrpSpPr/>
          <p:nvPr/>
        </p:nvGrpSpPr>
        <p:grpSpPr>
          <a:xfrm>
            <a:off x="7709843" y="3629462"/>
            <a:ext cx="1138164" cy="1468500"/>
            <a:chOff x="7633097" y="3255132"/>
            <a:chExt cx="1510904" cy="1870224"/>
          </a:xfrm>
        </p:grpSpPr>
        <p:pic>
          <p:nvPicPr>
            <p:cNvPr id="438" name="Google Shape;438;p31"/>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439" name="Google Shape;439;p31"/>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440" name="Google Shape;440;p31">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1"/>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442" name="Google Shape;442;p31"/>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3" name="Google Shape;443;p31"/>
          <p:cNvGrpSpPr/>
          <p:nvPr/>
        </p:nvGrpSpPr>
        <p:grpSpPr>
          <a:xfrm>
            <a:off x="4509208" y="1330103"/>
            <a:ext cx="227520" cy="248922"/>
            <a:chOff x="4469316" y="1236218"/>
            <a:chExt cx="360570" cy="400390"/>
          </a:xfrm>
        </p:grpSpPr>
        <p:sp>
          <p:nvSpPr>
            <p:cNvPr id="444" name="Google Shape;444;p31"/>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31"/>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31"/>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31"/>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31"/>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31"/>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31"/>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51" name="Google Shape;451;p31"/>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452" name="Google Shape;452;p31"/>
          <p:cNvGrpSpPr/>
          <p:nvPr/>
        </p:nvGrpSpPr>
        <p:grpSpPr>
          <a:xfrm>
            <a:off x="2859100" y="658076"/>
            <a:ext cx="1390125" cy="1117724"/>
            <a:chOff x="2859100" y="658076"/>
            <a:chExt cx="1390125" cy="1117724"/>
          </a:xfrm>
        </p:grpSpPr>
        <p:pic>
          <p:nvPicPr>
            <p:cNvPr id="453" name="Google Shape;453;p31"/>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454" name="Google Shape;454;p31"/>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458" name="Shape 458"/>
        <p:cNvGrpSpPr/>
        <p:nvPr/>
      </p:nvGrpSpPr>
      <p:grpSpPr>
        <a:xfrm>
          <a:off x="0" y="0"/>
          <a:ext cx="0" cy="0"/>
          <a:chOff x="0" y="0"/>
          <a:chExt cx="0" cy="0"/>
        </a:xfrm>
      </p:grpSpPr>
      <p:sp>
        <p:nvSpPr>
          <p:cNvPr id="459" name="Google Shape;459;p32"/>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2 - Day 1</a:t>
            </a:r>
            <a:endParaRPr sz="1800">
              <a:solidFill>
                <a:schemeClr val="dk1"/>
              </a:solidFill>
              <a:latin typeface="Ubuntu Medium"/>
              <a:ea typeface="Ubuntu Medium"/>
              <a:cs typeface="Ubuntu Medium"/>
              <a:sym typeface="Ubuntu Medium"/>
            </a:endParaRPr>
          </a:p>
        </p:txBody>
      </p:sp>
      <p:sp>
        <p:nvSpPr>
          <p:cNvPr id="460" name="Google Shape;460;p32"/>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Problem Solving</a:t>
            </a:r>
            <a:endParaRPr b="1" sz="2100">
              <a:solidFill>
                <a:schemeClr val="accent3"/>
              </a:solidFill>
              <a:latin typeface="Ubuntu"/>
              <a:ea typeface="Ubuntu"/>
              <a:cs typeface="Ubuntu"/>
              <a:sym typeface="Ubuntu"/>
            </a:endParaRPr>
          </a:p>
        </p:txBody>
      </p:sp>
      <p:pic>
        <p:nvPicPr>
          <p:cNvPr id="461" name="Google Shape;461;p32"/>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462" name="Google Shape;462;p32"/>
          <p:cNvSpPr/>
          <p:nvPr/>
        </p:nvSpPr>
        <p:spPr>
          <a:xfrm>
            <a:off x="453250" y="1254525"/>
            <a:ext cx="8307000" cy="3716700"/>
          </a:xfrm>
          <a:prstGeom prst="roundRect">
            <a:avLst>
              <a:gd fmla="val 16667" name="adj"/>
            </a:avLst>
          </a:prstGeom>
          <a:solidFill>
            <a:srgbClr val="FFFFFE"/>
          </a:solidFill>
          <a:ln cap="flat"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3"/>
                </a:solidFill>
                <a:latin typeface="Ubuntu"/>
                <a:ea typeface="Ubuntu"/>
                <a:cs typeface="Ubuntu"/>
                <a:sym typeface="Ubuntu"/>
              </a:rPr>
              <a:t>Problem of the Day</a:t>
            </a:r>
            <a:endParaRPr b="1">
              <a:solidFill>
                <a:schemeClr val="accent3"/>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Kayla is selling 45 brownies to raise money for a trip.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She sold 8 brownies on Monday.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On Tuesday, she sold 16 brownies.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How many brownies does she have left?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Write or draw a picture to show how you got your answer.</a:t>
            </a:r>
            <a:endParaRPr sz="2300">
              <a:solidFill>
                <a:schemeClr val="dk1"/>
              </a:solidFill>
              <a:latin typeface="Ubuntu Medium"/>
              <a:ea typeface="Ubuntu Medium"/>
              <a:cs typeface="Ubuntu Medium"/>
              <a:sym typeface="Ubuntu Medium"/>
            </a:endParaRPr>
          </a:p>
        </p:txBody>
      </p:sp>
      <p:pic>
        <p:nvPicPr>
          <p:cNvPr id="463" name="Google Shape;463;p32"/>
          <p:cNvPicPr preferRelativeResize="0"/>
          <p:nvPr/>
        </p:nvPicPr>
        <p:blipFill rotWithShape="1">
          <a:blip r:embed="rId4">
            <a:alphaModFix/>
          </a:blip>
          <a:srcRect b="0" l="2821" r="2821" t="0"/>
          <a:stretch/>
        </p:blipFill>
        <p:spPr>
          <a:xfrm>
            <a:off x="5275325" y="571700"/>
            <a:ext cx="1197550" cy="1170375"/>
          </a:xfrm>
          <a:prstGeom prst="rect">
            <a:avLst/>
          </a:prstGeom>
          <a:noFill/>
          <a:ln>
            <a:noFill/>
          </a:ln>
        </p:spPr>
      </p:pic>
      <p:pic>
        <p:nvPicPr>
          <p:cNvPr id="464" name="Google Shape;464;p32"/>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468" name="Shape 468"/>
        <p:cNvGrpSpPr/>
        <p:nvPr/>
      </p:nvGrpSpPr>
      <p:grpSpPr>
        <a:xfrm>
          <a:off x="0" y="0"/>
          <a:ext cx="0" cy="0"/>
          <a:chOff x="0" y="0"/>
          <a:chExt cx="0" cy="0"/>
        </a:xfrm>
      </p:grpSpPr>
      <p:sp>
        <p:nvSpPr>
          <p:cNvPr id="469" name="Google Shape;469;p33"/>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2 - Day 2</a:t>
            </a:r>
            <a:endParaRPr sz="1800">
              <a:solidFill>
                <a:schemeClr val="dk1"/>
              </a:solidFill>
              <a:latin typeface="Ubuntu Medium"/>
              <a:ea typeface="Ubuntu Medium"/>
              <a:cs typeface="Ubuntu Medium"/>
              <a:sym typeface="Ubuntu Medium"/>
            </a:endParaRPr>
          </a:p>
        </p:txBody>
      </p:sp>
      <p:sp>
        <p:nvSpPr>
          <p:cNvPr id="470" name="Google Shape;470;p33"/>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My Thinking Path</a:t>
            </a:r>
            <a:endParaRPr b="1" sz="2100">
              <a:solidFill>
                <a:schemeClr val="accent3"/>
              </a:solidFill>
              <a:latin typeface="Ubuntu"/>
              <a:ea typeface="Ubuntu"/>
              <a:cs typeface="Ubuntu"/>
              <a:sym typeface="Ubuntu"/>
            </a:endParaRPr>
          </a:p>
        </p:txBody>
      </p:sp>
      <p:pic>
        <p:nvPicPr>
          <p:cNvPr id="471" name="Google Shape;471;p33"/>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472" name="Google Shape;472;p33"/>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473" name="Google Shape;473;p33"/>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474" name="Google Shape;474;p33"/>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475" name="Google Shape;475;p33"/>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476" name="Google Shape;476;p33"/>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477" name="Google Shape;477;p33"/>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478" name="Google Shape;478;p33"/>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479" name="Google Shape;479;p33"/>
          <p:cNvPicPr preferRelativeResize="0"/>
          <p:nvPr/>
        </p:nvPicPr>
        <p:blipFill>
          <a:blip r:embed="rId5">
            <a:alphaModFix/>
          </a:blip>
          <a:stretch>
            <a:fillRect/>
          </a:stretch>
        </p:blipFill>
        <p:spPr>
          <a:xfrm>
            <a:off x="6119724" y="1063200"/>
            <a:ext cx="1238925" cy="1041975"/>
          </a:xfrm>
          <a:prstGeom prst="rect">
            <a:avLst/>
          </a:prstGeom>
          <a:noFill/>
          <a:ln>
            <a:noFill/>
          </a:ln>
        </p:spPr>
      </p:pic>
      <p:pic>
        <p:nvPicPr>
          <p:cNvPr id="480" name="Google Shape;480;p33"/>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
        <p:nvSpPr>
          <p:cNvPr id="481" name="Google Shape;481;p33"/>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addition problems is…</a:t>
            </a:r>
            <a:endParaRPr b="1" sz="2000">
              <a:solidFill>
                <a:srgbClr val="FFFFFF"/>
              </a:solidFill>
              <a:latin typeface="Open Sans"/>
              <a:ea typeface="Open Sans"/>
              <a:cs typeface="Open Sans"/>
              <a:sym typeface="Open Sans"/>
            </a:endParaRPr>
          </a:p>
        </p:txBody>
      </p:sp>
      <p:sp>
        <p:nvSpPr>
          <p:cNvPr id="482" name="Google Shape;482;p33"/>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subtraction problems is…</a:t>
            </a:r>
            <a:endParaRPr b="1" sz="2000">
              <a:solidFill>
                <a:srgbClr val="FFFFFF"/>
              </a:solidFill>
              <a:latin typeface="Open Sans"/>
              <a:ea typeface="Open Sans"/>
              <a:cs typeface="Open Sans"/>
              <a:sym typeface="Open Sans"/>
            </a:endParaRPr>
          </a:p>
        </p:txBody>
      </p:sp>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91" name="Shape 91"/>
        <p:cNvGrpSpPr/>
        <p:nvPr/>
      </p:nvGrpSpPr>
      <p:grpSpPr>
        <a:xfrm>
          <a:off x="0" y="0"/>
          <a:ext cx="0" cy="0"/>
          <a:chOff x="0" y="0"/>
          <a:chExt cx="0" cy="0"/>
        </a:xfrm>
      </p:grpSpPr>
      <p:sp>
        <p:nvSpPr>
          <p:cNvPr id="92" name="Google Shape;92;p16"/>
          <p:cNvSpPr/>
          <p:nvPr/>
        </p:nvSpPr>
        <p:spPr>
          <a:xfrm>
            <a:off x="4519741" y="1952589"/>
            <a:ext cx="2465400" cy="741900"/>
          </a:xfrm>
          <a:prstGeom prst="roundRect">
            <a:avLst>
              <a:gd fmla="val 16667" name="adj"/>
            </a:avLst>
          </a:prstGeom>
          <a:solidFill>
            <a:schemeClr val="lt2"/>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3" name="Google Shape;93;p16"/>
          <p:cNvSpPr txBox="1"/>
          <p:nvPr>
            <p:ph idx="1" type="body"/>
          </p:nvPr>
        </p:nvSpPr>
        <p:spPr>
          <a:xfrm>
            <a:off x="4770618" y="1954141"/>
            <a:ext cx="2159400" cy="73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400">
                <a:solidFill>
                  <a:schemeClr val="dk1"/>
                </a:solidFill>
                <a:latin typeface="Ubuntu Medium"/>
                <a:ea typeface="Ubuntu Medium"/>
                <a:cs typeface="Ubuntu Medium"/>
                <a:sym typeface="Ubuntu Medium"/>
              </a:rPr>
              <a:t>Module</a:t>
            </a:r>
            <a:r>
              <a:rPr lang="en" sz="2400">
                <a:solidFill>
                  <a:schemeClr val="dk1"/>
                </a:solidFill>
                <a:latin typeface="Ubuntu Medium"/>
                <a:ea typeface="Ubuntu Medium"/>
                <a:cs typeface="Ubuntu Medium"/>
                <a:sym typeface="Ubuntu Medium"/>
              </a:rPr>
              <a:t> 1</a:t>
            </a:r>
            <a:endParaRPr sz="2400">
              <a:solidFill>
                <a:schemeClr val="dk1"/>
              </a:solidFill>
              <a:latin typeface="Ubuntu Medium"/>
              <a:ea typeface="Ubuntu Medium"/>
              <a:cs typeface="Ubuntu Medium"/>
              <a:sym typeface="Ubuntu Medium"/>
            </a:endParaRPr>
          </a:p>
        </p:txBody>
      </p:sp>
      <p:pic>
        <p:nvPicPr>
          <p:cNvPr id="94" name="Google Shape;94;p16"/>
          <p:cNvPicPr preferRelativeResize="0"/>
          <p:nvPr>
            <p:ph idx="2" type="pic"/>
          </p:nvPr>
        </p:nvPicPr>
        <p:blipFill rotWithShape="1">
          <a:blip r:embed="rId3">
            <a:alphaModFix/>
          </a:blip>
          <a:srcRect b="961" l="0" r="0" t="951"/>
          <a:stretch/>
        </p:blipFill>
        <p:spPr>
          <a:xfrm>
            <a:off x="2158850" y="902150"/>
            <a:ext cx="2682900" cy="2631600"/>
          </a:xfrm>
          <a:prstGeom prst="ellipse">
            <a:avLst/>
          </a:prstGeom>
          <a:noFill/>
          <a:ln>
            <a:noFill/>
          </a:ln>
          <a:effectLst>
            <a:outerShdw blurRad="177800" rotWithShape="0" algn="ctr" dir="5400000" dist="50800">
              <a:srgbClr val="000000">
                <a:alpha val="14000"/>
              </a:srgbClr>
            </a:outerShdw>
          </a:effectLst>
        </p:spPr>
      </p:pic>
      <p:sp>
        <p:nvSpPr>
          <p:cNvPr id="95" name="Google Shape;95;p16"/>
          <p:cNvSpPr txBox="1"/>
          <p:nvPr/>
        </p:nvSpPr>
        <p:spPr>
          <a:xfrm>
            <a:off x="772650" y="4052550"/>
            <a:ext cx="7598700" cy="646500"/>
          </a:xfrm>
          <a:prstGeom prst="rect">
            <a:avLst/>
          </a:prstGeom>
          <a:solidFill>
            <a:schemeClr val="accent2"/>
          </a:solidFill>
          <a:ln cap="flat" cmpd="sng" w="28575">
            <a:solidFill>
              <a:schemeClr val="lt2"/>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lt2"/>
                </a:solidFill>
                <a:latin typeface="Ubuntu Medium"/>
                <a:ea typeface="Ubuntu Medium"/>
                <a:cs typeface="Ubuntu Medium"/>
                <a:sym typeface="Ubuntu Medium"/>
              </a:rPr>
              <a:t>Let’s get started on the fun!</a:t>
            </a:r>
            <a:endParaRPr sz="300">
              <a:solidFill>
                <a:schemeClr val="lt2"/>
              </a:solidFill>
            </a:endParaRPr>
          </a:p>
        </p:txBody>
      </p:sp>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486" name="Shape 486"/>
        <p:cNvGrpSpPr/>
        <p:nvPr/>
      </p:nvGrpSpPr>
      <p:grpSpPr>
        <a:xfrm>
          <a:off x="0" y="0"/>
          <a:ext cx="0" cy="0"/>
          <a:chOff x="0" y="0"/>
          <a:chExt cx="0" cy="0"/>
        </a:xfrm>
      </p:grpSpPr>
      <p:sp>
        <p:nvSpPr>
          <p:cNvPr id="487" name="Google Shape;487;p34"/>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2 - Day 2</a:t>
            </a:r>
            <a:endParaRPr sz="1800">
              <a:solidFill>
                <a:schemeClr val="dk1"/>
              </a:solidFill>
              <a:latin typeface="Ubuntu Medium"/>
              <a:ea typeface="Ubuntu Medium"/>
              <a:cs typeface="Ubuntu Medium"/>
              <a:sym typeface="Ubuntu Medium"/>
            </a:endParaRPr>
          </a:p>
        </p:txBody>
      </p:sp>
      <p:sp>
        <p:nvSpPr>
          <p:cNvPr id="488" name="Google Shape;488;p34"/>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Puzzle Talk</a:t>
            </a:r>
            <a:endParaRPr b="1" sz="2100">
              <a:solidFill>
                <a:schemeClr val="accent3"/>
              </a:solidFill>
              <a:latin typeface="Ubuntu"/>
              <a:ea typeface="Ubuntu"/>
              <a:cs typeface="Ubuntu"/>
              <a:sym typeface="Ubuntu"/>
            </a:endParaRPr>
          </a:p>
        </p:txBody>
      </p:sp>
      <p:pic>
        <p:nvPicPr>
          <p:cNvPr id="489" name="Google Shape;489;p34"/>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490" name="Google Shape;490;p34"/>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491" name="Google Shape;491;p34"/>
          <p:cNvGrpSpPr/>
          <p:nvPr/>
        </p:nvGrpSpPr>
        <p:grpSpPr>
          <a:xfrm>
            <a:off x="1590104" y="4057131"/>
            <a:ext cx="173012" cy="169916"/>
            <a:chOff x="8586628" y="1443880"/>
            <a:chExt cx="281458" cy="281458"/>
          </a:xfrm>
        </p:grpSpPr>
        <p:sp>
          <p:nvSpPr>
            <p:cNvPr id="492" name="Google Shape;492;p34"/>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4"/>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4"/>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4"/>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4"/>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4"/>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4"/>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4"/>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4"/>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1" name="Google Shape;501;p34"/>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Two Step Situations</a:t>
            </a:r>
            <a:endParaRPr sz="1800">
              <a:solidFill>
                <a:schemeClr val="dk1"/>
              </a:solidFill>
              <a:latin typeface="Open Sans"/>
              <a:ea typeface="Open Sans"/>
              <a:cs typeface="Open Sans"/>
              <a:sym typeface="Open Sans"/>
            </a:endParaRPr>
          </a:p>
        </p:txBody>
      </p:sp>
      <p:sp>
        <p:nvSpPr>
          <p:cNvPr id="502" name="Google Shape;502;p34"/>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Push Box Missing Quantity &gt; Level 1 </a:t>
            </a:r>
            <a:endParaRPr sz="2000">
              <a:solidFill>
                <a:schemeClr val="dk1"/>
              </a:solidFill>
              <a:latin typeface="Open Sans"/>
              <a:ea typeface="Open Sans"/>
              <a:cs typeface="Open Sans"/>
              <a:sym typeface="Open Sans"/>
            </a:endParaRPr>
          </a:p>
        </p:txBody>
      </p:sp>
      <p:sp>
        <p:nvSpPr>
          <p:cNvPr id="503" name="Google Shape;503;p34"/>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Puzzle Link</a:t>
            </a:r>
            <a:endParaRPr sz="1200">
              <a:latin typeface="Ubuntu"/>
              <a:ea typeface="Ubuntu"/>
              <a:cs typeface="Ubuntu"/>
              <a:sym typeface="Ubuntu"/>
            </a:endParaRPr>
          </a:p>
        </p:txBody>
      </p:sp>
      <p:grpSp>
        <p:nvGrpSpPr>
          <p:cNvPr id="504" name="Google Shape;504;p34"/>
          <p:cNvGrpSpPr/>
          <p:nvPr/>
        </p:nvGrpSpPr>
        <p:grpSpPr>
          <a:xfrm>
            <a:off x="7709843" y="3629462"/>
            <a:ext cx="1138164" cy="1468500"/>
            <a:chOff x="7633097" y="3255132"/>
            <a:chExt cx="1510904" cy="1870224"/>
          </a:xfrm>
        </p:grpSpPr>
        <p:pic>
          <p:nvPicPr>
            <p:cNvPr id="505" name="Google Shape;505;p34"/>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506" name="Google Shape;506;p34"/>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507" name="Google Shape;507;p34">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4"/>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509" name="Google Shape;509;p34"/>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0" name="Google Shape;510;p34"/>
          <p:cNvGrpSpPr/>
          <p:nvPr/>
        </p:nvGrpSpPr>
        <p:grpSpPr>
          <a:xfrm>
            <a:off x="4509208" y="1330103"/>
            <a:ext cx="227520" cy="248922"/>
            <a:chOff x="4469316" y="1236218"/>
            <a:chExt cx="360570" cy="400390"/>
          </a:xfrm>
        </p:grpSpPr>
        <p:sp>
          <p:nvSpPr>
            <p:cNvPr id="511" name="Google Shape;511;p34"/>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34"/>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34"/>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34"/>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34"/>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34"/>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34"/>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18" name="Google Shape;518;p34"/>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519" name="Google Shape;519;p34"/>
          <p:cNvGrpSpPr/>
          <p:nvPr/>
        </p:nvGrpSpPr>
        <p:grpSpPr>
          <a:xfrm>
            <a:off x="2859100" y="658076"/>
            <a:ext cx="1390125" cy="1117724"/>
            <a:chOff x="2859100" y="658076"/>
            <a:chExt cx="1390125" cy="1117724"/>
          </a:xfrm>
        </p:grpSpPr>
        <p:pic>
          <p:nvPicPr>
            <p:cNvPr id="520" name="Google Shape;520;p34"/>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521" name="Google Shape;521;p34"/>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25" name="Shape 525"/>
        <p:cNvGrpSpPr/>
        <p:nvPr/>
      </p:nvGrpSpPr>
      <p:grpSpPr>
        <a:xfrm>
          <a:off x="0" y="0"/>
          <a:ext cx="0" cy="0"/>
          <a:chOff x="0" y="0"/>
          <a:chExt cx="0" cy="0"/>
        </a:xfrm>
      </p:grpSpPr>
      <p:sp>
        <p:nvSpPr>
          <p:cNvPr id="526" name="Google Shape;526;p35"/>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2 - Day 2</a:t>
            </a:r>
            <a:endParaRPr sz="1800">
              <a:solidFill>
                <a:schemeClr val="dk1"/>
              </a:solidFill>
              <a:latin typeface="Ubuntu Medium"/>
              <a:ea typeface="Ubuntu Medium"/>
              <a:cs typeface="Ubuntu Medium"/>
              <a:sym typeface="Ubuntu Medium"/>
            </a:endParaRPr>
          </a:p>
        </p:txBody>
      </p:sp>
      <p:sp>
        <p:nvSpPr>
          <p:cNvPr id="527" name="Google Shape;527;p35"/>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Problem Solving</a:t>
            </a:r>
            <a:endParaRPr b="1" sz="2100">
              <a:solidFill>
                <a:schemeClr val="accent3"/>
              </a:solidFill>
              <a:latin typeface="Ubuntu"/>
              <a:ea typeface="Ubuntu"/>
              <a:cs typeface="Ubuntu"/>
              <a:sym typeface="Ubuntu"/>
            </a:endParaRPr>
          </a:p>
        </p:txBody>
      </p:sp>
      <p:pic>
        <p:nvPicPr>
          <p:cNvPr id="528" name="Google Shape;528;p35"/>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529" name="Google Shape;529;p35"/>
          <p:cNvSpPr/>
          <p:nvPr/>
        </p:nvSpPr>
        <p:spPr>
          <a:xfrm>
            <a:off x="453250" y="1254525"/>
            <a:ext cx="8307000" cy="3716700"/>
          </a:xfrm>
          <a:prstGeom prst="roundRect">
            <a:avLst>
              <a:gd fmla="val 16667" name="adj"/>
            </a:avLst>
          </a:prstGeom>
          <a:solidFill>
            <a:srgbClr val="FFFFFE"/>
          </a:solidFill>
          <a:ln cap="flat"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3"/>
                </a:solidFill>
                <a:latin typeface="Ubuntu"/>
                <a:ea typeface="Ubuntu"/>
                <a:cs typeface="Ubuntu"/>
                <a:sym typeface="Ubuntu"/>
              </a:rPr>
              <a:t>Problem of the Day</a:t>
            </a:r>
            <a:endParaRPr b="1">
              <a:solidFill>
                <a:schemeClr val="accent3"/>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Push Box Task: Create two examples of a new JiJi puzzle.</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 Each example must have 2 steps like the puzzles you did</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earlier and result in an answer of 18.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Write your equation on the line. Then compare the two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puzzles. How are they alike? How are they different?</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i="1" lang="en" sz="1900">
                <a:solidFill>
                  <a:schemeClr val="dk1"/>
                </a:solidFill>
                <a:latin typeface="Ubuntu Medium"/>
                <a:ea typeface="Ubuntu Medium"/>
                <a:cs typeface="Ubuntu Medium"/>
                <a:sym typeface="Ubuntu Medium"/>
              </a:rPr>
              <a:t>(next slide)</a:t>
            </a:r>
            <a:endParaRPr i="1" sz="1900">
              <a:solidFill>
                <a:schemeClr val="dk1"/>
              </a:solidFill>
              <a:latin typeface="Ubuntu Medium"/>
              <a:ea typeface="Ubuntu Medium"/>
              <a:cs typeface="Ubuntu Medium"/>
              <a:sym typeface="Ubuntu Medium"/>
            </a:endParaRPr>
          </a:p>
        </p:txBody>
      </p:sp>
      <p:pic>
        <p:nvPicPr>
          <p:cNvPr id="530" name="Google Shape;530;p35"/>
          <p:cNvPicPr preferRelativeResize="0"/>
          <p:nvPr/>
        </p:nvPicPr>
        <p:blipFill rotWithShape="1">
          <a:blip r:embed="rId4">
            <a:alphaModFix/>
          </a:blip>
          <a:srcRect b="0" l="2821" r="2821" t="0"/>
          <a:stretch/>
        </p:blipFill>
        <p:spPr>
          <a:xfrm>
            <a:off x="5275325" y="571700"/>
            <a:ext cx="1197550" cy="1170375"/>
          </a:xfrm>
          <a:prstGeom prst="rect">
            <a:avLst/>
          </a:prstGeom>
          <a:noFill/>
          <a:ln>
            <a:noFill/>
          </a:ln>
        </p:spPr>
      </p:pic>
      <p:pic>
        <p:nvPicPr>
          <p:cNvPr id="531" name="Google Shape;531;p35"/>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35" name="Shape 535"/>
        <p:cNvGrpSpPr/>
        <p:nvPr/>
      </p:nvGrpSpPr>
      <p:grpSpPr>
        <a:xfrm>
          <a:off x="0" y="0"/>
          <a:ext cx="0" cy="0"/>
          <a:chOff x="0" y="0"/>
          <a:chExt cx="0" cy="0"/>
        </a:xfrm>
      </p:grpSpPr>
      <p:sp>
        <p:nvSpPr>
          <p:cNvPr id="536" name="Google Shape;536;p36"/>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2 - Day 2</a:t>
            </a:r>
            <a:endParaRPr sz="1800">
              <a:solidFill>
                <a:schemeClr val="dk1"/>
              </a:solidFill>
              <a:latin typeface="Ubuntu Medium"/>
              <a:ea typeface="Ubuntu Medium"/>
              <a:cs typeface="Ubuntu Medium"/>
              <a:sym typeface="Ubuntu Medium"/>
            </a:endParaRPr>
          </a:p>
        </p:txBody>
      </p:sp>
      <p:sp>
        <p:nvSpPr>
          <p:cNvPr id="537" name="Google Shape;537;p36"/>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Problem Solving</a:t>
            </a:r>
            <a:endParaRPr b="1" sz="2100">
              <a:solidFill>
                <a:schemeClr val="accent3"/>
              </a:solidFill>
              <a:latin typeface="Ubuntu"/>
              <a:ea typeface="Ubuntu"/>
              <a:cs typeface="Ubuntu"/>
              <a:sym typeface="Ubuntu"/>
            </a:endParaRPr>
          </a:p>
        </p:txBody>
      </p:sp>
      <p:pic>
        <p:nvPicPr>
          <p:cNvPr id="538" name="Google Shape;538;p36"/>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539" name="Google Shape;539;p36"/>
          <p:cNvSpPr/>
          <p:nvPr/>
        </p:nvSpPr>
        <p:spPr>
          <a:xfrm>
            <a:off x="453250" y="1254525"/>
            <a:ext cx="8307000" cy="3716700"/>
          </a:xfrm>
          <a:prstGeom prst="roundRect">
            <a:avLst>
              <a:gd fmla="val 16667" name="adj"/>
            </a:avLst>
          </a:prstGeom>
          <a:solidFill>
            <a:srgbClr val="FFFFFE"/>
          </a:solidFill>
          <a:ln cap="flat"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3"/>
                </a:solidFill>
                <a:latin typeface="Ubuntu"/>
                <a:ea typeface="Ubuntu"/>
                <a:cs typeface="Ubuntu"/>
                <a:sym typeface="Ubuntu"/>
              </a:rPr>
              <a:t>Problem of the Day</a:t>
            </a:r>
            <a:endParaRPr b="1">
              <a:solidFill>
                <a:schemeClr val="accent3"/>
              </a:solidFill>
              <a:latin typeface="Ubuntu"/>
              <a:ea typeface="Ubuntu"/>
              <a:cs typeface="Ubuntu"/>
              <a:sym typeface="Ubuntu"/>
            </a:endParaRPr>
          </a:p>
          <a:p>
            <a:pPr indent="0" lvl="0" marL="0" rtl="0" algn="l">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540" name="Google Shape;540;p36"/>
          <p:cNvPicPr preferRelativeResize="0"/>
          <p:nvPr/>
        </p:nvPicPr>
        <p:blipFill rotWithShape="1">
          <a:blip r:embed="rId4">
            <a:alphaModFix/>
          </a:blip>
          <a:srcRect b="0" l="2821" r="2821" t="0"/>
          <a:stretch/>
        </p:blipFill>
        <p:spPr>
          <a:xfrm>
            <a:off x="5275325" y="571700"/>
            <a:ext cx="1197550" cy="1170375"/>
          </a:xfrm>
          <a:prstGeom prst="rect">
            <a:avLst/>
          </a:prstGeom>
          <a:noFill/>
          <a:ln>
            <a:noFill/>
          </a:ln>
        </p:spPr>
      </p:pic>
      <p:pic>
        <p:nvPicPr>
          <p:cNvPr id="541" name="Google Shape;541;p36"/>
          <p:cNvPicPr preferRelativeResize="0"/>
          <p:nvPr/>
        </p:nvPicPr>
        <p:blipFill>
          <a:blip r:embed="rId5">
            <a:alphaModFix/>
          </a:blip>
          <a:stretch>
            <a:fillRect/>
          </a:stretch>
        </p:blipFill>
        <p:spPr>
          <a:xfrm rot="-4958466">
            <a:off x="5091850" y="1214395"/>
            <a:ext cx="176914" cy="409624"/>
          </a:xfrm>
          <a:prstGeom prst="rect">
            <a:avLst/>
          </a:prstGeom>
          <a:noFill/>
          <a:ln>
            <a:noFill/>
          </a:ln>
        </p:spPr>
      </p:pic>
      <p:pic>
        <p:nvPicPr>
          <p:cNvPr id="542" name="Google Shape;542;p36"/>
          <p:cNvPicPr preferRelativeResize="0"/>
          <p:nvPr/>
        </p:nvPicPr>
        <p:blipFill>
          <a:blip r:embed="rId6">
            <a:alphaModFix/>
          </a:blip>
          <a:stretch>
            <a:fillRect/>
          </a:stretch>
        </p:blipFill>
        <p:spPr>
          <a:xfrm>
            <a:off x="691650" y="1963375"/>
            <a:ext cx="4339899" cy="2398700"/>
          </a:xfrm>
          <a:prstGeom prst="rect">
            <a:avLst/>
          </a:prstGeom>
          <a:noFill/>
          <a:ln>
            <a:noFill/>
          </a:ln>
        </p:spPr>
      </p:pic>
      <p:sp>
        <p:nvSpPr>
          <p:cNvPr id="543" name="Google Shape;543;p36"/>
          <p:cNvSpPr txBox="1"/>
          <p:nvPr/>
        </p:nvSpPr>
        <p:spPr>
          <a:xfrm>
            <a:off x="1186725" y="3681475"/>
            <a:ext cx="3366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lt2"/>
                </a:solidFill>
                <a:latin typeface="Open Sans"/>
                <a:ea typeface="Open Sans"/>
                <a:cs typeface="Open Sans"/>
                <a:sym typeface="Open Sans"/>
              </a:rPr>
              <a:t>First</a:t>
            </a:r>
            <a:r>
              <a:rPr b="1" lang="en" sz="2300">
                <a:solidFill>
                  <a:schemeClr val="lt2"/>
                </a:solidFill>
                <a:latin typeface="Open Sans"/>
                <a:ea typeface="Open Sans"/>
                <a:cs typeface="Open Sans"/>
                <a:sym typeface="Open Sans"/>
              </a:rPr>
              <a:t> equation</a:t>
            </a:r>
            <a:endParaRPr b="1" sz="2300">
              <a:solidFill>
                <a:schemeClr val="lt2"/>
              </a:solidFill>
              <a:latin typeface="Open Sans"/>
              <a:ea typeface="Open Sans"/>
              <a:cs typeface="Open Sans"/>
              <a:sym typeface="Open Sans"/>
            </a:endParaRPr>
          </a:p>
        </p:txBody>
      </p:sp>
      <p:sp>
        <p:nvSpPr>
          <p:cNvPr id="544" name="Google Shape;544;p36"/>
          <p:cNvSpPr txBox="1"/>
          <p:nvPr/>
        </p:nvSpPr>
        <p:spPr>
          <a:xfrm>
            <a:off x="5275325" y="1989125"/>
            <a:ext cx="3265500" cy="264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Ubuntu Medium"/>
                <a:ea typeface="Ubuntu Medium"/>
                <a:cs typeface="Ubuntu Medium"/>
                <a:sym typeface="Ubuntu Medium"/>
              </a:rPr>
              <a:t>Write your equation on the line.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i="1" lang="en" sz="1500">
                <a:solidFill>
                  <a:schemeClr val="dk1"/>
                </a:solidFill>
                <a:latin typeface="Ubuntu Medium"/>
                <a:ea typeface="Ubuntu Medium"/>
                <a:cs typeface="Ubuntu Medium"/>
                <a:sym typeface="Ubuntu Medium"/>
              </a:rPr>
              <a:t>(next slide)</a:t>
            </a:r>
            <a:endParaRPr i="1" sz="1500">
              <a:solidFill>
                <a:schemeClr val="dk1"/>
              </a:solidFill>
              <a:latin typeface="Ubuntu Medium"/>
              <a:ea typeface="Ubuntu Medium"/>
              <a:cs typeface="Ubuntu Medium"/>
              <a:sym typeface="Ubuntu Medium"/>
            </a:endParaRPr>
          </a:p>
        </p:txBody>
      </p:sp>
      <p:pic>
        <p:nvPicPr>
          <p:cNvPr id="545" name="Google Shape;545;p36"/>
          <p:cNvPicPr preferRelativeResize="0"/>
          <p:nvPr/>
        </p:nvPicPr>
        <p:blipFill>
          <a:blip r:embed="rId7">
            <a:alphaModFix/>
          </a:blip>
          <a:stretch>
            <a:fillRect/>
          </a:stretch>
        </p:blipFill>
        <p:spPr>
          <a:xfrm>
            <a:off x="53578" y="0"/>
            <a:ext cx="9036844" cy="5143500"/>
          </a:xfrm>
          <a:prstGeom prst="rect">
            <a:avLst/>
          </a:prstGeom>
          <a:noFill/>
          <a:ln>
            <a:noFill/>
          </a:ln>
        </p:spPr>
      </p:pic>
    </p:spTree>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49" name="Shape 549"/>
        <p:cNvGrpSpPr/>
        <p:nvPr/>
      </p:nvGrpSpPr>
      <p:grpSpPr>
        <a:xfrm>
          <a:off x="0" y="0"/>
          <a:ext cx="0" cy="0"/>
          <a:chOff x="0" y="0"/>
          <a:chExt cx="0" cy="0"/>
        </a:xfrm>
      </p:grpSpPr>
      <p:sp>
        <p:nvSpPr>
          <p:cNvPr id="550" name="Google Shape;550;p37"/>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2 - Day 2</a:t>
            </a:r>
            <a:endParaRPr sz="1800">
              <a:solidFill>
                <a:schemeClr val="dk1"/>
              </a:solidFill>
              <a:latin typeface="Ubuntu Medium"/>
              <a:ea typeface="Ubuntu Medium"/>
              <a:cs typeface="Ubuntu Medium"/>
              <a:sym typeface="Ubuntu Medium"/>
            </a:endParaRPr>
          </a:p>
        </p:txBody>
      </p:sp>
      <p:sp>
        <p:nvSpPr>
          <p:cNvPr id="551" name="Google Shape;551;p37"/>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Problem Solving</a:t>
            </a:r>
            <a:endParaRPr b="1" sz="2100">
              <a:solidFill>
                <a:schemeClr val="accent3"/>
              </a:solidFill>
              <a:latin typeface="Ubuntu"/>
              <a:ea typeface="Ubuntu"/>
              <a:cs typeface="Ubuntu"/>
              <a:sym typeface="Ubuntu"/>
            </a:endParaRPr>
          </a:p>
        </p:txBody>
      </p:sp>
      <p:pic>
        <p:nvPicPr>
          <p:cNvPr id="552" name="Google Shape;552;p37"/>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553" name="Google Shape;553;p37"/>
          <p:cNvSpPr/>
          <p:nvPr/>
        </p:nvSpPr>
        <p:spPr>
          <a:xfrm>
            <a:off x="453250" y="1254525"/>
            <a:ext cx="8307000" cy="3716700"/>
          </a:xfrm>
          <a:prstGeom prst="roundRect">
            <a:avLst>
              <a:gd fmla="val 16667" name="adj"/>
            </a:avLst>
          </a:prstGeom>
          <a:solidFill>
            <a:srgbClr val="FFFFFE"/>
          </a:solidFill>
          <a:ln cap="flat"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3"/>
                </a:solidFill>
                <a:latin typeface="Ubuntu"/>
                <a:ea typeface="Ubuntu"/>
                <a:cs typeface="Ubuntu"/>
                <a:sym typeface="Ubuntu"/>
              </a:rPr>
              <a:t>Problem of the Day</a:t>
            </a:r>
            <a:endParaRPr b="1">
              <a:solidFill>
                <a:schemeClr val="accent3"/>
              </a:solidFill>
              <a:latin typeface="Ubuntu"/>
              <a:ea typeface="Ubuntu"/>
              <a:cs typeface="Ubuntu"/>
              <a:sym typeface="Ubuntu"/>
            </a:endParaRPr>
          </a:p>
          <a:p>
            <a:pPr indent="0" lvl="0" marL="0" rtl="0" algn="l">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554" name="Google Shape;554;p37"/>
          <p:cNvPicPr preferRelativeResize="0"/>
          <p:nvPr/>
        </p:nvPicPr>
        <p:blipFill rotWithShape="1">
          <a:blip r:embed="rId4">
            <a:alphaModFix/>
          </a:blip>
          <a:srcRect b="0" l="2821" r="2821" t="0"/>
          <a:stretch/>
        </p:blipFill>
        <p:spPr>
          <a:xfrm>
            <a:off x="5275325" y="571700"/>
            <a:ext cx="1197550" cy="1170375"/>
          </a:xfrm>
          <a:prstGeom prst="rect">
            <a:avLst/>
          </a:prstGeom>
          <a:noFill/>
          <a:ln>
            <a:noFill/>
          </a:ln>
        </p:spPr>
      </p:pic>
      <p:pic>
        <p:nvPicPr>
          <p:cNvPr id="555" name="Google Shape;555;p37"/>
          <p:cNvPicPr preferRelativeResize="0"/>
          <p:nvPr/>
        </p:nvPicPr>
        <p:blipFill>
          <a:blip r:embed="rId5">
            <a:alphaModFix/>
          </a:blip>
          <a:stretch>
            <a:fillRect/>
          </a:stretch>
        </p:blipFill>
        <p:spPr>
          <a:xfrm rot="-4958466">
            <a:off x="5091850" y="1214395"/>
            <a:ext cx="176914" cy="409624"/>
          </a:xfrm>
          <a:prstGeom prst="rect">
            <a:avLst/>
          </a:prstGeom>
          <a:noFill/>
          <a:ln>
            <a:noFill/>
          </a:ln>
        </p:spPr>
      </p:pic>
      <p:pic>
        <p:nvPicPr>
          <p:cNvPr id="556" name="Google Shape;556;p37"/>
          <p:cNvPicPr preferRelativeResize="0"/>
          <p:nvPr/>
        </p:nvPicPr>
        <p:blipFill>
          <a:blip r:embed="rId6">
            <a:alphaModFix/>
          </a:blip>
          <a:stretch>
            <a:fillRect/>
          </a:stretch>
        </p:blipFill>
        <p:spPr>
          <a:xfrm>
            <a:off x="691650" y="1963375"/>
            <a:ext cx="4339899" cy="2398700"/>
          </a:xfrm>
          <a:prstGeom prst="rect">
            <a:avLst/>
          </a:prstGeom>
          <a:noFill/>
          <a:ln>
            <a:noFill/>
          </a:ln>
        </p:spPr>
      </p:pic>
      <p:sp>
        <p:nvSpPr>
          <p:cNvPr id="557" name="Google Shape;557;p37"/>
          <p:cNvSpPr txBox="1"/>
          <p:nvPr/>
        </p:nvSpPr>
        <p:spPr>
          <a:xfrm>
            <a:off x="1186725" y="3681475"/>
            <a:ext cx="3366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lt2"/>
                </a:solidFill>
                <a:latin typeface="Open Sans"/>
                <a:ea typeface="Open Sans"/>
                <a:cs typeface="Open Sans"/>
                <a:sym typeface="Open Sans"/>
              </a:rPr>
              <a:t>Second</a:t>
            </a:r>
            <a:r>
              <a:rPr b="1" lang="en" sz="2300">
                <a:solidFill>
                  <a:schemeClr val="lt2"/>
                </a:solidFill>
                <a:latin typeface="Open Sans"/>
                <a:ea typeface="Open Sans"/>
                <a:cs typeface="Open Sans"/>
                <a:sym typeface="Open Sans"/>
              </a:rPr>
              <a:t> equation</a:t>
            </a:r>
            <a:endParaRPr b="1" sz="2300">
              <a:solidFill>
                <a:schemeClr val="lt2"/>
              </a:solidFill>
              <a:latin typeface="Open Sans"/>
              <a:ea typeface="Open Sans"/>
              <a:cs typeface="Open Sans"/>
              <a:sym typeface="Open Sans"/>
            </a:endParaRPr>
          </a:p>
        </p:txBody>
      </p:sp>
      <p:sp>
        <p:nvSpPr>
          <p:cNvPr id="558" name="Google Shape;558;p37"/>
          <p:cNvSpPr txBox="1"/>
          <p:nvPr/>
        </p:nvSpPr>
        <p:spPr>
          <a:xfrm>
            <a:off x="5275325" y="1989125"/>
            <a:ext cx="3265500" cy="205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Ubuntu Medium"/>
                <a:ea typeface="Ubuntu Medium"/>
                <a:cs typeface="Ubuntu Medium"/>
                <a:sym typeface="Ubuntu Medium"/>
              </a:rPr>
              <a:t>Write your equation on the line.</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rPr lang="en" sz="1800">
                <a:solidFill>
                  <a:schemeClr val="dk1"/>
                </a:solidFill>
                <a:latin typeface="Ubuntu Medium"/>
                <a:ea typeface="Ubuntu Medium"/>
                <a:cs typeface="Ubuntu Medium"/>
                <a:sym typeface="Ubuntu Medium"/>
              </a:rPr>
              <a:t> Then compare the two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rPr lang="en" sz="1800">
                <a:solidFill>
                  <a:schemeClr val="dk1"/>
                </a:solidFill>
                <a:latin typeface="Ubuntu Medium"/>
                <a:ea typeface="Ubuntu Medium"/>
                <a:cs typeface="Ubuntu Medium"/>
                <a:sym typeface="Ubuntu Medium"/>
              </a:rPr>
              <a:t>puzzles.</a:t>
            </a:r>
            <a:endParaRPr sz="1800">
              <a:solidFill>
                <a:schemeClr val="dk1"/>
              </a:solidFill>
              <a:latin typeface="Ubuntu Medium"/>
              <a:ea typeface="Ubuntu Medium"/>
              <a:cs typeface="Ubuntu Medium"/>
              <a:sym typeface="Ubuntu Medium"/>
            </a:endParaRPr>
          </a:p>
        </p:txBody>
      </p:sp>
    </p:spTree>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62" name="Shape 562"/>
        <p:cNvGrpSpPr/>
        <p:nvPr/>
      </p:nvGrpSpPr>
      <p:grpSpPr>
        <a:xfrm>
          <a:off x="0" y="0"/>
          <a:ext cx="0" cy="0"/>
          <a:chOff x="0" y="0"/>
          <a:chExt cx="0" cy="0"/>
        </a:xfrm>
      </p:grpSpPr>
      <p:sp>
        <p:nvSpPr>
          <p:cNvPr id="563" name="Google Shape;563;p38"/>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2 - Day 3</a:t>
            </a:r>
            <a:endParaRPr sz="1800">
              <a:solidFill>
                <a:schemeClr val="dk1"/>
              </a:solidFill>
              <a:latin typeface="Ubuntu Medium"/>
              <a:ea typeface="Ubuntu Medium"/>
              <a:cs typeface="Ubuntu Medium"/>
              <a:sym typeface="Ubuntu Medium"/>
            </a:endParaRPr>
          </a:p>
        </p:txBody>
      </p:sp>
      <p:sp>
        <p:nvSpPr>
          <p:cNvPr id="564" name="Google Shape;564;p38"/>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My Thinking Path</a:t>
            </a:r>
            <a:endParaRPr b="1" sz="2100">
              <a:solidFill>
                <a:schemeClr val="accent3"/>
              </a:solidFill>
              <a:latin typeface="Ubuntu"/>
              <a:ea typeface="Ubuntu"/>
              <a:cs typeface="Ubuntu"/>
              <a:sym typeface="Ubuntu"/>
            </a:endParaRPr>
          </a:p>
        </p:txBody>
      </p:sp>
      <p:pic>
        <p:nvPicPr>
          <p:cNvPr id="565" name="Google Shape;565;p38"/>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566" name="Google Shape;566;p38"/>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567" name="Google Shape;567;p38"/>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568" name="Google Shape;568;p38"/>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569" name="Google Shape;569;p38"/>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570" name="Google Shape;570;p38"/>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571" name="Google Shape;571;p38"/>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572" name="Google Shape;572;p38"/>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573" name="Google Shape;573;p38"/>
          <p:cNvPicPr preferRelativeResize="0"/>
          <p:nvPr/>
        </p:nvPicPr>
        <p:blipFill>
          <a:blip r:embed="rId5">
            <a:alphaModFix/>
          </a:blip>
          <a:stretch>
            <a:fillRect/>
          </a:stretch>
        </p:blipFill>
        <p:spPr>
          <a:xfrm>
            <a:off x="6119724" y="1063200"/>
            <a:ext cx="1238925" cy="1041975"/>
          </a:xfrm>
          <a:prstGeom prst="rect">
            <a:avLst/>
          </a:prstGeom>
          <a:noFill/>
          <a:ln>
            <a:noFill/>
          </a:ln>
        </p:spPr>
      </p:pic>
      <p:pic>
        <p:nvPicPr>
          <p:cNvPr id="574" name="Google Shape;574;p38"/>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
        <p:nvSpPr>
          <p:cNvPr id="575" name="Google Shape;575;p38"/>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addition problems is…</a:t>
            </a:r>
            <a:endParaRPr b="1" sz="2000">
              <a:solidFill>
                <a:srgbClr val="FFFFFF"/>
              </a:solidFill>
              <a:latin typeface="Open Sans"/>
              <a:ea typeface="Open Sans"/>
              <a:cs typeface="Open Sans"/>
              <a:sym typeface="Open Sans"/>
            </a:endParaRPr>
          </a:p>
        </p:txBody>
      </p:sp>
      <p:sp>
        <p:nvSpPr>
          <p:cNvPr id="576" name="Google Shape;576;p38"/>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subtraction problems is…</a:t>
            </a:r>
            <a:endParaRPr b="1" sz="2000">
              <a:solidFill>
                <a:srgbClr val="FFFFFF"/>
              </a:solidFill>
              <a:latin typeface="Open Sans"/>
              <a:ea typeface="Open Sans"/>
              <a:cs typeface="Open Sans"/>
              <a:sym typeface="Open Sans"/>
            </a:endParaRPr>
          </a:p>
        </p:txBody>
      </p:sp>
    </p:spTree>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80" name="Shape 580"/>
        <p:cNvGrpSpPr/>
        <p:nvPr/>
      </p:nvGrpSpPr>
      <p:grpSpPr>
        <a:xfrm>
          <a:off x="0" y="0"/>
          <a:ext cx="0" cy="0"/>
          <a:chOff x="0" y="0"/>
          <a:chExt cx="0" cy="0"/>
        </a:xfrm>
      </p:grpSpPr>
      <p:sp>
        <p:nvSpPr>
          <p:cNvPr id="581" name="Google Shape;581;p39"/>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2 - Day 3</a:t>
            </a:r>
            <a:endParaRPr sz="1800">
              <a:solidFill>
                <a:schemeClr val="dk1"/>
              </a:solidFill>
              <a:latin typeface="Ubuntu Medium"/>
              <a:ea typeface="Ubuntu Medium"/>
              <a:cs typeface="Ubuntu Medium"/>
              <a:sym typeface="Ubuntu Medium"/>
            </a:endParaRPr>
          </a:p>
        </p:txBody>
      </p:sp>
      <p:sp>
        <p:nvSpPr>
          <p:cNvPr id="582" name="Google Shape;582;p39"/>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Puzzle Talk</a:t>
            </a:r>
            <a:endParaRPr b="1" sz="2100">
              <a:solidFill>
                <a:schemeClr val="accent3"/>
              </a:solidFill>
              <a:latin typeface="Ubuntu"/>
              <a:ea typeface="Ubuntu"/>
              <a:cs typeface="Ubuntu"/>
              <a:sym typeface="Ubuntu"/>
            </a:endParaRPr>
          </a:p>
        </p:txBody>
      </p:sp>
      <p:pic>
        <p:nvPicPr>
          <p:cNvPr id="583" name="Google Shape;583;p39"/>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584" name="Google Shape;584;p39"/>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585" name="Google Shape;585;p39"/>
          <p:cNvGrpSpPr/>
          <p:nvPr/>
        </p:nvGrpSpPr>
        <p:grpSpPr>
          <a:xfrm>
            <a:off x="1590104" y="4057131"/>
            <a:ext cx="173012" cy="169916"/>
            <a:chOff x="8586628" y="1443880"/>
            <a:chExt cx="281458" cy="281458"/>
          </a:xfrm>
        </p:grpSpPr>
        <p:sp>
          <p:nvSpPr>
            <p:cNvPr id="586" name="Google Shape;586;p39"/>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9"/>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9"/>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9"/>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9"/>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9"/>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9"/>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9"/>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9"/>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5" name="Google Shape;595;p39"/>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Two Step Situations</a:t>
            </a:r>
            <a:endParaRPr sz="1800">
              <a:solidFill>
                <a:schemeClr val="dk1"/>
              </a:solidFill>
              <a:latin typeface="Open Sans"/>
              <a:ea typeface="Open Sans"/>
              <a:cs typeface="Open Sans"/>
              <a:sym typeface="Open Sans"/>
            </a:endParaRPr>
          </a:p>
        </p:txBody>
      </p:sp>
      <p:sp>
        <p:nvSpPr>
          <p:cNvPr id="596" name="Google Shape;596;p39"/>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Pie Monster &gt; Level 1</a:t>
            </a:r>
            <a:endParaRPr sz="2000">
              <a:solidFill>
                <a:schemeClr val="dk1"/>
              </a:solidFill>
              <a:latin typeface="Open Sans"/>
              <a:ea typeface="Open Sans"/>
              <a:cs typeface="Open Sans"/>
              <a:sym typeface="Open Sans"/>
            </a:endParaRPr>
          </a:p>
        </p:txBody>
      </p:sp>
      <p:sp>
        <p:nvSpPr>
          <p:cNvPr id="597" name="Google Shape;597;p39"/>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Puzzle Link</a:t>
            </a:r>
            <a:endParaRPr sz="1200">
              <a:latin typeface="Ubuntu"/>
              <a:ea typeface="Ubuntu"/>
              <a:cs typeface="Ubuntu"/>
              <a:sym typeface="Ubuntu"/>
            </a:endParaRPr>
          </a:p>
        </p:txBody>
      </p:sp>
      <p:grpSp>
        <p:nvGrpSpPr>
          <p:cNvPr id="598" name="Google Shape;598;p39"/>
          <p:cNvGrpSpPr/>
          <p:nvPr/>
        </p:nvGrpSpPr>
        <p:grpSpPr>
          <a:xfrm>
            <a:off x="7709843" y="3629462"/>
            <a:ext cx="1138164" cy="1468500"/>
            <a:chOff x="7633097" y="3255132"/>
            <a:chExt cx="1510904" cy="1870224"/>
          </a:xfrm>
        </p:grpSpPr>
        <p:pic>
          <p:nvPicPr>
            <p:cNvPr id="599" name="Google Shape;599;p39"/>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600" name="Google Shape;600;p39"/>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601" name="Google Shape;601;p39">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9"/>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603" name="Google Shape;603;p39"/>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4" name="Google Shape;604;p39"/>
          <p:cNvGrpSpPr/>
          <p:nvPr/>
        </p:nvGrpSpPr>
        <p:grpSpPr>
          <a:xfrm>
            <a:off x="4509208" y="1330103"/>
            <a:ext cx="227520" cy="248922"/>
            <a:chOff x="4469316" y="1236218"/>
            <a:chExt cx="360570" cy="400390"/>
          </a:xfrm>
        </p:grpSpPr>
        <p:sp>
          <p:nvSpPr>
            <p:cNvPr id="605" name="Google Shape;605;p39"/>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39"/>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39"/>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39"/>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39"/>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39"/>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39"/>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12" name="Google Shape;612;p39"/>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613" name="Google Shape;613;p39"/>
          <p:cNvGrpSpPr/>
          <p:nvPr/>
        </p:nvGrpSpPr>
        <p:grpSpPr>
          <a:xfrm>
            <a:off x="2859100" y="658076"/>
            <a:ext cx="1390125" cy="1117724"/>
            <a:chOff x="2859100" y="658076"/>
            <a:chExt cx="1390125" cy="1117724"/>
          </a:xfrm>
        </p:grpSpPr>
        <p:pic>
          <p:nvPicPr>
            <p:cNvPr id="614" name="Google Shape;614;p39"/>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615" name="Google Shape;615;p39"/>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19" name="Shape 619"/>
        <p:cNvGrpSpPr/>
        <p:nvPr/>
      </p:nvGrpSpPr>
      <p:grpSpPr>
        <a:xfrm>
          <a:off x="0" y="0"/>
          <a:ext cx="0" cy="0"/>
          <a:chOff x="0" y="0"/>
          <a:chExt cx="0" cy="0"/>
        </a:xfrm>
      </p:grpSpPr>
      <p:sp>
        <p:nvSpPr>
          <p:cNvPr id="620" name="Google Shape;620;p40"/>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2 - Day 3</a:t>
            </a:r>
            <a:endParaRPr sz="1800">
              <a:solidFill>
                <a:schemeClr val="dk1"/>
              </a:solidFill>
              <a:latin typeface="Ubuntu Medium"/>
              <a:ea typeface="Ubuntu Medium"/>
              <a:cs typeface="Ubuntu Medium"/>
              <a:sym typeface="Ubuntu Medium"/>
            </a:endParaRPr>
          </a:p>
        </p:txBody>
      </p:sp>
      <p:sp>
        <p:nvSpPr>
          <p:cNvPr id="621" name="Google Shape;621;p40"/>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Problem Solving</a:t>
            </a:r>
            <a:endParaRPr b="1" sz="2100">
              <a:solidFill>
                <a:schemeClr val="accent3"/>
              </a:solidFill>
              <a:latin typeface="Ubuntu"/>
              <a:ea typeface="Ubuntu"/>
              <a:cs typeface="Ubuntu"/>
              <a:sym typeface="Ubuntu"/>
            </a:endParaRPr>
          </a:p>
        </p:txBody>
      </p:sp>
      <p:pic>
        <p:nvPicPr>
          <p:cNvPr id="622" name="Google Shape;622;p40"/>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623" name="Google Shape;623;p40"/>
          <p:cNvSpPr/>
          <p:nvPr/>
        </p:nvSpPr>
        <p:spPr>
          <a:xfrm>
            <a:off x="453250" y="1254525"/>
            <a:ext cx="8307000" cy="3716700"/>
          </a:xfrm>
          <a:prstGeom prst="roundRect">
            <a:avLst>
              <a:gd fmla="val 16667" name="adj"/>
            </a:avLst>
          </a:prstGeom>
          <a:solidFill>
            <a:srgbClr val="FFFFFE"/>
          </a:solidFill>
          <a:ln cap="flat"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3"/>
                </a:solidFill>
                <a:latin typeface="Ubuntu"/>
                <a:ea typeface="Ubuntu"/>
                <a:cs typeface="Ubuntu"/>
                <a:sym typeface="Ubuntu"/>
              </a:rPr>
              <a:t>Problem of the Day</a:t>
            </a:r>
            <a:endParaRPr b="1">
              <a:solidFill>
                <a:schemeClr val="accent3"/>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Devin has some cards in his collection.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Joe gave him 16 cards and Mark gave him 27 cards.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He has 92 cards total.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How many cards did he start with?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Use words or pictures to explain how you found your</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answer.</a:t>
            </a:r>
            <a:endParaRPr sz="2300">
              <a:solidFill>
                <a:schemeClr val="dk1"/>
              </a:solidFill>
              <a:latin typeface="Ubuntu Medium"/>
              <a:ea typeface="Ubuntu Medium"/>
              <a:cs typeface="Ubuntu Medium"/>
              <a:sym typeface="Ubuntu Medium"/>
            </a:endParaRPr>
          </a:p>
        </p:txBody>
      </p:sp>
      <p:pic>
        <p:nvPicPr>
          <p:cNvPr id="624" name="Google Shape;624;p40"/>
          <p:cNvPicPr preferRelativeResize="0"/>
          <p:nvPr/>
        </p:nvPicPr>
        <p:blipFill rotWithShape="1">
          <a:blip r:embed="rId4">
            <a:alphaModFix/>
          </a:blip>
          <a:srcRect b="0" l="2821" r="2821" t="0"/>
          <a:stretch/>
        </p:blipFill>
        <p:spPr>
          <a:xfrm>
            <a:off x="5275325" y="571700"/>
            <a:ext cx="1197550" cy="1170375"/>
          </a:xfrm>
          <a:prstGeom prst="rect">
            <a:avLst/>
          </a:prstGeom>
          <a:noFill/>
          <a:ln>
            <a:noFill/>
          </a:ln>
        </p:spPr>
      </p:pic>
      <p:pic>
        <p:nvPicPr>
          <p:cNvPr id="625" name="Google Shape;625;p40"/>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29" name="Shape 629"/>
        <p:cNvGrpSpPr/>
        <p:nvPr/>
      </p:nvGrpSpPr>
      <p:grpSpPr>
        <a:xfrm>
          <a:off x="0" y="0"/>
          <a:ext cx="0" cy="0"/>
          <a:chOff x="0" y="0"/>
          <a:chExt cx="0" cy="0"/>
        </a:xfrm>
      </p:grpSpPr>
      <p:sp>
        <p:nvSpPr>
          <p:cNvPr id="630" name="Google Shape;630;p41"/>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2 - Day 4</a:t>
            </a:r>
            <a:endParaRPr sz="1800">
              <a:solidFill>
                <a:schemeClr val="dk1"/>
              </a:solidFill>
              <a:latin typeface="Ubuntu Medium"/>
              <a:ea typeface="Ubuntu Medium"/>
              <a:cs typeface="Ubuntu Medium"/>
              <a:sym typeface="Ubuntu Medium"/>
            </a:endParaRPr>
          </a:p>
        </p:txBody>
      </p:sp>
      <p:sp>
        <p:nvSpPr>
          <p:cNvPr id="631" name="Google Shape;631;p41"/>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My Thinking Path</a:t>
            </a:r>
            <a:endParaRPr b="1" sz="2100">
              <a:solidFill>
                <a:schemeClr val="accent3"/>
              </a:solidFill>
              <a:latin typeface="Ubuntu"/>
              <a:ea typeface="Ubuntu"/>
              <a:cs typeface="Ubuntu"/>
              <a:sym typeface="Ubuntu"/>
            </a:endParaRPr>
          </a:p>
        </p:txBody>
      </p:sp>
      <p:pic>
        <p:nvPicPr>
          <p:cNvPr id="632" name="Google Shape;632;p41"/>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633" name="Google Shape;633;p41"/>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634" name="Google Shape;634;p41"/>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635" name="Google Shape;635;p41"/>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636" name="Google Shape;636;p41"/>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637" name="Google Shape;637;p41"/>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638" name="Google Shape;638;p41"/>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639" name="Google Shape;639;p41"/>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640" name="Google Shape;640;p41"/>
          <p:cNvPicPr preferRelativeResize="0"/>
          <p:nvPr/>
        </p:nvPicPr>
        <p:blipFill>
          <a:blip r:embed="rId5">
            <a:alphaModFix/>
          </a:blip>
          <a:stretch>
            <a:fillRect/>
          </a:stretch>
        </p:blipFill>
        <p:spPr>
          <a:xfrm>
            <a:off x="6119724" y="1063200"/>
            <a:ext cx="1238925" cy="1041975"/>
          </a:xfrm>
          <a:prstGeom prst="rect">
            <a:avLst/>
          </a:prstGeom>
          <a:noFill/>
          <a:ln>
            <a:noFill/>
          </a:ln>
        </p:spPr>
      </p:pic>
      <p:pic>
        <p:nvPicPr>
          <p:cNvPr id="641" name="Google Shape;641;p41"/>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
        <p:nvSpPr>
          <p:cNvPr id="642" name="Google Shape;642;p41"/>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addition problems is…</a:t>
            </a:r>
            <a:endParaRPr b="1" sz="2000">
              <a:solidFill>
                <a:srgbClr val="FFFFFF"/>
              </a:solidFill>
              <a:latin typeface="Open Sans"/>
              <a:ea typeface="Open Sans"/>
              <a:cs typeface="Open Sans"/>
              <a:sym typeface="Open Sans"/>
            </a:endParaRPr>
          </a:p>
        </p:txBody>
      </p:sp>
      <p:sp>
        <p:nvSpPr>
          <p:cNvPr id="643" name="Google Shape;643;p41"/>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subtraction problems is…</a:t>
            </a:r>
            <a:endParaRPr b="1" sz="2000">
              <a:solidFill>
                <a:srgbClr val="FFFFFF"/>
              </a:solidFill>
              <a:latin typeface="Open Sans"/>
              <a:ea typeface="Open Sans"/>
              <a:cs typeface="Open Sans"/>
              <a:sym typeface="Open Sans"/>
            </a:endParaRPr>
          </a:p>
        </p:txBody>
      </p:sp>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47" name="Shape 647"/>
        <p:cNvGrpSpPr/>
        <p:nvPr/>
      </p:nvGrpSpPr>
      <p:grpSpPr>
        <a:xfrm>
          <a:off x="0" y="0"/>
          <a:ext cx="0" cy="0"/>
          <a:chOff x="0" y="0"/>
          <a:chExt cx="0" cy="0"/>
        </a:xfrm>
      </p:grpSpPr>
      <p:sp>
        <p:nvSpPr>
          <p:cNvPr id="648" name="Google Shape;648;p42"/>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2 - Day 4</a:t>
            </a:r>
            <a:endParaRPr sz="1800">
              <a:solidFill>
                <a:schemeClr val="dk1"/>
              </a:solidFill>
              <a:latin typeface="Ubuntu Medium"/>
              <a:ea typeface="Ubuntu Medium"/>
              <a:cs typeface="Ubuntu Medium"/>
              <a:sym typeface="Ubuntu Medium"/>
            </a:endParaRPr>
          </a:p>
        </p:txBody>
      </p:sp>
      <p:sp>
        <p:nvSpPr>
          <p:cNvPr id="649" name="Google Shape;649;p42"/>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Puzzle Talk</a:t>
            </a:r>
            <a:endParaRPr b="1" sz="2100">
              <a:solidFill>
                <a:schemeClr val="accent3"/>
              </a:solidFill>
              <a:latin typeface="Ubuntu"/>
              <a:ea typeface="Ubuntu"/>
              <a:cs typeface="Ubuntu"/>
              <a:sym typeface="Ubuntu"/>
            </a:endParaRPr>
          </a:p>
        </p:txBody>
      </p:sp>
      <p:pic>
        <p:nvPicPr>
          <p:cNvPr id="650" name="Google Shape;650;p42"/>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651" name="Google Shape;651;p42"/>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652" name="Google Shape;652;p42"/>
          <p:cNvGrpSpPr/>
          <p:nvPr/>
        </p:nvGrpSpPr>
        <p:grpSpPr>
          <a:xfrm>
            <a:off x="1590104" y="4057131"/>
            <a:ext cx="173012" cy="169916"/>
            <a:chOff x="8586628" y="1443880"/>
            <a:chExt cx="281458" cy="281458"/>
          </a:xfrm>
        </p:grpSpPr>
        <p:sp>
          <p:nvSpPr>
            <p:cNvPr id="653" name="Google Shape;653;p42"/>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2"/>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2"/>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2"/>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2"/>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2"/>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2"/>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2"/>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2"/>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2" name="Google Shape;662;p42"/>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Two Step Situations</a:t>
            </a:r>
            <a:endParaRPr sz="1800">
              <a:solidFill>
                <a:schemeClr val="dk1"/>
              </a:solidFill>
              <a:latin typeface="Open Sans"/>
              <a:ea typeface="Open Sans"/>
              <a:cs typeface="Open Sans"/>
              <a:sym typeface="Open Sans"/>
            </a:endParaRPr>
          </a:p>
        </p:txBody>
      </p:sp>
      <p:sp>
        <p:nvSpPr>
          <p:cNvPr id="663" name="Google Shape;663;p42"/>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Pie Monster &gt; Level 3</a:t>
            </a:r>
            <a:endParaRPr sz="2000">
              <a:solidFill>
                <a:schemeClr val="dk1"/>
              </a:solidFill>
              <a:latin typeface="Open Sans"/>
              <a:ea typeface="Open Sans"/>
              <a:cs typeface="Open Sans"/>
              <a:sym typeface="Open Sans"/>
            </a:endParaRPr>
          </a:p>
        </p:txBody>
      </p:sp>
      <p:sp>
        <p:nvSpPr>
          <p:cNvPr id="664" name="Google Shape;664;p42"/>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Puzzle Link</a:t>
            </a:r>
            <a:endParaRPr sz="1200">
              <a:latin typeface="Ubuntu"/>
              <a:ea typeface="Ubuntu"/>
              <a:cs typeface="Ubuntu"/>
              <a:sym typeface="Ubuntu"/>
            </a:endParaRPr>
          </a:p>
        </p:txBody>
      </p:sp>
      <p:grpSp>
        <p:nvGrpSpPr>
          <p:cNvPr id="665" name="Google Shape;665;p42"/>
          <p:cNvGrpSpPr/>
          <p:nvPr/>
        </p:nvGrpSpPr>
        <p:grpSpPr>
          <a:xfrm>
            <a:off x="7709843" y="3629462"/>
            <a:ext cx="1138164" cy="1468500"/>
            <a:chOff x="7633097" y="3255132"/>
            <a:chExt cx="1510904" cy="1870224"/>
          </a:xfrm>
        </p:grpSpPr>
        <p:pic>
          <p:nvPicPr>
            <p:cNvPr id="666" name="Google Shape;666;p42"/>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667" name="Google Shape;667;p42"/>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668" name="Google Shape;668;p42">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2"/>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670" name="Google Shape;670;p42"/>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1" name="Google Shape;671;p42"/>
          <p:cNvGrpSpPr/>
          <p:nvPr/>
        </p:nvGrpSpPr>
        <p:grpSpPr>
          <a:xfrm>
            <a:off x="4509208" y="1330103"/>
            <a:ext cx="227520" cy="248922"/>
            <a:chOff x="4469316" y="1236218"/>
            <a:chExt cx="360570" cy="400390"/>
          </a:xfrm>
        </p:grpSpPr>
        <p:sp>
          <p:nvSpPr>
            <p:cNvPr id="672" name="Google Shape;672;p42"/>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42"/>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42"/>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42"/>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42"/>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42"/>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42"/>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79" name="Google Shape;679;p42"/>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680" name="Google Shape;680;p42"/>
          <p:cNvGrpSpPr/>
          <p:nvPr/>
        </p:nvGrpSpPr>
        <p:grpSpPr>
          <a:xfrm>
            <a:off x="2859100" y="658076"/>
            <a:ext cx="1390125" cy="1117724"/>
            <a:chOff x="2859100" y="658076"/>
            <a:chExt cx="1390125" cy="1117724"/>
          </a:xfrm>
        </p:grpSpPr>
        <p:pic>
          <p:nvPicPr>
            <p:cNvPr id="681" name="Google Shape;681;p42"/>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682" name="Google Shape;682;p42"/>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86" name="Shape 686"/>
        <p:cNvGrpSpPr/>
        <p:nvPr/>
      </p:nvGrpSpPr>
      <p:grpSpPr>
        <a:xfrm>
          <a:off x="0" y="0"/>
          <a:ext cx="0" cy="0"/>
          <a:chOff x="0" y="0"/>
          <a:chExt cx="0" cy="0"/>
        </a:xfrm>
      </p:grpSpPr>
      <p:sp>
        <p:nvSpPr>
          <p:cNvPr id="687" name="Google Shape;687;p43"/>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2 - Day 4</a:t>
            </a:r>
            <a:endParaRPr sz="1800">
              <a:solidFill>
                <a:schemeClr val="dk1"/>
              </a:solidFill>
              <a:latin typeface="Ubuntu Medium"/>
              <a:ea typeface="Ubuntu Medium"/>
              <a:cs typeface="Ubuntu Medium"/>
              <a:sym typeface="Ubuntu Medium"/>
            </a:endParaRPr>
          </a:p>
        </p:txBody>
      </p:sp>
      <p:sp>
        <p:nvSpPr>
          <p:cNvPr id="688" name="Google Shape;688;p43"/>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Problem Solving</a:t>
            </a:r>
            <a:endParaRPr b="1" sz="2100">
              <a:solidFill>
                <a:schemeClr val="accent3"/>
              </a:solidFill>
              <a:latin typeface="Ubuntu"/>
              <a:ea typeface="Ubuntu"/>
              <a:cs typeface="Ubuntu"/>
              <a:sym typeface="Ubuntu"/>
            </a:endParaRPr>
          </a:p>
        </p:txBody>
      </p:sp>
      <p:pic>
        <p:nvPicPr>
          <p:cNvPr id="689" name="Google Shape;689;p43"/>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690" name="Google Shape;690;p43"/>
          <p:cNvSpPr/>
          <p:nvPr/>
        </p:nvSpPr>
        <p:spPr>
          <a:xfrm>
            <a:off x="453250" y="1254525"/>
            <a:ext cx="8307000" cy="3716700"/>
          </a:xfrm>
          <a:prstGeom prst="roundRect">
            <a:avLst>
              <a:gd fmla="val 16667" name="adj"/>
            </a:avLst>
          </a:prstGeom>
          <a:solidFill>
            <a:srgbClr val="FFFFFE"/>
          </a:solidFill>
          <a:ln cap="flat"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3"/>
                </a:solidFill>
                <a:latin typeface="Ubuntu"/>
                <a:ea typeface="Ubuntu"/>
                <a:cs typeface="Ubuntu"/>
                <a:sym typeface="Ubuntu"/>
              </a:rPr>
              <a:t>Problem of the Day</a:t>
            </a:r>
            <a:endParaRPr b="1">
              <a:solidFill>
                <a:schemeClr val="accent3"/>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Brittany bought a box of cards. The box had 30 cards inside. Brittany wanted to give a card to all 17 girls on her soccer team. She also wanted to give each of her 6 friends a card. Brittany’s mom needs 8 cards for her family. Brittany says there will be enough cards for her mom to use. Is she correct?</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Write or draw a picture to explain your answer.</a:t>
            </a:r>
            <a:endParaRPr sz="2300">
              <a:solidFill>
                <a:schemeClr val="dk1"/>
              </a:solidFill>
              <a:latin typeface="Ubuntu Medium"/>
              <a:ea typeface="Ubuntu Medium"/>
              <a:cs typeface="Ubuntu Medium"/>
              <a:sym typeface="Ubuntu Medium"/>
            </a:endParaRPr>
          </a:p>
        </p:txBody>
      </p:sp>
      <p:pic>
        <p:nvPicPr>
          <p:cNvPr id="691" name="Google Shape;691;p43"/>
          <p:cNvPicPr preferRelativeResize="0"/>
          <p:nvPr/>
        </p:nvPicPr>
        <p:blipFill rotWithShape="1">
          <a:blip r:embed="rId4">
            <a:alphaModFix/>
          </a:blip>
          <a:srcRect b="0" l="2821" r="2821" t="0"/>
          <a:stretch/>
        </p:blipFill>
        <p:spPr>
          <a:xfrm>
            <a:off x="5275325" y="571700"/>
            <a:ext cx="1197550" cy="1170375"/>
          </a:xfrm>
          <a:prstGeom prst="rect">
            <a:avLst/>
          </a:prstGeom>
          <a:noFill/>
          <a:ln>
            <a:noFill/>
          </a:ln>
        </p:spPr>
      </p:pic>
      <p:pic>
        <p:nvPicPr>
          <p:cNvPr id="692" name="Google Shape;692;p43"/>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99" name="Shape 99"/>
        <p:cNvGrpSpPr/>
        <p:nvPr/>
      </p:nvGrpSpPr>
      <p:grpSpPr>
        <a:xfrm>
          <a:off x="0" y="0"/>
          <a:ext cx="0" cy="0"/>
          <a:chOff x="0" y="0"/>
          <a:chExt cx="0" cy="0"/>
        </a:xfrm>
      </p:grpSpPr>
      <p:sp>
        <p:nvSpPr>
          <p:cNvPr id="100" name="Google Shape;100;p17"/>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1 - Day 1</a:t>
            </a:r>
            <a:endParaRPr sz="1800">
              <a:solidFill>
                <a:schemeClr val="dk1"/>
              </a:solidFill>
              <a:latin typeface="Ubuntu Medium"/>
              <a:ea typeface="Ubuntu Medium"/>
              <a:cs typeface="Ubuntu Medium"/>
              <a:sym typeface="Ubuntu Medium"/>
            </a:endParaRPr>
          </a:p>
        </p:txBody>
      </p:sp>
      <p:pic>
        <p:nvPicPr>
          <p:cNvPr id="101" name="Google Shape;101;p17"/>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102" name="Google Shape;102;p17"/>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Who is JiJi?</a:t>
            </a:r>
            <a:endParaRPr b="1" sz="2100">
              <a:solidFill>
                <a:schemeClr val="accent2"/>
              </a:solidFill>
              <a:latin typeface="Ubuntu"/>
              <a:ea typeface="Ubuntu"/>
              <a:cs typeface="Ubuntu"/>
              <a:sym typeface="Ubuntu"/>
            </a:endParaRPr>
          </a:p>
        </p:txBody>
      </p:sp>
      <p:sp>
        <p:nvSpPr>
          <p:cNvPr id="103" name="Google Shape;103;p17"/>
          <p:cNvSpPr txBox="1"/>
          <p:nvPr/>
        </p:nvSpPr>
        <p:spPr>
          <a:xfrm>
            <a:off x="2662825" y="4560100"/>
            <a:ext cx="171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1D9FE6"/>
                </a:solidFill>
                <a:latin typeface="Ubuntu"/>
                <a:ea typeface="Ubuntu"/>
                <a:cs typeface="Ubuntu"/>
                <a:sym typeface="Ubuntu"/>
                <a:hlinkClick r:id="rId4">
                  <a:extLst>
                    <a:ext uri="{A12FA001-AC4F-418D-AE19-62706E023703}">
                      <ahyp:hlinkClr val="tx"/>
                    </a:ext>
                  </a:extLst>
                </a:hlinkClick>
              </a:rPr>
              <a:t>Read the book</a:t>
            </a:r>
            <a:endParaRPr b="1">
              <a:latin typeface="Ubuntu"/>
              <a:ea typeface="Ubuntu"/>
              <a:cs typeface="Ubuntu"/>
              <a:sym typeface="Ubuntu"/>
            </a:endParaRPr>
          </a:p>
        </p:txBody>
      </p:sp>
      <p:sp>
        <p:nvSpPr>
          <p:cNvPr id="104" name="Google Shape;104;p17"/>
          <p:cNvSpPr txBox="1"/>
          <p:nvPr/>
        </p:nvSpPr>
        <p:spPr>
          <a:xfrm>
            <a:off x="5602775" y="4560100"/>
            <a:ext cx="171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1D9FE6"/>
                </a:solidFill>
                <a:latin typeface="Ubuntu"/>
                <a:ea typeface="Ubuntu"/>
                <a:cs typeface="Ubuntu"/>
                <a:sym typeface="Ubuntu"/>
                <a:hlinkClick r:id="rId5">
                  <a:extLst>
                    <a:ext uri="{A12FA001-AC4F-418D-AE19-62706E023703}">
                      <ahyp:hlinkClr val="tx"/>
                    </a:ext>
                  </a:extLst>
                </a:hlinkClick>
              </a:rPr>
              <a:t>Watch the video</a:t>
            </a:r>
            <a:endParaRPr b="1">
              <a:latin typeface="Ubuntu"/>
              <a:ea typeface="Ubuntu"/>
              <a:cs typeface="Ubuntu"/>
              <a:sym typeface="Ubuntu"/>
            </a:endParaRPr>
          </a:p>
        </p:txBody>
      </p:sp>
      <p:sp>
        <p:nvSpPr>
          <p:cNvPr id="105" name="Google Shape;105;p17"/>
          <p:cNvSpPr txBox="1"/>
          <p:nvPr/>
        </p:nvSpPr>
        <p:spPr>
          <a:xfrm>
            <a:off x="4374760" y="4534150"/>
            <a:ext cx="39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Ubuntu"/>
                <a:ea typeface="Ubuntu"/>
                <a:cs typeface="Ubuntu"/>
                <a:sym typeface="Ubuntu"/>
              </a:rPr>
              <a:t>or</a:t>
            </a:r>
            <a:endParaRPr sz="1200">
              <a:latin typeface="Ubuntu"/>
              <a:ea typeface="Ubuntu"/>
              <a:cs typeface="Ubuntu"/>
              <a:sym typeface="Ubuntu"/>
            </a:endParaRPr>
          </a:p>
        </p:txBody>
      </p:sp>
      <p:grpSp>
        <p:nvGrpSpPr>
          <p:cNvPr id="106" name="Google Shape;106;p17"/>
          <p:cNvGrpSpPr/>
          <p:nvPr/>
        </p:nvGrpSpPr>
        <p:grpSpPr>
          <a:xfrm>
            <a:off x="2232315" y="4584728"/>
            <a:ext cx="366891" cy="320047"/>
            <a:chOff x="2502328" y="4594078"/>
            <a:chExt cx="366891" cy="320047"/>
          </a:xfrm>
        </p:grpSpPr>
        <p:sp>
          <p:nvSpPr>
            <p:cNvPr id="107" name="Google Shape;107;p17"/>
            <p:cNvSpPr/>
            <p:nvPr/>
          </p:nvSpPr>
          <p:spPr>
            <a:xfrm>
              <a:off x="2531323" y="4650180"/>
              <a:ext cx="308870" cy="241619"/>
            </a:xfrm>
            <a:custGeom>
              <a:rect b="b" l="l" r="r" t="t"/>
              <a:pathLst>
                <a:path extrusionOk="0" h="7933" w="10141">
                  <a:moveTo>
                    <a:pt x="8938" y="1"/>
                  </a:moveTo>
                  <a:lnTo>
                    <a:pt x="8938" y="817"/>
                  </a:lnTo>
                  <a:lnTo>
                    <a:pt x="9335" y="817"/>
                  </a:lnTo>
                  <a:lnTo>
                    <a:pt x="9335" y="6499"/>
                  </a:lnTo>
                  <a:lnTo>
                    <a:pt x="807" y="6499"/>
                  </a:lnTo>
                  <a:lnTo>
                    <a:pt x="807" y="817"/>
                  </a:lnTo>
                  <a:lnTo>
                    <a:pt x="1215" y="817"/>
                  </a:lnTo>
                  <a:lnTo>
                    <a:pt x="1215" y="11"/>
                  </a:lnTo>
                  <a:lnTo>
                    <a:pt x="399" y="11"/>
                  </a:lnTo>
                  <a:cubicBezTo>
                    <a:pt x="179" y="11"/>
                    <a:pt x="1" y="189"/>
                    <a:pt x="1" y="409"/>
                  </a:cubicBezTo>
                  <a:lnTo>
                    <a:pt x="1" y="7933"/>
                  </a:lnTo>
                  <a:lnTo>
                    <a:pt x="10141" y="7922"/>
                  </a:lnTo>
                  <a:lnTo>
                    <a:pt x="10141" y="409"/>
                  </a:lnTo>
                  <a:cubicBezTo>
                    <a:pt x="10141" y="179"/>
                    <a:pt x="9963" y="1"/>
                    <a:pt x="974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7"/>
            <p:cNvSpPr/>
            <p:nvPr/>
          </p:nvSpPr>
          <p:spPr>
            <a:xfrm>
              <a:off x="2506470" y="4872977"/>
              <a:ext cx="358607" cy="37310"/>
            </a:xfrm>
            <a:custGeom>
              <a:rect b="b" l="l" r="r" t="t"/>
              <a:pathLst>
                <a:path extrusionOk="0" h="1225" w="11774">
                  <a:moveTo>
                    <a:pt x="1" y="0"/>
                  </a:moveTo>
                  <a:lnTo>
                    <a:pt x="1" y="816"/>
                  </a:lnTo>
                  <a:cubicBezTo>
                    <a:pt x="1" y="1036"/>
                    <a:pt x="179" y="1225"/>
                    <a:pt x="409" y="1225"/>
                  </a:cubicBezTo>
                  <a:lnTo>
                    <a:pt x="11365" y="1225"/>
                  </a:lnTo>
                  <a:cubicBezTo>
                    <a:pt x="11595" y="1225"/>
                    <a:pt x="11773" y="1036"/>
                    <a:pt x="11773" y="816"/>
                  </a:cubicBezTo>
                  <a:lnTo>
                    <a:pt x="11773" y="0"/>
                  </a:lnTo>
                  <a:lnTo>
                    <a:pt x="7315" y="0"/>
                  </a:lnTo>
                  <a:lnTo>
                    <a:pt x="7315" y="408"/>
                  </a:lnTo>
                  <a:lnTo>
                    <a:pt x="4469" y="408"/>
                  </a:lnTo>
                  <a:lnTo>
                    <a:pt x="446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7"/>
            <p:cNvSpPr/>
            <p:nvPr/>
          </p:nvSpPr>
          <p:spPr>
            <a:xfrm>
              <a:off x="2502328" y="4869139"/>
              <a:ext cx="366891" cy="44986"/>
            </a:xfrm>
            <a:custGeom>
              <a:rect b="b" l="l" r="r" t="t"/>
              <a:pathLst>
                <a:path extrusionOk="0" h="1477" w="12046">
                  <a:moveTo>
                    <a:pt x="11784" y="262"/>
                  </a:moveTo>
                  <a:lnTo>
                    <a:pt x="11784" y="942"/>
                  </a:lnTo>
                  <a:cubicBezTo>
                    <a:pt x="11784" y="1089"/>
                    <a:pt x="11658" y="1215"/>
                    <a:pt x="11501" y="1215"/>
                  </a:cubicBezTo>
                  <a:lnTo>
                    <a:pt x="545" y="1215"/>
                  </a:lnTo>
                  <a:cubicBezTo>
                    <a:pt x="388" y="1215"/>
                    <a:pt x="262" y="1089"/>
                    <a:pt x="262" y="942"/>
                  </a:cubicBezTo>
                  <a:lnTo>
                    <a:pt x="262" y="262"/>
                  </a:lnTo>
                  <a:lnTo>
                    <a:pt x="4469" y="262"/>
                  </a:lnTo>
                  <a:lnTo>
                    <a:pt x="4469" y="534"/>
                  </a:lnTo>
                  <a:cubicBezTo>
                    <a:pt x="4469" y="608"/>
                    <a:pt x="4532" y="670"/>
                    <a:pt x="4605" y="670"/>
                  </a:cubicBezTo>
                  <a:lnTo>
                    <a:pt x="7451" y="670"/>
                  </a:lnTo>
                  <a:cubicBezTo>
                    <a:pt x="7514" y="670"/>
                    <a:pt x="7577" y="608"/>
                    <a:pt x="7577" y="534"/>
                  </a:cubicBezTo>
                  <a:lnTo>
                    <a:pt x="7577" y="262"/>
                  </a:lnTo>
                  <a:close/>
                  <a:moveTo>
                    <a:pt x="137" y="1"/>
                  </a:moveTo>
                  <a:cubicBezTo>
                    <a:pt x="64" y="1"/>
                    <a:pt x="1" y="53"/>
                    <a:pt x="1" y="126"/>
                  </a:cubicBezTo>
                  <a:lnTo>
                    <a:pt x="1" y="942"/>
                  </a:lnTo>
                  <a:cubicBezTo>
                    <a:pt x="1" y="1235"/>
                    <a:pt x="241" y="1476"/>
                    <a:pt x="545" y="1476"/>
                  </a:cubicBezTo>
                  <a:lnTo>
                    <a:pt x="11501" y="1476"/>
                  </a:lnTo>
                  <a:cubicBezTo>
                    <a:pt x="11805" y="1476"/>
                    <a:pt x="12045" y="1235"/>
                    <a:pt x="12045" y="942"/>
                  </a:cubicBezTo>
                  <a:lnTo>
                    <a:pt x="12045" y="126"/>
                  </a:lnTo>
                  <a:cubicBezTo>
                    <a:pt x="12045" y="53"/>
                    <a:pt x="11982" y="1"/>
                    <a:pt x="11909" y="1"/>
                  </a:cubicBezTo>
                  <a:lnTo>
                    <a:pt x="7451" y="1"/>
                  </a:lnTo>
                  <a:cubicBezTo>
                    <a:pt x="7378" y="1"/>
                    <a:pt x="7315" y="53"/>
                    <a:pt x="7315" y="126"/>
                  </a:cubicBezTo>
                  <a:lnTo>
                    <a:pt x="7315" y="409"/>
                  </a:lnTo>
                  <a:lnTo>
                    <a:pt x="4731" y="409"/>
                  </a:lnTo>
                  <a:lnTo>
                    <a:pt x="4731" y="126"/>
                  </a:lnTo>
                  <a:cubicBezTo>
                    <a:pt x="4731" y="53"/>
                    <a:pt x="4668" y="1"/>
                    <a:pt x="4605"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7"/>
            <p:cNvSpPr/>
            <p:nvPr/>
          </p:nvSpPr>
          <p:spPr>
            <a:xfrm>
              <a:off x="2551730" y="4671227"/>
              <a:ext cx="268087" cy="181070"/>
            </a:xfrm>
            <a:custGeom>
              <a:rect b="b" l="l" r="r" t="t"/>
              <a:pathLst>
                <a:path extrusionOk="0" h="5945" w="8802">
                  <a:moveTo>
                    <a:pt x="137" y="0"/>
                  </a:moveTo>
                  <a:cubicBezTo>
                    <a:pt x="64" y="0"/>
                    <a:pt x="1" y="53"/>
                    <a:pt x="1" y="126"/>
                  </a:cubicBezTo>
                  <a:lnTo>
                    <a:pt x="1" y="5808"/>
                  </a:lnTo>
                  <a:cubicBezTo>
                    <a:pt x="1" y="5881"/>
                    <a:pt x="64" y="5944"/>
                    <a:pt x="137" y="5944"/>
                  </a:cubicBezTo>
                  <a:lnTo>
                    <a:pt x="8665" y="5944"/>
                  </a:lnTo>
                  <a:cubicBezTo>
                    <a:pt x="8738" y="5944"/>
                    <a:pt x="8801" y="5881"/>
                    <a:pt x="8801" y="5808"/>
                  </a:cubicBezTo>
                  <a:lnTo>
                    <a:pt x="8801" y="126"/>
                  </a:lnTo>
                  <a:cubicBezTo>
                    <a:pt x="8801" y="53"/>
                    <a:pt x="8738" y="0"/>
                    <a:pt x="8665" y="0"/>
                  </a:cubicBezTo>
                  <a:lnTo>
                    <a:pt x="8268" y="0"/>
                  </a:lnTo>
                  <a:cubicBezTo>
                    <a:pt x="8090" y="0"/>
                    <a:pt x="8090" y="262"/>
                    <a:pt x="8268" y="262"/>
                  </a:cubicBezTo>
                  <a:lnTo>
                    <a:pt x="8540" y="262"/>
                  </a:lnTo>
                  <a:lnTo>
                    <a:pt x="8540" y="5682"/>
                  </a:lnTo>
                  <a:lnTo>
                    <a:pt x="262" y="5682"/>
                  </a:lnTo>
                  <a:lnTo>
                    <a:pt x="262" y="262"/>
                  </a:lnTo>
                  <a:lnTo>
                    <a:pt x="545" y="262"/>
                  </a:lnTo>
                  <a:cubicBezTo>
                    <a:pt x="712" y="262"/>
                    <a:pt x="712" y="0"/>
                    <a:pt x="545"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7"/>
            <p:cNvSpPr/>
            <p:nvPr/>
          </p:nvSpPr>
          <p:spPr>
            <a:xfrm>
              <a:off x="2527516" y="4646678"/>
              <a:ext cx="45930" cy="229497"/>
            </a:xfrm>
            <a:custGeom>
              <a:rect b="b" l="l" r="r" t="t"/>
              <a:pathLst>
                <a:path extrusionOk="0" h="7535" w="1508">
                  <a:moveTo>
                    <a:pt x="524" y="1"/>
                  </a:moveTo>
                  <a:cubicBezTo>
                    <a:pt x="241" y="1"/>
                    <a:pt x="0" y="231"/>
                    <a:pt x="0" y="524"/>
                  </a:cubicBezTo>
                  <a:lnTo>
                    <a:pt x="0" y="7409"/>
                  </a:lnTo>
                  <a:cubicBezTo>
                    <a:pt x="0" y="7483"/>
                    <a:pt x="53" y="7535"/>
                    <a:pt x="126" y="7535"/>
                  </a:cubicBezTo>
                  <a:cubicBezTo>
                    <a:pt x="199" y="7535"/>
                    <a:pt x="262" y="7483"/>
                    <a:pt x="262" y="7409"/>
                  </a:cubicBezTo>
                  <a:lnTo>
                    <a:pt x="262" y="524"/>
                  </a:lnTo>
                  <a:cubicBezTo>
                    <a:pt x="262" y="377"/>
                    <a:pt x="377" y="262"/>
                    <a:pt x="524" y="262"/>
                  </a:cubicBezTo>
                  <a:lnTo>
                    <a:pt x="1340" y="262"/>
                  </a:lnTo>
                  <a:cubicBezTo>
                    <a:pt x="1507" y="262"/>
                    <a:pt x="1507" y="1"/>
                    <a:pt x="1340"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7"/>
            <p:cNvSpPr/>
            <p:nvPr/>
          </p:nvSpPr>
          <p:spPr>
            <a:xfrm>
              <a:off x="2798100" y="4646373"/>
              <a:ext cx="45930" cy="230776"/>
            </a:xfrm>
            <a:custGeom>
              <a:rect b="b" l="l" r="r" t="t"/>
              <a:pathLst>
                <a:path extrusionOk="0" h="7577" w="1508">
                  <a:moveTo>
                    <a:pt x="179" y="0"/>
                  </a:moveTo>
                  <a:cubicBezTo>
                    <a:pt x="1" y="0"/>
                    <a:pt x="1" y="262"/>
                    <a:pt x="179" y="262"/>
                  </a:cubicBezTo>
                  <a:lnTo>
                    <a:pt x="984" y="262"/>
                  </a:lnTo>
                  <a:cubicBezTo>
                    <a:pt x="1131" y="262"/>
                    <a:pt x="1246" y="377"/>
                    <a:pt x="1246" y="534"/>
                  </a:cubicBezTo>
                  <a:lnTo>
                    <a:pt x="1246" y="7440"/>
                  </a:lnTo>
                  <a:cubicBezTo>
                    <a:pt x="1246" y="7513"/>
                    <a:pt x="1309" y="7576"/>
                    <a:pt x="1382" y="7576"/>
                  </a:cubicBezTo>
                  <a:cubicBezTo>
                    <a:pt x="1455" y="7576"/>
                    <a:pt x="1508" y="7513"/>
                    <a:pt x="1508" y="7440"/>
                  </a:cubicBezTo>
                  <a:lnTo>
                    <a:pt x="1508" y="534"/>
                  </a:lnTo>
                  <a:cubicBezTo>
                    <a:pt x="1508" y="241"/>
                    <a:pt x="1277" y="0"/>
                    <a:pt x="984"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p:nvPr/>
          </p:nvSpPr>
          <p:spPr>
            <a:xfrm>
              <a:off x="2680808" y="4809230"/>
              <a:ext cx="9929" cy="9899"/>
            </a:xfrm>
            <a:custGeom>
              <a:rect b="b" l="l" r="r" t="t"/>
              <a:pathLst>
                <a:path extrusionOk="0" h="325" w="326">
                  <a:moveTo>
                    <a:pt x="158" y="325"/>
                  </a:moveTo>
                  <a:cubicBezTo>
                    <a:pt x="116" y="325"/>
                    <a:pt x="84" y="314"/>
                    <a:pt x="53" y="283"/>
                  </a:cubicBezTo>
                  <a:cubicBezTo>
                    <a:pt x="32" y="272"/>
                    <a:pt x="22" y="251"/>
                    <a:pt x="22" y="231"/>
                  </a:cubicBezTo>
                  <a:cubicBezTo>
                    <a:pt x="1" y="189"/>
                    <a:pt x="1" y="147"/>
                    <a:pt x="22" y="115"/>
                  </a:cubicBezTo>
                  <a:cubicBezTo>
                    <a:pt x="22" y="95"/>
                    <a:pt x="32" y="74"/>
                    <a:pt x="53" y="63"/>
                  </a:cubicBezTo>
                  <a:cubicBezTo>
                    <a:pt x="116" y="0"/>
                    <a:pt x="210" y="0"/>
                    <a:pt x="273" y="63"/>
                  </a:cubicBezTo>
                  <a:cubicBezTo>
                    <a:pt x="283" y="74"/>
                    <a:pt x="294" y="95"/>
                    <a:pt x="304" y="115"/>
                  </a:cubicBezTo>
                  <a:cubicBezTo>
                    <a:pt x="325" y="168"/>
                    <a:pt x="315" y="241"/>
                    <a:pt x="273" y="283"/>
                  </a:cubicBezTo>
                  <a:cubicBezTo>
                    <a:pt x="241" y="314"/>
                    <a:pt x="200" y="325"/>
                    <a:pt x="158" y="325"/>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7"/>
            <p:cNvSpPr/>
            <p:nvPr/>
          </p:nvSpPr>
          <p:spPr>
            <a:xfrm>
              <a:off x="2656290" y="4809534"/>
              <a:ext cx="10843" cy="9594"/>
            </a:xfrm>
            <a:custGeom>
              <a:rect b="b" l="l" r="r" t="t"/>
              <a:pathLst>
                <a:path extrusionOk="0" h="315" w="356">
                  <a:moveTo>
                    <a:pt x="188" y="315"/>
                  </a:moveTo>
                  <a:cubicBezTo>
                    <a:pt x="73" y="315"/>
                    <a:pt x="0" y="210"/>
                    <a:pt x="42" y="105"/>
                  </a:cubicBezTo>
                  <a:cubicBezTo>
                    <a:pt x="52" y="85"/>
                    <a:pt x="63" y="64"/>
                    <a:pt x="84" y="53"/>
                  </a:cubicBezTo>
                  <a:cubicBezTo>
                    <a:pt x="94" y="43"/>
                    <a:pt x="115" y="22"/>
                    <a:pt x="126" y="22"/>
                  </a:cubicBezTo>
                  <a:cubicBezTo>
                    <a:pt x="157" y="11"/>
                    <a:pt x="188" y="1"/>
                    <a:pt x="220" y="11"/>
                  </a:cubicBezTo>
                  <a:cubicBezTo>
                    <a:pt x="230" y="11"/>
                    <a:pt x="241" y="11"/>
                    <a:pt x="251" y="22"/>
                  </a:cubicBezTo>
                  <a:cubicBezTo>
                    <a:pt x="272" y="22"/>
                    <a:pt x="283" y="43"/>
                    <a:pt x="303" y="53"/>
                  </a:cubicBezTo>
                  <a:cubicBezTo>
                    <a:pt x="314" y="64"/>
                    <a:pt x="324" y="85"/>
                    <a:pt x="335" y="105"/>
                  </a:cubicBezTo>
                  <a:cubicBezTo>
                    <a:pt x="356" y="158"/>
                    <a:pt x="345" y="231"/>
                    <a:pt x="303" y="273"/>
                  </a:cubicBezTo>
                  <a:cubicBezTo>
                    <a:pt x="272" y="304"/>
                    <a:pt x="230" y="315"/>
                    <a:pt x="188" y="315"/>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7"/>
            <p:cNvSpPr/>
            <p:nvPr/>
          </p:nvSpPr>
          <p:spPr>
            <a:xfrm>
              <a:off x="2704413" y="4809534"/>
              <a:ext cx="9594" cy="9594"/>
            </a:xfrm>
            <a:custGeom>
              <a:rect b="b" l="l" r="r" t="t"/>
              <a:pathLst>
                <a:path extrusionOk="0" h="315" w="315">
                  <a:moveTo>
                    <a:pt x="157" y="315"/>
                  </a:moveTo>
                  <a:cubicBezTo>
                    <a:pt x="115" y="315"/>
                    <a:pt x="84" y="304"/>
                    <a:pt x="52" y="273"/>
                  </a:cubicBezTo>
                  <a:cubicBezTo>
                    <a:pt x="21" y="241"/>
                    <a:pt x="0" y="200"/>
                    <a:pt x="0" y="158"/>
                  </a:cubicBezTo>
                  <a:cubicBezTo>
                    <a:pt x="11" y="116"/>
                    <a:pt x="21" y="85"/>
                    <a:pt x="52" y="53"/>
                  </a:cubicBezTo>
                  <a:cubicBezTo>
                    <a:pt x="84" y="11"/>
                    <a:pt x="136" y="1"/>
                    <a:pt x="188" y="11"/>
                  </a:cubicBezTo>
                  <a:cubicBezTo>
                    <a:pt x="199" y="11"/>
                    <a:pt x="209" y="11"/>
                    <a:pt x="220" y="22"/>
                  </a:cubicBezTo>
                  <a:cubicBezTo>
                    <a:pt x="230" y="22"/>
                    <a:pt x="241" y="32"/>
                    <a:pt x="251" y="32"/>
                  </a:cubicBezTo>
                  <a:lnTo>
                    <a:pt x="272" y="53"/>
                  </a:lnTo>
                  <a:cubicBezTo>
                    <a:pt x="304" y="85"/>
                    <a:pt x="314" y="116"/>
                    <a:pt x="314" y="158"/>
                  </a:cubicBezTo>
                  <a:cubicBezTo>
                    <a:pt x="314" y="252"/>
                    <a:pt x="251" y="315"/>
                    <a:pt x="157" y="315"/>
                  </a:cubicBezTo>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7"/>
            <p:cNvSpPr/>
            <p:nvPr/>
          </p:nvSpPr>
          <p:spPr>
            <a:xfrm>
              <a:off x="2591568" y="4623408"/>
              <a:ext cx="188410" cy="169283"/>
            </a:xfrm>
            <a:custGeom>
              <a:rect b="b" l="l" r="r" t="t"/>
              <a:pathLst>
                <a:path extrusionOk="0" h="5558" w="6186">
                  <a:moveTo>
                    <a:pt x="1" y="1"/>
                  </a:moveTo>
                  <a:lnTo>
                    <a:pt x="1" y="5557"/>
                  </a:lnTo>
                  <a:lnTo>
                    <a:pt x="6185" y="5557"/>
                  </a:lnTo>
                  <a:lnTo>
                    <a:pt x="6185" y="1"/>
                  </a:ln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7"/>
            <p:cNvSpPr/>
            <p:nvPr/>
          </p:nvSpPr>
          <p:spPr>
            <a:xfrm>
              <a:off x="2587761" y="4619266"/>
              <a:ext cx="196024" cy="177567"/>
            </a:xfrm>
            <a:custGeom>
              <a:rect b="b" l="l" r="r" t="t"/>
              <a:pathLst>
                <a:path extrusionOk="0" h="5830" w="6436">
                  <a:moveTo>
                    <a:pt x="6174" y="262"/>
                  </a:moveTo>
                  <a:lnTo>
                    <a:pt x="6174" y="5568"/>
                  </a:lnTo>
                  <a:lnTo>
                    <a:pt x="262" y="5568"/>
                  </a:lnTo>
                  <a:lnTo>
                    <a:pt x="262" y="262"/>
                  </a:lnTo>
                  <a:close/>
                  <a:moveTo>
                    <a:pt x="126" y="1"/>
                  </a:moveTo>
                  <a:cubicBezTo>
                    <a:pt x="53" y="1"/>
                    <a:pt x="0" y="63"/>
                    <a:pt x="0" y="137"/>
                  </a:cubicBezTo>
                  <a:lnTo>
                    <a:pt x="0" y="5693"/>
                  </a:lnTo>
                  <a:cubicBezTo>
                    <a:pt x="0" y="5766"/>
                    <a:pt x="53" y="5829"/>
                    <a:pt x="126" y="5829"/>
                  </a:cubicBezTo>
                  <a:lnTo>
                    <a:pt x="6310" y="5829"/>
                  </a:lnTo>
                  <a:cubicBezTo>
                    <a:pt x="6383" y="5829"/>
                    <a:pt x="6436" y="5766"/>
                    <a:pt x="6436" y="5693"/>
                  </a:cubicBezTo>
                  <a:lnTo>
                    <a:pt x="6436" y="137"/>
                  </a:lnTo>
                  <a:cubicBezTo>
                    <a:pt x="6436" y="63"/>
                    <a:pt x="6383" y="1"/>
                    <a:pt x="6310"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7"/>
            <p:cNvSpPr/>
            <p:nvPr/>
          </p:nvSpPr>
          <p:spPr>
            <a:xfrm>
              <a:off x="2610391" y="4597611"/>
              <a:ext cx="151739" cy="176897"/>
            </a:xfrm>
            <a:custGeom>
              <a:rect b="b" l="l" r="r" t="t"/>
              <a:pathLst>
                <a:path extrusionOk="0" h="5808" w="4982">
                  <a:moveTo>
                    <a:pt x="2491" y="691"/>
                  </a:moveTo>
                  <a:cubicBezTo>
                    <a:pt x="2564" y="293"/>
                    <a:pt x="2920" y="0"/>
                    <a:pt x="3328" y="21"/>
                  </a:cubicBezTo>
                  <a:lnTo>
                    <a:pt x="4981" y="21"/>
                  </a:lnTo>
                  <a:lnTo>
                    <a:pt x="4981" y="5808"/>
                  </a:lnTo>
                  <a:lnTo>
                    <a:pt x="0" y="5808"/>
                  </a:lnTo>
                  <a:lnTo>
                    <a:pt x="0" y="21"/>
                  </a:lnTo>
                  <a:lnTo>
                    <a:pt x="1654" y="21"/>
                  </a:lnTo>
                  <a:cubicBezTo>
                    <a:pt x="2062" y="0"/>
                    <a:pt x="2417" y="283"/>
                    <a:pt x="2491" y="69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7"/>
            <p:cNvSpPr/>
            <p:nvPr/>
          </p:nvSpPr>
          <p:spPr>
            <a:xfrm>
              <a:off x="2606249" y="4594078"/>
              <a:ext cx="159689" cy="184268"/>
            </a:xfrm>
            <a:custGeom>
              <a:rect b="b" l="l" r="r" t="t"/>
              <a:pathLst>
                <a:path extrusionOk="0" h="6050" w="5243">
                  <a:moveTo>
                    <a:pt x="3442" y="262"/>
                  </a:moveTo>
                  <a:cubicBezTo>
                    <a:pt x="3449" y="262"/>
                    <a:pt x="3456" y="262"/>
                    <a:pt x="3464" y="263"/>
                  </a:cubicBezTo>
                  <a:lnTo>
                    <a:pt x="4981" y="263"/>
                  </a:lnTo>
                  <a:lnTo>
                    <a:pt x="4981" y="5788"/>
                  </a:lnTo>
                  <a:lnTo>
                    <a:pt x="262" y="5788"/>
                  </a:lnTo>
                  <a:lnTo>
                    <a:pt x="262" y="263"/>
                  </a:lnTo>
                  <a:lnTo>
                    <a:pt x="1790" y="263"/>
                  </a:lnTo>
                  <a:cubicBezTo>
                    <a:pt x="1797" y="262"/>
                    <a:pt x="1804" y="262"/>
                    <a:pt x="1811" y="262"/>
                  </a:cubicBezTo>
                  <a:cubicBezTo>
                    <a:pt x="2137" y="262"/>
                    <a:pt x="2419" y="489"/>
                    <a:pt x="2491" y="807"/>
                  </a:cubicBezTo>
                  <a:cubicBezTo>
                    <a:pt x="2496" y="890"/>
                    <a:pt x="2561" y="932"/>
                    <a:pt x="2625" y="932"/>
                  </a:cubicBezTo>
                  <a:cubicBezTo>
                    <a:pt x="2689" y="932"/>
                    <a:pt x="2752" y="890"/>
                    <a:pt x="2752" y="807"/>
                  </a:cubicBezTo>
                  <a:cubicBezTo>
                    <a:pt x="2824" y="489"/>
                    <a:pt x="3116" y="262"/>
                    <a:pt x="3442" y="262"/>
                  </a:cubicBezTo>
                  <a:close/>
                  <a:moveTo>
                    <a:pt x="1819" y="0"/>
                  </a:moveTo>
                  <a:cubicBezTo>
                    <a:pt x="1809" y="0"/>
                    <a:pt x="1799" y="1"/>
                    <a:pt x="1790" y="1"/>
                  </a:cubicBezTo>
                  <a:lnTo>
                    <a:pt x="136" y="1"/>
                  </a:lnTo>
                  <a:cubicBezTo>
                    <a:pt x="63" y="1"/>
                    <a:pt x="0" y="64"/>
                    <a:pt x="0" y="137"/>
                  </a:cubicBezTo>
                  <a:lnTo>
                    <a:pt x="0" y="5924"/>
                  </a:lnTo>
                  <a:cubicBezTo>
                    <a:pt x="0" y="5997"/>
                    <a:pt x="63" y="6049"/>
                    <a:pt x="136" y="6049"/>
                  </a:cubicBezTo>
                  <a:lnTo>
                    <a:pt x="5117" y="6049"/>
                  </a:lnTo>
                  <a:cubicBezTo>
                    <a:pt x="5190" y="6049"/>
                    <a:pt x="5243" y="5997"/>
                    <a:pt x="5243" y="5924"/>
                  </a:cubicBezTo>
                  <a:lnTo>
                    <a:pt x="5243" y="137"/>
                  </a:lnTo>
                  <a:cubicBezTo>
                    <a:pt x="5243" y="64"/>
                    <a:pt x="5190" y="1"/>
                    <a:pt x="5117" y="1"/>
                  </a:cubicBezTo>
                  <a:lnTo>
                    <a:pt x="3464" y="1"/>
                  </a:lnTo>
                  <a:cubicBezTo>
                    <a:pt x="3454" y="1"/>
                    <a:pt x="3443" y="0"/>
                    <a:pt x="3433" y="0"/>
                  </a:cubicBezTo>
                  <a:cubicBezTo>
                    <a:pt x="3100" y="0"/>
                    <a:pt x="2799" y="167"/>
                    <a:pt x="2627" y="451"/>
                  </a:cubicBezTo>
                  <a:cubicBezTo>
                    <a:pt x="2454" y="167"/>
                    <a:pt x="2143" y="0"/>
                    <a:pt x="1819"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7"/>
            <p:cNvSpPr/>
            <p:nvPr/>
          </p:nvSpPr>
          <p:spPr>
            <a:xfrm>
              <a:off x="2604969" y="4745482"/>
              <a:ext cx="162247" cy="28386"/>
            </a:xfrm>
            <a:custGeom>
              <a:rect b="b" l="l" r="r" t="t"/>
              <a:pathLst>
                <a:path extrusionOk="0" h="932" w="5327">
                  <a:moveTo>
                    <a:pt x="1861" y="0"/>
                  </a:moveTo>
                  <a:cubicBezTo>
                    <a:pt x="1851" y="0"/>
                    <a:pt x="1841" y="0"/>
                    <a:pt x="1832" y="0"/>
                  </a:cubicBezTo>
                  <a:lnTo>
                    <a:pt x="178" y="0"/>
                  </a:lnTo>
                  <a:cubicBezTo>
                    <a:pt x="0" y="0"/>
                    <a:pt x="0" y="262"/>
                    <a:pt x="178" y="262"/>
                  </a:cubicBezTo>
                  <a:lnTo>
                    <a:pt x="1832" y="262"/>
                  </a:lnTo>
                  <a:cubicBezTo>
                    <a:pt x="1839" y="262"/>
                    <a:pt x="1846" y="262"/>
                    <a:pt x="1853" y="262"/>
                  </a:cubicBezTo>
                  <a:cubicBezTo>
                    <a:pt x="2179" y="262"/>
                    <a:pt x="2461" y="489"/>
                    <a:pt x="2533" y="806"/>
                  </a:cubicBezTo>
                  <a:cubicBezTo>
                    <a:pt x="2533" y="879"/>
                    <a:pt x="2595" y="932"/>
                    <a:pt x="2669" y="932"/>
                  </a:cubicBezTo>
                  <a:cubicBezTo>
                    <a:pt x="2742" y="932"/>
                    <a:pt x="2794" y="879"/>
                    <a:pt x="2794" y="806"/>
                  </a:cubicBezTo>
                  <a:cubicBezTo>
                    <a:pt x="2866" y="489"/>
                    <a:pt x="3158" y="262"/>
                    <a:pt x="3484" y="262"/>
                  </a:cubicBezTo>
                  <a:cubicBezTo>
                    <a:pt x="3491" y="262"/>
                    <a:pt x="3498" y="262"/>
                    <a:pt x="3506" y="262"/>
                  </a:cubicBezTo>
                  <a:lnTo>
                    <a:pt x="5159" y="262"/>
                  </a:lnTo>
                  <a:cubicBezTo>
                    <a:pt x="5327" y="262"/>
                    <a:pt x="5327" y="0"/>
                    <a:pt x="5159" y="0"/>
                  </a:cubicBezTo>
                  <a:lnTo>
                    <a:pt x="3506" y="0"/>
                  </a:lnTo>
                  <a:cubicBezTo>
                    <a:pt x="3496" y="0"/>
                    <a:pt x="3485" y="0"/>
                    <a:pt x="3475" y="0"/>
                  </a:cubicBezTo>
                  <a:cubicBezTo>
                    <a:pt x="3142" y="0"/>
                    <a:pt x="2841" y="166"/>
                    <a:pt x="2669" y="450"/>
                  </a:cubicBezTo>
                  <a:cubicBezTo>
                    <a:pt x="2496" y="166"/>
                    <a:pt x="2185" y="0"/>
                    <a:pt x="186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7"/>
            <p:cNvSpPr/>
            <p:nvPr/>
          </p:nvSpPr>
          <p:spPr>
            <a:xfrm>
              <a:off x="2682088" y="4614576"/>
              <a:ext cx="8010" cy="156765"/>
            </a:xfrm>
            <a:custGeom>
              <a:rect b="b" l="l" r="r" t="t"/>
              <a:pathLst>
                <a:path extrusionOk="0" h="5147" w="263">
                  <a:moveTo>
                    <a:pt x="131" y="0"/>
                  </a:moveTo>
                  <a:cubicBezTo>
                    <a:pt x="66" y="0"/>
                    <a:pt x="1" y="45"/>
                    <a:pt x="1" y="134"/>
                  </a:cubicBezTo>
                  <a:lnTo>
                    <a:pt x="1" y="5021"/>
                  </a:lnTo>
                  <a:cubicBezTo>
                    <a:pt x="1" y="5083"/>
                    <a:pt x="63" y="5146"/>
                    <a:pt x="137" y="5146"/>
                  </a:cubicBezTo>
                  <a:cubicBezTo>
                    <a:pt x="210" y="5146"/>
                    <a:pt x="262" y="5083"/>
                    <a:pt x="262" y="5021"/>
                  </a:cubicBezTo>
                  <a:lnTo>
                    <a:pt x="262" y="134"/>
                  </a:lnTo>
                  <a:cubicBezTo>
                    <a:pt x="262" y="45"/>
                    <a:pt x="197" y="0"/>
                    <a:pt x="13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7"/>
            <p:cNvSpPr/>
            <p:nvPr/>
          </p:nvSpPr>
          <p:spPr>
            <a:xfrm>
              <a:off x="2631406" y="4632028"/>
              <a:ext cx="33199" cy="33168"/>
            </a:xfrm>
            <a:custGeom>
              <a:rect b="b" l="l" r="r" t="t"/>
              <a:pathLst>
                <a:path extrusionOk="0" h="1089" w="1090">
                  <a:moveTo>
                    <a:pt x="827" y="262"/>
                  </a:moveTo>
                  <a:lnTo>
                    <a:pt x="827" y="827"/>
                  </a:lnTo>
                  <a:lnTo>
                    <a:pt x="262" y="827"/>
                  </a:lnTo>
                  <a:lnTo>
                    <a:pt x="262" y="262"/>
                  </a:lnTo>
                  <a:close/>
                  <a:moveTo>
                    <a:pt x="126" y="0"/>
                  </a:moveTo>
                  <a:cubicBezTo>
                    <a:pt x="53" y="0"/>
                    <a:pt x="1" y="63"/>
                    <a:pt x="1" y="136"/>
                  </a:cubicBezTo>
                  <a:lnTo>
                    <a:pt x="1" y="963"/>
                  </a:lnTo>
                  <a:cubicBezTo>
                    <a:pt x="1" y="1036"/>
                    <a:pt x="53" y="1088"/>
                    <a:pt x="126" y="1088"/>
                  </a:cubicBezTo>
                  <a:lnTo>
                    <a:pt x="964" y="1088"/>
                  </a:lnTo>
                  <a:cubicBezTo>
                    <a:pt x="1037" y="1088"/>
                    <a:pt x="1089" y="1036"/>
                    <a:pt x="1089" y="963"/>
                  </a:cubicBezTo>
                  <a:lnTo>
                    <a:pt x="1089" y="136"/>
                  </a:lnTo>
                  <a:cubicBezTo>
                    <a:pt x="1089" y="63"/>
                    <a:pt x="1037" y="0"/>
                    <a:pt x="964"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7"/>
            <p:cNvSpPr/>
            <p:nvPr/>
          </p:nvSpPr>
          <p:spPr>
            <a:xfrm>
              <a:off x="2629823" y="4682374"/>
              <a:ext cx="36366" cy="8010"/>
            </a:xfrm>
            <a:custGeom>
              <a:rect b="b" l="l" r="r" t="t"/>
              <a:pathLst>
                <a:path extrusionOk="0" h="263" w="1194">
                  <a:moveTo>
                    <a:pt x="178" y="1"/>
                  </a:moveTo>
                  <a:cubicBezTo>
                    <a:pt x="0" y="1"/>
                    <a:pt x="0" y="262"/>
                    <a:pt x="178" y="262"/>
                  </a:cubicBezTo>
                  <a:lnTo>
                    <a:pt x="1016" y="262"/>
                  </a:lnTo>
                  <a:cubicBezTo>
                    <a:pt x="1193" y="262"/>
                    <a:pt x="1193" y="1"/>
                    <a:pt x="1016"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7"/>
            <p:cNvSpPr/>
            <p:nvPr/>
          </p:nvSpPr>
          <p:spPr>
            <a:xfrm>
              <a:off x="2629823" y="4707562"/>
              <a:ext cx="36366" cy="7980"/>
            </a:xfrm>
            <a:custGeom>
              <a:rect b="b" l="l" r="r" t="t"/>
              <a:pathLst>
                <a:path extrusionOk="0" h="262" w="1194">
                  <a:moveTo>
                    <a:pt x="178" y="0"/>
                  </a:moveTo>
                  <a:cubicBezTo>
                    <a:pt x="0" y="0"/>
                    <a:pt x="0" y="262"/>
                    <a:pt x="178" y="262"/>
                  </a:cubicBezTo>
                  <a:lnTo>
                    <a:pt x="1016" y="262"/>
                  </a:lnTo>
                  <a:cubicBezTo>
                    <a:pt x="1193" y="262"/>
                    <a:pt x="1193" y="0"/>
                    <a:pt x="1016"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7"/>
            <p:cNvSpPr/>
            <p:nvPr/>
          </p:nvSpPr>
          <p:spPr>
            <a:xfrm>
              <a:off x="2705997" y="4632028"/>
              <a:ext cx="36031" cy="7980"/>
            </a:xfrm>
            <a:custGeom>
              <a:rect b="b" l="l" r="r" t="t"/>
              <a:pathLst>
                <a:path extrusionOk="0" h="262" w="1183">
                  <a:moveTo>
                    <a:pt x="178" y="0"/>
                  </a:moveTo>
                  <a:cubicBezTo>
                    <a:pt x="0" y="0"/>
                    <a:pt x="0" y="262"/>
                    <a:pt x="178" y="262"/>
                  </a:cubicBezTo>
                  <a:lnTo>
                    <a:pt x="1016" y="262"/>
                  </a:lnTo>
                  <a:cubicBezTo>
                    <a:pt x="1183" y="262"/>
                    <a:pt x="1183" y="0"/>
                    <a:pt x="1016"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7">
              <a:hlinkClick r:id="rId6"/>
            </p:cNvPr>
            <p:cNvSpPr/>
            <p:nvPr/>
          </p:nvSpPr>
          <p:spPr>
            <a:xfrm>
              <a:off x="2705997" y="4657186"/>
              <a:ext cx="36031" cy="8010"/>
            </a:xfrm>
            <a:custGeom>
              <a:rect b="b" l="l" r="r" t="t"/>
              <a:pathLst>
                <a:path extrusionOk="0" h="263" w="1183">
                  <a:moveTo>
                    <a:pt x="178" y="1"/>
                  </a:moveTo>
                  <a:cubicBezTo>
                    <a:pt x="0" y="1"/>
                    <a:pt x="0" y="262"/>
                    <a:pt x="178" y="262"/>
                  </a:cubicBezTo>
                  <a:lnTo>
                    <a:pt x="1016" y="262"/>
                  </a:lnTo>
                  <a:cubicBezTo>
                    <a:pt x="1183" y="262"/>
                    <a:pt x="1183" y="1"/>
                    <a:pt x="1016"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7"/>
            <p:cNvSpPr/>
            <p:nvPr/>
          </p:nvSpPr>
          <p:spPr>
            <a:xfrm>
              <a:off x="2705997" y="4682374"/>
              <a:ext cx="36031" cy="8010"/>
            </a:xfrm>
            <a:custGeom>
              <a:rect b="b" l="l" r="r" t="t"/>
              <a:pathLst>
                <a:path extrusionOk="0" h="263" w="1183">
                  <a:moveTo>
                    <a:pt x="178" y="1"/>
                  </a:moveTo>
                  <a:cubicBezTo>
                    <a:pt x="0" y="1"/>
                    <a:pt x="0" y="262"/>
                    <a:pt x="178" y="262"/>
                  </a:cubicBezTo>
                  <a:lnTo>
                    <a:pt x="1016" y="262"/>
                  </a:lnTo>
                  <a:cubicBezTo>
                    <a:pt x="1183" y="262"/>
                    <a:pt x="1183" y="1"/>
                    <a:pt x="1016"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7"/>
            <p:cNvSpPr/>
            <p:nvPr/>
          </p:nvSpPr>
          <p:spPr>
            <a:xfrm>
              <a:off x="2705997" y="4707562"/>
              <a:ext cx="36031" cy="7980"/>
            </a:xfrm>
            <a:custGeom>
              <a:rect b="b" l="l" r="r" t="t"/>
              <a:pathLst>
                <a:path extrusionOk="0" h="262" w="1183">
                  <a:moveTo>
                    <a:pt x="178" y="0"/>
                  </a:moveTo>
                  <a:cubicBezTo>
                    <a:pt x="0" y="0"/>
                    <a:pt x="0" y="262"/>
                    <a:pt x="178" y="262"/>
                  </a:cubicBezTo>
                  <a:lnTo>
                    <a:pt x="1016" y="262"/>
                  </a:lnTo>
                  <a:cubicBezTo>
                    <a:pt x="1183" y="262"/>
                    <a:pt x="1183" y="0"/>
                    <a:pt x="1016"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 name="Google Shape;129;p17"/>
          <p:cNvGrpSpPr/>
          <p:nvPr/>
        </p:nvGrpSpPr>
        <p:grpSpPr>
          <a:xfrm>
            <a:off x="5172267" y="4610711"/>
            <a:ext cx="366891" cy="268087"/>
            <a:chOff x="7440817" y="897899"/>
            <a:chExt cx="366891" cy="268087"/>
          </a:xfrm>
        </p:grpSpPr>
        <p:sp>
          <p:nvSpPr>
            <p:cNvPr id="130" name="Google Shape;130;p17"/>
            <p:cNvSpPr/>
            <p:nvPr/>
          </p:nvSpPr>
          <p:spPr>
            <a:xfrm>
              <a:off x="7444959" y="1124837"/>
              <a:ext cx="358607" cy="37006"/>
            </a:xfrm>
            <a:custGeom>
              <a:rect b="b" l="l" r="r" t="t"/>
              <a:pathLst>
                <a:path extrusionOk="0" h="1215" w="11774">
                  <a:moveTo>
                    <a:pt x="1" y="0"/>
                  </a:moveTo>
                  <a:lnTo>
                    <a:pt x="1" y="806"/>
                  </a:lnTo>
                  <a:cubicBezTo>
                    <a:pt x="1" y="1036"/>
                    <a:pt x="179" y="1214"/>
                    <a:pt x="409" y="1214"/>
                  </a:cubicBezTo>
                  <a:lnTo>
                    <a:pt x="11365" y="1214"/>
                  </a:lnTo>
                  <a:cubicBezTo>
                    <a:pt x="11595" y="1214"/>
                    <a:pt x="11773" y="1036"/>
                    <a:pt x="11773" y="806"/>
                  </a:cubicBezTo>
                  <a:lnTo>
                    <a:pt x="11773" y="0"/>
                  </a:lnTo>
                  <a:lnTo>
                    <a:pt x="7315" y="0"/>
                  </a:lnTo>
                  <a:lnTo>
                    <a:pt x="7315" y="398"/>
                  </a:lnTo>
                  <a:lnTo>
                    <a:pt x="4469" y="398"/>
                  </a:lnTo>
                  <a:lnTo>
                    <a:pt x="446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7"/>
            <p:cNvSpPr/>
            <p:nvPr/>
          </p:nvSpPr>
          <p:spPr>
            <a:xfrm>
              <a:off x="7469843" y="902041"/>
              <a:ext cx="308870" cy="234949"/>
            </a:xfrm>
            <a:custGeom>
              <a:rect b="b" l="l" r="r" t="t"/>
              <a:pathLst>
                <a:path extrusionOk="0" h="7714" w="10141">
                  <a:moveTo>
                    <a:pt x="9334" y="817"/>
                  </a:moveTo>
                  <a:lnTo>
                    <a:pt x="9334" y="6499"/>
                  </a:lnTo>
                  <a:lnTo>
                    <a:pt x="806" y="6499"/>
                  </a:lnTo>
                  <a:lnTo>
                    <a:pt x="806" y="817"/>
                  </a:lnTo>
                  <a:close/>
                  <a:moveTo>
                    <a:pt x="7890" y="1"/>
                  </a:moveTo>
                  <a:lnTo>
                    <a:pt x="2260" y="11"/>
                  </a:lnTo>
                  <a:lnTo>
                    <a:pt x="398" y="11"/>
                  </a:lnTo>
                  <a:cubicBezTo>
                    <a:pt x="178" y="11"/>
                    <a:pt x="0" y="189"/>
                    <a:pt x="0" y="409"/>
                  </a:cubicBezTo>
                  <a:lnTo>
                    <a:pt x="0" y="7315"/>
                  </a:lnTo>
                  <a:lnTo>
                    <a:pt x="3652" y="7315"/>
                  </a:lnTo>
                  <a:lnTo>
                    <a:pt x="3652" y="7713"/>
                  </a:lnTo>
                  <a:lnTo>
                    <a:pt x="6498" y="7713"/>
                  </a:lnTo>
                  <a:lnTo>
                    <a:pt x="6498" y="7315"/>
                  </a:lnTo>
                  <a:lnTo>
                    <a:pt x="10140" y="7315"/>
                  </a:lnTo>
                  <a:lnTo>
                    <a:pt x="10140" y="399"/>
                  </a:lnTo>
                  <a:cubicBezTo>
                    <a:pt x="10140" y="179"/>
                    <a:pt x="9962" y="1"/>
                    <a:pt x="974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7"/>
            <p:cNvSpPr/>
            <p:nvPr/>
          </p:nvSpPr>
          <p:spPr>
            <a:xfrm>
              <a:off x="7440817" y="1120695"/>
              <a:ext cx="366891" cy="45290"/>
            </a:xfrm>
            <a:custGeom>
              <a:rect b="b" l="l" r="r" t="t"/>
              <a:pathLst>
                <a:path extrusionOk="0" h="1487" w="12046">
                  <a:moveTo>
                    <a:pt x="11784" y="262"/>
                  </a:moveTo>
                  <a:lnTo>
                    <a:pt x="11784" y="942"/>
                  </a:lnTo>
                  <a:cubicBezTo>
                    <a:pt x="11784" y="1099"/>
                    <a:pt x="11658" y="1225"/>
                    <a:pt x="11501" y="1225"/>
                  </a:cubicBezTo>
                  <a:lnTo>
                    <a:pt x="545" y="1225"/>
                  </a:lnTo>
                  <a:cubicBezTo>
                    <a:pt x="388" y="1225"/>
                    <a:pt x="262" y="1099"/>
                    <a:pt x="262" y="942"/>
                  </a:cubicBezTo>
                  <a:lnTo>
                    <a:pt x="262" y="262"/>
                  </a:lnTo>
                  <a:lnTo>
                    <a:pt x="4469" y="262"/>
                  </a:lnTo>
                  <a:lnTo>
                    <a:pt x="4469" y="545"/>
                  </a:lnTo>
                  <a:cubicBezTo>
                    <a:pt x="4469" y="607"/>
                    <a:pt x="4532" y="670"/>
                    <a:pt x="4595" y="670"/>
                  </a:cubicBezTo>
                  <a:lnTo>
                    <a:pt x="7451" y="670"/>
                  </a:lnTo>
                  <a:cubicBezTo>
                    <a:pt x="7514" y="670"/>
                    <a:pt x="7577" y="607"/>
                    <a:pt x="7577" y="545"/>
                  </a:cubicBezTo>
                  <a:lnTo>
                    <a:pt x="7577" y="262"/>
                  </a:lnTo>
                  <a:close/>
                  <a:moveTo>
                    <a:pt x="137" y="0"/>
                  </a:moveTo>
                  <a:cubicBezTo>
                    <a:pt x="64" y="0"/>
                    <a:pt x="1" y="63"/>
                    <a:pt x="1" y="136"/>
                  </a:cubicBezTo>
                  <a:lnTo>
                    <a:pt x="1" y="942"/>
                  </a:lnTo>
                  <a:cubicBezTo>
                    <a:pt x="1" y="1246"/>
                    <a:pt x="242" y="1486"/>
                    <a:pt x="545" y="1486"/>
                  </a:cubicBezTo>
                  <a:lnTo>
                    <a:pt x="11501" y="1486"/>
                  </a:lnTo>
                  <a:cubicBezTo>
                    <a:pt x="11805" y="1486"/>
                    <a:pt x="12045" y="1246"/>
                    <a:pt x="12045" y="942"/>
                  </a:cubicBezTo>
                  <a:lnTo>
                    <a:pt x="12045" y="136"/>
                  </a:lnTo>
                  <a:cubicBezTo>
                    <a:pt x="12045" y="63"/>
                    <a:pt x="11983" y="0"/>
                    <a:pt x="11909" y="0"/>
                  </a:cubicBezTo>
                  <a:lnTo>
                    <a:pt x="7451" y="0"/>
                  </a:lnTo>
                  <a:cubicBezTo>
                    <a:pt x="7378" y="0"/>
                    <a:pt x="7315" y="63"/>
                    <a:pt x="7315" y="136"/>
                  </a:cubicBezTo>
                  <a:lnTo>
                    <a:pt x="7315" y="409"/>
                  </a:lnTo>
                  <a:lnTo>
                    <a:pt x="4731" y="409"/>
                  </a:lnTo>
                  <a:lnTo>
                    <a:pt x="4731" y="136"/>
                  </a:lnTo>
                  <a:cubicBezTo>
                    <a:pt x="4731" y="63"/>
                    <a:pt x="4668" y="0"/>
                    <a:pt x="4595"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7"/>
            <p:cNvSpPr/>
            <p:nvPr/>
          </p:nvSpPr>
          <p:spPr>
            <a:xfrm>
              <a:off x="7494361" y="926925"/>
              <a:ext cx="259802" cy="173090"/>
            </a:xfrm>
            <a:custGeom>
              <a:rect b="b" l="l" r="r" t="t"/>
              <a:pathLst>
                <a:path extrusionOk="0" h="5683" w="8530">
                  <a:moveTo>
                    <a:pt x="1" y="0"/>
                  </a:moveTo>
                  <a:lnTo>
                    <a:pt x="1" y="5682"/>
                  </a:lnTo>
                  <a:lnTo>
                    <a:pt x="8529" y="5682"/>
                  </a:lnTo>
                  <a:lnTo>
                    <a:pt x="8529" y="0"/>
                  </a:ln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7"/>
            <p:cNvSpPr/>
            <p:nvPr/>
          </p:nvSpPr>
          <p:spPr>
            <a:xfrm>
              <a:off x="7490219" y="922782"/>
              <a:ext cx="268087" cy="181039"/>
            </a:xfrm>
            <a:custGeom>
              <a:rect b="b" l="l" r="r" t="t"/>
              <a:pathLst>
                <a:path extrusionOk="0" h="5944" w="8802">
                  <a:moveTo>
                    <a:pt x="8540" y="262"/>
                  </a:moveTo>
                  <a:lnTo>
                    <a:pt x="8540" y="5682"/>
                  </a:lnTo>
                  <a:lnTo>
                    <a:pt x="262" y="5682"/>
                  </a:lnTo>
                  <a:lnTo>
                    <a:pt x="262" y="262"/>
                  </a:lnTo>
                  <a:close/>
                  <a:moveTo>
                    <a:pt x="137" y="0"/>
                  </a:moveTo>
                  <a:cubicBezTo>
                    <a:pt x="64" y="0"/>
                    <a:pt x="1" y="63"/>
                    <a:pt x="1" y="136"/>
                  </a:cubicBezTo>
                  <a:lnTo>
                    <a:pt x="1" y="5818"/>
                  </a:lnTo>
                  <a:cubicBezTo>
                    <a:pt x="1" y="5891"/>
                    <a:pt x="64" y="5944"/>
                    <a:pt x="137" y="5944"/>
                  </a:cubicBezTo>
                  <a:lnTo>
                    <a:pt x="8665" y="5944"/>
                  </a:lnTo>
                  <a:cubicBezTo>
                    <a:pt x="8739" y="5944"/>
                    <a:pt x="8801" y="5891"/>
                    <a:pt x="8801" y="5818"/>
                  </a:cubicBezTo>
                  <a:lnTo>
                    <a:pt x="8801" y="136"/>
                  </a:lnTo>
                  <a:cubicBezTo>
                    <a:pt x="8801" y="63"/>
                    <a:pt x="8739" y="0"/>
                    <a:pt x="8665"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7"/>
            <p:cNvSpPr/>
            <p:nvPr/>
          </p:nvSpPr>
          <p:spPr>
            <a:xfrm>
              <a:off x="7466005" y="897899"/>
              <a:ext cx="316514" cy="230807"/>
            </a:xfrm>
            <a:custGeom>
              <a:rect b="b" l="l" r="r" t="t"/>
              <a:pathLst>
                <a:path extrusionOk="0" h="7578" w="10392">
                  <a:moveTo>
                    <a:pt x="9868" y="1"/>
                  </a:moveTo>
                  <a:lnTo>
                    <a:pt x="2386" y="11"/>
                  </a:lnTo>
                  <a:lnTo>
                    <a:pt x="524" y="11"/>
                  </a:lnTo>
                  <a:cubicBezTo>
                    <a:pt x="231" y="11"/>
                    <a:pt x="1" y="252"/>
                    <a:pt x="1" y="545"/>
                  </a:cubicBezTo>
                  <a:lnTo>
                    <a:pt x="1" y="7420"/>
                  </a:lnTo>
                  <a:cubicBezTo>
                    <a:pt x="1" y="7509"/>
                    <a:pt x="66" y="7553"/>
                    <a:pt x="131" y="7553"/>
                  </a:cubicBezTo>
                  <a:cubicBezTo>
                    <a:pt x="197" y="7553"/>
                    <a:pt x="262" y="7509"/>
                    <a:pt x="262" y="7420"/>
                  </a:cubicBezTo>
                  <a:lnTo>
                    <a:pt x="262" y="545"/>
                  </a:lnTo>
                  <a:cubicBezTo>
                    <a:pt x="262" y="398"/>
                    <a:pt x="377" y="273"/>
                    <a:pt x="524" y="273"/>
                  </a:cubicBezTo>
                  <a:lnTo>
                    <a:pt x="8016" y="262"/>
                  </a:lnTo>
                  <a:lnTo>
                    <a:pt x="9868" y="262"/>
                  </a:lnTo>
                  <a:cubicBezTo>
                    <a:pt x="10015" y="262"/>
                    <a:pt x="10130" y="388"/>
                    <a:pt x="10130" y="535"/>
                  </a:cubicBezTo>
                  <a:lnTo>
                    <a:pt x="10130" y="7451"/>
                  </a:lnTo>
                  <a:cubicBezTo>
                    <a:pt x="10130" y="7525"/>
                    <a:pt x="10193" y="7577"/>
                    <a:pt x="10266" y="7577"/>
                  </a:cubicBezTo>
                  <a:cubicBezTo>
                    <a:pt x="10339" y="7577"/>
                    <a:pt x="10392" y="7525"/>
                    <a:pt x="10392" y="7451"/>
                  </a:cubicBezTo>
                  <a:lnTo>
                    <a:pt x="10392" y="535"/>
                  </a:lnTo>
                  <a:cubicBezTo>
                    <a:pt x="10392" y="242"/>
                    <a:pt x="10161" y="1"/>
                    <a:pt x="9868"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7"/>
            <p:cNvSpPr/>
            <p:nvPr/>
          </p:nvSpPr>
          <p:spPr>
            <a:xfrm>
              <a:off x="7619298" y="1064927"/>
              <a:ext cx="9929" cy="9899"/>
            </a:xfrm>
            <a:custGeom>
              <a:rect b="b" l="l" r="r" t="t"/>
              <a:pathLst>
                <a:path extrusionOk="0" h="325" w="326">
                  <a:moveTo>
                    <a:pt x="158" y="325"/>
                  </a:moveTo>
                  <a:cubicBezTo>
                    <a:pt x="116" y="325"/>
                    <a:pt x="85" y="314"/>
                    <a:pt x="53" y="283"/>
                  </a:cubicBezTo>
                  <a:cubicBezTo>
                    <a:pt x="32" y="272"/>
                    <a:pt x="22" y="251"/>
                    <a:pt x="11" y="230"/>
                  </a:cubicBezTo>
                  <a:cubicBezTo>
                    <a:pt x="1" y="189"/>
                    <a:pt x="1" y="147"/>
                    <a:pt x="11" y="115"/>
                  </a:cubicBezTo>
                  <a:cubicBezTo>
                    <a:pt x="22" y="94"/>
                    <a:pt x="32" y="73"/>
                    <a:pt x="53" y="63"/>
                  </a:cubicBezTo>
                  <a:cubicBezTo>
                    <a:pt x="116" y="0"/>
                    <a:pt x="210" y="0"/>
                    <a:pt x="273" y="63"/>
                  </a:cubicBezTo>
                  <a:cubicBezTo>
                    <a:pt x="283" y="73"/>
                    <a:pt x="294" y="94"/>
                    <a:pt x="304" y="115"/>
                  </a:cubicBezTo>
                  <a:cubicBezTo>
                    <a:pt x="325" y="168"/>
                    <a:pt x="315" y="241"/>
                    <a:pt x="273" y="283"/>
                  </a:cubicBezTo>
                  <a:cubicBezTo>
                    <a:pt x="242" y="314"/>
                    <a:pt x="200" y="325"/>
                    <a:pt x="158" y="325"/>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7594779" y="1065232"/>
              <a:ext cx="10843" cy="9594"/>
            </a:xfrm>
            <a:custGeom>
              <a:rect b="b" l="l" r="r" t="t"/>
              <a:pathLst>
                <a:path extrusionOk="0" h="315" w="356">
                  <a:moveTo>
                    <a:pt x="188" y="315"/>
                  </a:moveTo>
                  <a:cubicBezTo>
                    <a:pt x="73" y="315"/>
                    <a:pt x="0" y="199"/>
                    <a:pt x="42" y="105"/>
                  </a:cubicBezTo>
                  <a:cubicBezTo>
                    <a:pt x="52" y="84"/>
                    <a:pt x="63" y="63"/>
                    <a:pt x="84" y="53"/>
                  </a:cubicBezTo>
                  <a:cubicBezTo>
                    <a:pt x="94" y="32"/>
                    <a:pt x="115" y="22"/>
                    <a:pt x="126" y="22"/>
                  </a:cubicBezTo>
                  <a:cubicBezTo>
                    <a:pt x="157" y="11"/>
                    <a:pt x="188" y="1"/>
                    <a:pt x="220" y="11"/>
                  </a:cubicBezTo>
                  <a:cubicBezTo>
                    <a:pt x="230" y="11"/>
                    <a:pt x="241" y="11"/>
                    <a:pt x="251" y="22"/>
                  </a:cubicBezTo>
                  <a:cubicBezTo>
                    <a:pt x="272" y="22"/>
                    <a:pt x="283" y="32"/>
                    <a:pt x="293" y="53"/>
                  </a:cubicBezTo>
                  <a:cubicBezTo>
                    <a:pt x="314" y="63"/>
                    <a:pt x="325" y="84"/>
                    <a:pt x="335" y="105"/>
                  </a:cubicBezTo>
                  <a:cubicBezTo>
                    <a:pt x="356" y="158"/>
                    <a:pt x="345" y="231"/>
                    <a:pt x="293" y="273"/>
                  </a:cubicBezTo>
                  <a:cubicBezTo>
                    <a:pt x="272" y="304"/>
                    <a:pt x="230" y="315"/>
                    <a:pt x="188" y="315"/>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7642902" y="1065232"/>
              <a:ext cx="9594" cy="9594"/>
            </a:xfrm>
            <a:custGeom>
              <a:rect b="b" l="l" r="r" t="t"/>
              <a:pathLst>
                <a:path extrusionOk="0" h="315" w="315">
                  <a:moveTo>
                    <a:pt x="157" y="315"/>
                  </a:moveTo>
                  <a:cubicBezTo>
                    <a:pt x="115" y="315"/>
                    <a:pt x="84" y="304"/>
                    <a:pt x="53" y="273"/>
                  </a:cubicBezTo>
                  <a:cubicBezTo>
                    <a:pt x="21" y="241"/>
                    <a:pt x="0" y="199"/>
                    <a:pt x="0" y="158"/>
                  </a:cubicBezTo>
                  <a:cubicBezTo>
                    <a:pt x="0" y="116"/>
                    <a:pt x="21" y="84"/>
                    <a:pt x="53" y="53"/>
                  </a:cubicBezTo>
                  <a:cubicBezTo>
                    <a:pt x="84" y="11"/>
                    <a:pt x="136" y="1"/>
                    <a:pt x="189" y="11"/>
                  </a:cubicBezTo>
                  <a:cubicBezTo>
                    <a:pt x="199" y="11"/>
                    <a:pt x="210" y="11"/>
                    <a:pt x="220" y="22"/>
                  </a:cubicBezTo>
                  <a:cubicBezTo>
                    <a:pt x="230" y="22"/>
                    <a:pt x="241" y="32"/>
                    <a:pt x="251" y="32"/>
                  </a:cubicBezTo>
                  <a:lnTo>
                    <a:pt x="272" y="53"/>
                  </a:lnTo>
                  <a:cubicBezTo>
                    <a:pt x="304" y="84"/>
                    <a:pt x="314" y="116"/>
                    <a:pt x="314" y="158"/>
                  </a:cubicBezTo>
                  <a:cubicBezTo>
                    <a:pt x="314" y="252"/>
                    <a:pt x="251" y="315"/>
                    <a:pt x="157" y="315"/>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
            <p:cNvSpPr/>
            <p:nvPr/>
          </p:nvSpPr>
          <p:spPr>
            <a:xfrm>
              <a:off x="7578180" y="959514"/>
              <a:ext cx="107759" cy="92378"/>
            </a:xfrm>
            <a:custGeom>
              <a:rect b="b" l="l" r="r" t="t"/>
              <a:pathLst>
                <a:path extrusionOk="0" h="3033" w="3538">
                  <a:moveTo>
                    <a:pt x="1520" y="1"/>
                  </a:moveTo>
                  <a:cubicBezTo>
                    <a:pt x="742" y="1"/>
                    <a:pt x="1" y="602"/>
                    <a:pt x="1" y="1515"/>
                  </a:cubicBezTo>
                  <a:cubicBezTo>
                    <a:pt x="1" y="2352"/>
                    <a:pt x="681" y="3032"/>
                    <a:pt x="1518" y="3032"/>
                  </a:cubicBezTo>
                  <a:cubicBezTo>
                    <a:pt x="2858" y="3032"/>
                    <a:pt x="3538" y="1400"/>
                    <a:pt x="2586" y="447"/>
                  </a:cubicBezTo>
                  <a:cubicBezTo>
                    <a:pt x="2274" y="139"/>
                    <a:pt x="1893" y="1"/>
                    <a:pt x="15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7"/>
            <p:cNvSpPr/>
            <p:nvPr/>
          </p:nvSpPr>
          <p:spPr>
            <a:xfrm>
              <a:off x="7610069" y="980773"/>
              <a:ext cx="37645" cy="49737"/>
            </a:xfrm>
            <a:custGeom>
              <a:rect b="b" l="l" r="r" t="t"/>
              <a:pathLst>
                <a:path extrusionOk="0" h="1633" w="1236">
                  <a:moveTo>
                    <a:pt x="0" y="1"/>
                  </a:moveTo>
                  <a:lnTo>
                    <a:pt x="0" y="1633"/>
                  </a:lnTo>
                  <a:lnTo>
                    <a:pt x="1235" y="817"/>
                  </a:lnTo>
                  <a:lnTo>
                    <a:pt x="0" y="1"/>
                  </a:ln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 name="Google Shape;141;p17">
            <a:hlinkClick r:id="rId7"/>
          </p:cNvPr>
          <p:cNvSpPr/>
          <p:nvPr/>
        </p:nvSpPr>
        <p:spPr>
          <a:xfrm>
            <a:off x="5108663" y="4534150"/>
            <a:ext cx="494100" cy="421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a:hlinkClick r:id="rId8"/>
          </p:cNvPr>
          <p:cNvSpPr/>
          <p:nvPr/>
        </p:nvSpPr>
        <p:spPr>
          <a:xfrm>
            <a:off x="2168713" y="4534150"/>
            <a:ext cx="494100" cy="421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 name="Google Shape;143;p17"/>
          <p:cNvGrpSpPr/>
          <p:nvPr/>
        </p:nvGrpSpPr>
        <p:grpSpPr>
          <a:xfrm>
            <a:off x="1414675" y="1065034"/>
            <a:ext cx="6314641" cy="3372597"/>
            <a:chOff x="1386850" y="1291525"/>
            <a:chExt cx="6030600" cy="3199200"/>
          </a:xfrm>
        </p:grpSpPr>
        <p:pic>
          <p:nvPicPr>
            <p:cNvPr id="144" name="Google Shape;144;p17"/>
            <p:cNvPicPr preferRelativeResize="0"/>
            <p:nvPr/>
          </p:nvPicPr>
          <p:blipFill rotWithShape="1">
            <a:blip r:embed="rId9">
              <a:alphaModFix/>
            </a:blip>
            <a:srcRect b="0" l="0" r="0" t="0"/>
            <a:stretch/>
          </p:blipFill>
          <p:spPr>
            <a:xfrm rot="-5400000">
              <a:off x="2802550" y="-124175"/>
              <a:ext cx="3199200" cy="6030600"/>
            </a:xfrm>
            <a:prstGeom prst="rect">
              <a:avLst/>
            </a:prstGeom>
            <a:noFill/>
            <a:ln>
              <a:noFill/>
            </a:ln>
          </p:spPr>
        </p:pic>
        <p:pic>
          <p:nvPicPr>
            <p:cNvPr id="145" name="Google Shape;145;p17"/>
            <p:cNvPicPr preferRelativeResize="0"/>
            <p:nvPr/>
          </p:nvPicPr>
          <p:blipFill rotWithShape="1">
            <a:blip r:embed="rId10">
              <a:alphaModFix/>
            </a:blip>
            <a:srcRect b="13808" l="0" r="0" t="3853"/>
            <a:stretch/>
          </p:blipFill>
          <p:spPr>
            <a:xfrm>
              <a:off x="1901025" y="1361450"/>
              <a:ext cx="4894899" cy="3086590"/>
            </a:xfrm>
            <a:prstGeom prst="rect">
              <a:avLst/>
            </a:prstGeom>
            <a:noFill/>
            <a:ln>
              <a:noFill/>
            </a:ln>
          </p:spPr>
        </p:pic>
      </p:grpSp>
    </p:spTree>
  </p:cSld>
  <p:clrMapOvr>
    <a:masterClrMapping/>
  </p:clrMapOvr>
  <p:transition spd="med">
    <p:fade thruBlk="1"/>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696" name="Shape 696"/>
        <p:cNvGrpSpPr/>
        <p:nvPr/>
      </p:nvGrpSpPr>
      <p:grpSpPr>
        <a:xfrm>
          <a:off x="0" y="0"/>
          <a:ext cx="0" cy="0"/>
          <a:chOff x="0" y="0"/>
          <a:chExt cx="0" cy="0"/>
        </a:xfrm>
      </p:grpSpPr>
      <p:sp>
        <p:nvSpPr>
          <p:cNvPr id="697" name="Google Shape;697;p44"/>
          <p:cNvSpPr/>
          <p:nvPr/>
        </p:nvSpPr>
        <p:spPr>
          <a:xfrm>
            <a:off x="4511591" y="1918164"/>
            <a:ext cx="2465400" cy="741900"/>
          </a:xfrm>
          <a:prstGeom prst="roundRect">
            <a:avLst>
              <a:gd fmla="val 16667" name="adj"/>
            </a:avLst>
          </a:prstGeom>
          <a:solidFill>
            <a:schemeClr val="lt2"/>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98" name="Google Shape;698;p44"/>
          <p:cNvSpPr txBox="1"/>
          <p:nvPr>
            <p:ph idx="1" type="body"/>
          </p:nvPr>
        </p:nvSpPr>
        <p:spPr>
          <a:xfrm>
            <a:off x="4717218" y="1918166"/>
            <a:ext cx="2159400" cy="73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400">
                <a:solidFill>
                  <a:schemeClr val="dk1"/>
                </a:solidFill>
                <a:latin typeface="Ubuntu Medium"/>
                <a:ea typeface="Ubuntu Medium"/>
                <a:cs typeface="Ubuntu Medium"/>
                <a:sym typeface="Ubuntu Medium"/>
              </a:rPr>
              <a:t>Module</a:t>
            </a:r>
            <a:r>
              <a:rPr lang="en" sz="2400">
                <a:solidFill>
                  <a:schemeClr val="dk1"/>
                </a:solidFill>
                <a:latin typeface="Ubuntu Medium"/>
                <a:ea typeface="Ubuntu Medium"/>
                <a:cs typeface="Ubuntu Medium"/>
                <a:sym typeface="Ubuntu Medium"/>
              </a:rPr>
              <a:t> 3</a:t>
            </a:r>
            <a:endParaRPr sz="2400">
              <a:solidFill>
                <a:schemeClr val="dk1"/>
              </a:solidFill>
              <a:latin typeface="Ubuntu Medium"/>
              <a:ea typeface="Ubuntu Medium"/>
              <a:cs typeface="Ubuntu Medium"/>
              <a:sym typeface="Ubuntu Medium"/>
            </a:endParaRPr>
          </a:p>
        </p:txBody>
      </p:sp>
      <p:pic>
        <p:nvPicPr>
          <p:cNvPr id="699" name="Google Shape;699;p44"/>
          <p:cNvPicPr preferRelativeResize="0"/>
          <p:nvPr>
            <p:ph idx="2" type="pic"/>
          </p:nvPr>
        </p:nvPicPr>
        <p:blipFill rotWithShape="1">
          <a:blip r:embed="rId3">
            <a:alphaModFix/>
          </a:blip>
          <a:srcRect b="845" l="0" r="0" t="835"/>
          <a:stretch/>
        </p:blipFill>
        <p:spPr>
          <a:xfrm>
            <a:off x="2145000" y="900700"/>
            <a:ext cx="2679900" cy="2634900"/>
          </a:xfrm>
          <a:prstGeom prst="ellipse">
            <a:avLst/>
          </a:prstGeom>
          <a:noFill/>
          <a:ln>
            <a:noFill/>
          </a:ln>
          <a:effectLst>
            <a:outerShdw blurRad="177800" rotWithShape="0" algn="ctr" dir="5400000" dist="50800">
              <a:srgbClr val="000000">
                <a:alpha val="14000"/>
              </a:srgbClr>
            </a:outerShdw>
          </a:effectLst>
        </p:spPr>
      </p:pic>
      <p:sp>
        <p:nvSpPr>
          <p:cNvPr id="700" name="Google Shape;700;p44"/>
          <p:cNvSpPr txBox="1"/>
          <p:nvPr/>
        </p:nvSpPr>
        <p:spPr>
          <a:xfrm>
            <a:off x="696075" y="4054250"/>
            <a:ext cx="7729500" cy="646500"/>
          </a:xfrm>
          <a:prstGeom prst="rect">
            <a:avLst/>
          </a:prstGeom>
          <a:solidFill>
            <a:schemeClr val="accent5"/>
          </a:solidFill>
          <a:ln cap="flat" cmpd="sng" w="28575">
            <a:solidFill>
              <a:schemeClr val="lt2"/>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lt2"/>
                </a:solidFill>
                <a:latin typeface="Ubuntu Medium"/>
                <a:ea typeface="Ubuntu Medium"/>
                <a:cs typeface="Ubuntu Medium"/>
                <a:sym typeface="Ubuntu Medium"/>
              </a:rPr>
              <a:t>Learning math carefree!</a:t>
            </a:r>
            <a:endParaRPr sz="3000">
              <a:solidFill>
                <a:schemeClr val="lt2"/>
              </a:solidFill>
              <a:latin typeface="Ubuntu Medium"/>
              <a:ea typeface="Ubuntu Medium"/>
              <a:cs typeface="Ubuntu Medium"/>
              <a:sym typeface="Ubuntu Medium"/>
            </a:endParaRPr>
          </a:p>
        </p:txBody>
      </p:sp>
    </p:spTree>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04" name="Shape 704"/>
        <p:cNvGrpSpPr/>
        <p:nvPr/>
      </p:nvGrpSpPr>
      <p:grpSpPr>
        <a:xfrm>
          <a:off x="0" y="0"/>
          <a:ext cx="0" cy="0"/>
          <a:chOff x="0" y="0"/>
          <a:chExt cx="0" cy="0"/>
        </a:xfrm>
      </p:grpSpPr>
      <p:sp>
        <p:nvSpPr>
          <p:cNvPr id="705" name="Google Shape;705;p45"/>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3 - Day 1</a:t>
            </a:r>
            <a:endParaRPr sz="1800">
              <a:solidFill>
                <a:schemeClr val="dk1"/>
              </a:solidFill>
              <a:latin typeface="Ubuntu Medium"/>
              <a:ea typeface="Ubuntu Medium"/>
              <a:cs typeface="Ubuntu Medium"/>
              <a:sym typeface="Ubuntu Medium"/>
            </a:endParaRPr>
          </a:p>
        </p:txBody>
      </p:sp>
      <p:sp>
        <p:nvSpPr>
          <p:cNvPr id="706" name="Google Shape;706;p45"/>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My Thinking Path</a:t>
            </a:r>
            <a:endParaRPr b="1" sz="2100">
              <a:solidFill>
                <a:schemeClr val="accent5"/>
              </a:solidFill>
              <a:latin typeface="Ubuntu"/>
              <a:ea typeface="Ubuntu"/>
              <a:cs typeface="Ubuntu"/>
              <a:sym typeface="Ubuntu"/>
            </a:endParaRPr>
          </a:p>
        </p:txBody>
      </p:sp>
      <p:pic>
        <p:nvPicPr>
          <p:cNvPr id="707" name="Google Shape;707;p45"/>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708" name="Google Shape;708;p45"/>
          <p:cNvSpPr/>
          <p:nvPr/>
        </p:nvSpPr>
        <p:spPr>
          <a:xfrm>
            <a:off x="1896550" y="19527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double digit addition problems is…</a:t>
            </a:r>
            <a:endParaRPr b="1" sz="2000">
              <a:solidFill>
                <a:srgbClr val="FFFFFF"/>
              </a:solidFill>
              <a:latin typeface="Open Sans"/>
              <a:ea typeface="Open Sans"/>
              <a:cs typeface="Open Sans"/>
              <a:sym typeface="Open Sans"/>
            </a:endParaRPr>
          </a:p>
        </p:txBody>
      </p:sp>
      <p:sp>
        <p:nvSpPr>
          <p:cNvPr id="709" name="Google Shape;709;p45"/>
          <p:cNvSpPr/>
          <p:nvPr/>
        </p:nvSpPr>
        <p:spPr>
          <a:xfrm>
            <a:off x="1896525" y="26874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double digit subtraction problems is…</a:t>
            </a:r>
            <a:endParaRPr b="1" sz="2000">
              <a:solidFill>
                <a:srgbClr val="FFFFFF"/>
              </a:solidFill>
              <a:latin typeface="Open Sans"/>
              <a:ea typeface="Open Sans"/>
              <a:cs typeface="Open Sans"/>
              <a:sym typeface="Open Sans"/>
            </a:endParaRPr>
          </a:p>
        </p:txBody>
      </p:sp>
      <p:sp>
        <p:nvSpPr>
          <p:cNvPr id="710" name="Google Shape;710;p45"/>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711" name="Google Shape;711;p45"/>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712" name="Google Shape;712;p45"/>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713" name="Google Shape;713;p45"/>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714" name="Google Shape;714;p45"/>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715" name="Google Shape;715;p45"/>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716" name="Google Shape;716;p45"/>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717" name="Google Shape;717;p45"/>
          <p:cNvPicPr preferRelativeResize="0"/>
          <p:nvPr/>
        </p:nvPicPr>
        <p:blipFill>
          <a:blip r:embed="rId5">
            <a:alphaModFix/>
          </a:blip>
          <a:stretch>
            <a:fillRect/>
          </a:stretch>
        </p:blipFill>
        <p:spPr>
          <a:xfrm>
            <a:off x="6500724" y="910800"/>
            <a:ext cx="1238925" cy="1041975"/>
          </a:xfrm>
          <a:prstGeom prst="rect">
            <a:avLst/>
          </a:prstGeom>
          <a:noFill/>
          <a:ln>
            <a:noFill/>
          </a:ln>
        </p:spPr>
      </p:pic>
      <p:pic>
        <p:nvPicPr>
          <p:cNvPr id="718" name="Google Shape;718;p45"/>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
        <p:nvSpPr>
          <p:cNvPr id="719" name="Google Shape;719;p45"/>
          <p:cNvSpPr/>
          <p:nvPr/>
        </p:nvSpPr>
        <p:spPr>
          <a:xfrm>
            <a:off x="1304800" y="875050"/>
            <a:ext cx="4924500" cy="668100"/>
          </a:xfrm>
          <a:prstGeom prst="roundRect">
            <a:avLst>
              <a:gd fmla="val 16667" name="adj"/>
            </a:avLst>
          </a:prstGeom>
          <a:solidFill>
            <a:srgbClr val="0063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Topic: Solve problems involving addition and subtraction within 100</a:t>
            </a:r>
            <a:endParaRPr/>
          </a:p>
        </p:txBody>
      </p:sp>
    </p:spTree>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23" name="Shape 723"/>
        <p:cNvGrpSpPr/>
        <p:nvPr/>
      </p:nvGrpSpPr>
      <p:grpSpPr>
        <a:xfrm>
          <a:off x="0" y="0"/>
          <a:ext cx="0" cy="0"/>
          <a:chOff x="0" y="0"/>
          <a:chExt cx="0" cy="0"/>
        </a:xfrm>
      </p:grpSpPr>
      <p:sp>
        <p:nvSpPr>
          <p:cNvPr id="724" name="Google Shape;724;p46"/>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3 - Day 1</a:t>
            </a:r>
            <a:endParaRPr sz="1800">
              <a:solidFill>
                <a:schemeClr val="dk1"/>
              </a:solidFill>
              <a:latin typeface="Ubuntu Medium"/>
              <a:ea typeface="Ubuntu Medium"/>
              <a:cs typeface="Ubuntu Medium"/>
              <a:sym typeface="Ubuntu Medium"/>
            </a:endParaRPr>
          </a:p>
        </p:txBody>
      </p:sp>
      <p:sp>
        <p:nvSpPr>
          <p:cNvPr id="725" name="Google Shape;725;p46"/>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Puzzle Talk</a:t>
            </a:r>
            <a:endParaRPr b="1" sz="2100">
              <a:solidFill>
                <a:schemeClr val="accent5"/>
              </a:solidFill>
              <a:latin typeface="Ubuntu"/>
              <a:ea typeface="Ubuntu"/>
              <a:cs typeface="Ubuntu"/>
              <a:sym typeface="Ubuntu"/>
            </a:endParaRPr>
          </a:p>
        </p:txBody>
      </p:sp>
      <p:pic>
        <p:nvPicPr>
          <p:cNvPr id="726" name="Google Shape;726;p46"/>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727" name="Google Shape;727;p46"/>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728" name="Google Shape;728;p46"/>
          <p:cNvGrpSpPr/>
          <p:nvPr/>
        </p:nvGrpSpPr>
        <p:grpSpPr>
          <a:xfrm>
            <a:off x="1590104" y="4057131"/>
            <a:ext cx="173012" cy="169916"/>
            <a:chOff x="8586628" y="1443880"/>
            <a:chExt cx="281458" cy="281458"/>
          </a:xfrm>
        </p:grpSpPr>
        <p:sp>
          <p:nvSpPr>
            <p:cNvPr id="729" name="Google Shape;729;p46"/>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6"/>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6"/>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6"/>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6"/>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6"/>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6"/>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6"/>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6"/>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8" name="Google Shape;738;p46"/>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Two Step Situations</a:t>
            </a:r>
            <a:endParaRPr sz="1800">
              <a:solidFill>
                <a:schemeClr val="dk1"/>
              </a:solidFill>
              <a:latin typeface="Open Sans"/>
              <a:ea typeface="Open Sans"/>
              <a:cs typeface="Open Sans"/>
              <a:sym typeface="Open Sans"/>
            </a:endParaRPr>
          </a:p>
        </p:txBody>
      </p:sp>
      <p:sp>
        <p:nvSpPr>
          <p:cNvPr id="739" name="Google Shape;739;p46"/>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Pie Monster Symbolic &gt; Level 1</a:t>
            </a:r>
            <a:endParaRPr sz="2000">
              <a:solidFill>
                <a:schemeClr val="dk1"/>
              </a:solidFill>
              <a:latin typeface="Open Sans"/>
              <a:ea typeface="Open Sans"/>
              <a:cs typeface="Open Sans"/>
              <a:sym typeface="Open Sans"/>
            </a:endParaRPr>
          </a:p>
        </p:txBody>
      </p:sp>
      <p:sp>
        <p:nvSpPr>
          <p:cNvPr id="740" name="Google Shape;740;p46"/>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Puzzle Link</a:t>
            </a:r>
            <a:endParaRPr sz="1200">
              <a:latin typeface="Ubuntu"/>
              <a:ea typeface="Ubuntu"/>
              <a:cs typeface="Ubuntu"/>
              <a:sym typeface="Ubuntu"/>
            </a:endParaRPr>
          </a:p>
        </p:txBody>
      </p:sp>
      <p:grpSp>
        <p:nvGrpSpPr>
          <p:cNvPr id="741" name="Google Shape;741;p46"/>
          <p:cNvGrpSpPr/>
          <p:nvPr/>
        </p:nvGrpSpPr>
        <p:grpSpPr>
          <a:xfrm>
            <a:off x="7709843" y="3629462"/>
            <a:ext cx="1138164" cy="1468500"/>
            <a:chOff x="7633097" y="3255132"/>
            <a:chExt cx="1510904" cy="1870224"/>
          </a:xfrm>
        </p:grpSpPr>
        <p:pic>
          <p:nvPicPr>
            <p:cNvPr id="742" name="Google Shape;742;p46"/>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743" name="Google Shape;743;p46"/>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744" name="Google Shape;744;p46">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6"/>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746" name="Google Shape;746;p46"/>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7" name="Google Shape;747;p46"/>
          <p:cNvGrpSpPr/>
          <p:nvPr/>
        </p:nvGrpSpPr>
        <p:grpSpPr>
          <a:xfrm>
            <a:off x="4509208" y="1330103"/>
            <a:ext cx="227520" cy="248922"/>
            <a:chOff x="4469316" y="1236218"/>
            <a:chExt cx="360570" cy="400390"/>
          </a:xfrm>
        </p:grpSpPr>
        <p:sp>
          <p:nvSpPr>
            <p:cNvPr id="748" name="Google Shape;748;p46"/>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46"/>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46"/>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46"/>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46"/>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46"/>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46"/>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55" name="Google Shape;755;p46"/>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756" name="Google Shape;756;p46"/>
          <p:cNvGrpSpPr/>
          <p:nvPr/>
        </p:nvGrpSpPr>
        <p:grpSpPr>
          <a:xfrm>
            <a:off x="2859100" y="658076"/>
            <a:ext cx="1390125" cy="1117724"/>
            <a:chOff x="2859100" y="658076"/>
            <a:chExt cx="1390125" cy="1117724"/>
          </a:xfrm>
        </p:grpSpPr>
        <p:pic>
          <p:nvPicPr>
            <p:cNvPr id="757" name="Google Shape;757;p46"/>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758" name="Google Shape;758;p46"/>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62" name="Shape 762"/>
        <p:cNvGrpSpPr/>
        <p:nvPr/>
      </p:nvGrpSpPr>
      <p:grpSpPr>
        <a:xfrm>
          <a:off x="0" y="0"/>
          <a:ext cx="0" cy="0"/>
          <a:chOff x="0" y="0"/>
          <a:chExt cx="0" cy="0"/>
        </a:xfrm>
      </p:grpSpPr>
      <p:sp>
        <p:nvSpPr>
          <p:cNvPr id="763" name="Google Shape;763;p47"/>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3 - Day 1</a:t>
            </a:r>
            <a:endParaRPr sz="1800">
              <a:solidFill>
                <a:schemeClr val="dk1"/>
              </a:solidFill>
              <a:latin typeface="Ubuntu Medium"/>
              <a:ea typeface="Ubuntu Medium"/>
              <a:cs typeface="Ubuntu Medium"/>
              <a:sym typeface="Ubuntu Medium"/>
            </a:endParaRPr>
          </a:p>
        </p:txBody>
      </p:sp>
      <p:sp>
        <p:nvSpPr>
          <p:cNvPr id="764" name="Google Shape;764;p47"/>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Problem Solving</a:t>
            </a:r>
            <a:endParaRPr b="1" sz="2100">
              <a:solidFill>
                <a:schemeClr val="accent5"/>
              </a:solidFill>
              <a:latin typeface="Ubuntu"/>
              <a:ea typeface="Ubuntu"/>
              <a:cs typeface="Ubuntu"/>
              <a:sym typeface="Ubuntu"/>
            </a:endParaRPr>
          </a:p>
        </p:txBody>
      </p:sp>
      <p:pic>
        <p:nvPicPr>
          <p:cNvPr id="765" name="Google Shape;765;p47"/>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766" name="Google Shape;766;p47"/>
          <p:cNvSpPr/>
          <p:nvPr/>
        </p:nvSpPr>
        <p:spPr>
          <a:xfrm>
            <a:off x="453250" y="1254525"/>
            <a:ext cx="8307000" cy="3716700"/>
          </a:xfrm>
          <a:prstGeom prst="roundRect">
            <a:avLst>
              <a:gd fmla="val 16667" name="adj"/>
            </a:avLst>
          </a:prstGeom>
          <a:solidFill>
            <a:srgbClr val="FFFFFE"/>
          </a:solidFill>
          <a:ln cap="flat" cmpd="sng" w="38100">
            <a:solidFill>
              <a:schemeClr val="accent5"/>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5"/>
                </a:solidFill>
                <a:latin typeface="Ubuntu"/>
                <a:ea typeface="Ubuntu"/>
                <a:cs typeface="Ubuntu"/>
                <a:sym typeface="Ubuntu"/>
              </a:rPr>
              <a:t>Problem of the Day</a:t>
            </a:r>
            <a:endParaRPr b="1">
              <a:solidFill>
                <a:schemeClr val="accent5"/>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You have 15 pieces of gum. You gave some away on Monday and you gave some away on Tuesday.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You now have 6.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Draw a picture to show a possible solution to this problem.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Explain how you found the answer.</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767" name="Google Shape;767;p47"/>
          <p:cNvPicPr preferRelativeResize="0"/>
          <p:nvPr/>
        </p:nvPicPr>
        <p:blipFill rotWithShape="1">
          <a:blip r:embed="rId4">
            <a:alphaModFix/>
          </a:blip>
          <a:srcRect b="0" l="0" r="0" t="0"/>
          <a:stretch/>
        </p:blipFill>
        <p:spPr>
          <a:xfrm>
            <a:off x="5253975" y="594350"/>
            <a:ext cx="1200100" cy="1068525"/>
          </a:xfrm>
          <a:prstGeom prst="rect">
            <a:avLst/>
          </a:prstGeom>
          <a:noFill/>
          <a:ln>
            <a:noFill/>
          </a:ln>
        </p:spPr>
      </p:pic>
      <p:pic>
        <p:nvPicPr>
          <p:cNvPr id="768" name="Google Shape;768;p47"/>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72" name="Shape 772"/>
        <p:cNvGrpSpPr/>
        <p:nvPr/>
      </p:nvGrpSpPr>
      <p:grpSpPr>
        <a:xfrm>
          <a:off x="0" y="0"/>
          <a:ext cx="0" cy="0"/>
          <a:chOff x="0" y="0"/>
          <a:chExt cx="0" cy="0"/>
        </a:xfrm>
      </p:grpSpPr>
      <p:sp>
        <p:nvSpPr>
          <p:cNvPr id="773" name="Google Shape;773;p48"/>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3 - Day 2</a:t>
            </a:r>
            <a:endParaRPr sz="1800">
              <a:solidFill>
                <a:schemeClr val="dk1"/>
              </a:solidFill>
              <a:latin typeface="Ubuntu Medium"/>
              <a:ea typeface="Ubuntu Medium"/>
              <a:cs typeface="Ubuntu Medium"/>
              <a:sym typeface="Ubuntu Medium"/>
            </a:endParaRPr>
          </a:p>
        </p:txBody>
      </p:sp>
      <p:sp>
        <p:nvSpPr>
          <p:cNvPr id="774" name="Google Shape;774;p48"/>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My Thinking Path</a:t>
            </a:r>
            <a:endParaRPr b="1" sz="2100">
              <a:solidFill>
                <a:schemeClr val="accent5"/>
              </a:solidFill>
              <a:latin typeface="Ubuntu"/>
              <a:ea typeface="Ubuntu"/>
              <a:cs typeface="Ubuntu"/>
              <a:sym typeface="Ubuntu"/>
            </a:endParaRPr>
          </a:p>
        </p:txBody>
      </p:sp>
      <p:pic>
        <p:nvPicPr>
          <p:cNvPr id="775" name="Google Shape;775;p48"/>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776" name="Google Shape;776;p48"/>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777" name="Google Shape;777;p48"/>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778" name="Google Shape;778;p48"/>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779" name="Google Shape;779;p48"/>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780" name="Google Shape;780;p48"/>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781" name="Google Shape;781;p48"/>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782" name="Google Shape;782;p48"/>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783" name="Google Shape;783;p48"/>
          <p:cNvPicPr preferRelativeResize="0"/>
          <p:nvPr/>
        </p:nvPicPr>
        <p:blipFill>
          <a:blip r:embed="rId5">
            <a:alphaModFix/>
          </a:blip>
          <a:stretch>
            <a:fillRect/>
          </a:stretch>
        </p:blipFill>
        <p:spPr>
          <a:xfrm>
            <a:off x="6119724" y="910800"/>
            <a:ext cx="1238925" cy="1041975"/>
          </a:xfrm>
          <a:prstGeom prst="rect">
            <a:avLst/>
          </a:prstGeom>
          <a:noFill/>
          <a:ln>
            <a:noFill/>
          </a:ln>
        </p:spPr>
      </p:pic>
      <p:pic>
        <p:nvPicPr>
          <p:cNvPr id="784" name="Google Shape;784;p48"/>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
        <p:nvSpPr>
          <p:cNvPr id="785" name="Google Shape;785;p48"/>
          <p:cNvSpPr/>
          <p:nvPr/>
        </p:nvSpPr>
        <p:spPr>
          <a:xfrm>
            <a:off x="1896550" y="19527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double digit addition problems is…</a:t>
            </a:r>
            <a:endParaRPr b="1" sz="2000">
              <a:solidFill>
                <a:srgbClr val="FFFFFF"/>
              </a:solidFill>
              <a:latin typeface="Open Sans"/>
              <a:ea typeface="Open Sans"/>
              <a:cs typeface="Open Sans"/>
              <a:sym typeface="Open Sans"/>
            </a:endParaRPr>
          </a:p>
        </p:txBody>
      </p:sp>
      <p:sp>
        <p:nvSpPr>
          <p:cNvPr id="786" name="Google Shape;786;p48"/>
          <p:cNvSpPr/>
          <p:nvPr/>
        </p:nvSpPr>
        <p:spPr>
          <a:xfrm>
            <a:off x="1896525" y="26874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double digit subtraction problems is…</a:t>
            </a:r>
            <a:endParaRPr b="1" sz="2000">
              <a:solidFill>
                <a:srgbClr val="FFFFFF"/>
              </a:solidFill>
              <a:latin typeface="Open Sans"/>
              <a:ea typeface="Open Sans"/>
              <a:cs typeface="Open Sans"/>
              <a:sym typeface="Open Sans"/>
            </a:endParaRPr>
          </a:p>
        </p:txBody>
      </p:sp>
    </p:spTree>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90" name="Shape 790"/>
        <p:cNvGrpSpPr/>
        <p:nvPr/>
      </p:nvGrpSpPr>
      <p:grpSpPr>
        <a:xfrm>
          <a:off x="0" y="0"/>
          <a:ext cx="0" cy="0"/>
          <a:chOff x="0" y="0"/>
          <a:chExt cx="0" cy="0"/>
        </a:xfrm>
      </p:grpSpPr>
      <p:sp>
        <p:nvSpPr>
          <p:cNvPr id="791" name="Google Shape;791;p49"/>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3 - Day 2</a:t>
            </a:r>
            <a:endParaRPr sz="1800">
              <a:solidFill>
                <a:schemeClr val="dk1"/>
              </a:solidFill>
              <a:latin typeface="Ubuntu Medium"/>
              <a:ea typeface="Ubuntu Medium"/>
              <a:cs typeface="Ubuntu Medium"/>
              <a:sym typeface="Ubuntu Medium"/>
            </a:endParaRPr>
          </a:p>
        </p:txBody>
      </p:sp>
      <p:sp>
        <p:nvSpPr>
          <p:cNvPr id="792" name="Google Shape;792;p49"/>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Puzzle Talk</a:t>
            </a:r>
            <a:endParaRPr b="1" sz="2100">
              <a:solidFill>
                <a:schemeClr val="accent5"/>
              </a:solidFill>
              <a:latin typeface="Ubuntu"/>
              <a:ea typeface="Ubuntu"/>
              <a:cs typeface="Ubuntu"/>
              <a:sym typeface="Ubuntu"/>
            </a:endParaRPr>
          </a:p>
        </p:txBody>
      </p:sp>
      <p:pic>
        <p:nvPicPr>
          <p:cNvPr id="793" name="Google Shape;793;p49"/>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794" name="Google Shape;794;p49"/>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795" name="Google Shape;795;p49"/>
          <p:cNvGrpSpPr/>
          <p:nvPr/>
        </p:nvGrpSpPr>
        <p:grpSpPr>
          <a:xfrm>
            <a:off x="1590104" y="4057131"/>
            <a:ext cx="173012" cy="169916"/>
            <a:chOff x="8586628" y="1443880"/>
            <a:chExt cx="281458" cy="281458"/>
          </a:xfrm>
        </p:grpSpPr>
        <p:sp>
          <p:nvSpPr>
            <p:cNvPr id="796" name="Google Shape;796;p49"/>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9"/>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9"/>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9"/>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9"/>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9"/>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9"/>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9"/>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9"/>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5" name="Google Shape;805;p49"/>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Two Step Situations</a:t>
            </a:r>
            <a:endParaRPr sz="1800">
              <a:solidFill>
                <a:schemeClr val="dk1"/>
              </a:solidFill>
              <a:latin typeface="Open Sans"/>
              <a:ea typeface="Open Sans"/>
              <a:cs typeface="Open Sans"/>
              <a:sym typeface="Open Sans"/>
            </a:endParaRPr>
          </a:p>
        </p:txBody>
      </p:sp>
      <p:sp>
        <p:nvSpPr>
          <p:cNvPr id="806" name="Google Shape;806;p49"/>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Pie Monster Symbolic &gt; Level 2</a:t>
            </a:r>
            <a:endParaRPr sz="2000">
              <a:solidFill>
                <a:schemeClr val="dk1"/>
              </a:solidFill>
              <a:latin typeface="Open Sans"/>
              <a:ea typeface="Open Sans"/>
              <a:cs typeface="Open Sans"/>
              <a:sym typeface="Open Sans"/>
            </a:endParaRPr>
          </a:p>
        </p:txBody>
      </p:sp>
      <p:sp>
        <p:nvSpPr>
          <p:cNvPr id="807" name="Google Shape;807;p49"/>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Puzzle Link</a:t>
            </a:r>
            <a:endParaRPr sz="1200">
              <a:latin typeface="Ubuntu"/>
              <a:ea typeface="Ubuntu"/>
              <a:cs typeface="Ubuntu"/>
              <a:sym typeface="Ubuntu"/>
            </a:endParaRPr>
          </a:p>
        </p:txBody>
      </p:sp>
      <p:grpSp>
        <p:nvGrpSpPr>
          <p:cNvPr id="808" name="Google Shape;808;p49"/>
          <p:cNvGrpSpPr/>
          <p:nvPr/>
        </p:nvGrpSpPr>
        <p:grpSpPr>
          <a:xfrm>
            <a:off x="7709843" y="3629462"/>
            <a:ext cx="1138164" cy="1468500"/>
            <a:chOff x="7633097" y="3255132"/>
            <a:chExt cx="1510904" cy="1870224"/>
          </a:xfrm>
        </p:grpSpPr>
        <p:pic>
          <p:nvPicPr>
            <p:cNvPr id="809" name="Google Shape;809;p49"/>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810" name="Google Shape;810;p49"/>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811" name="Google Shape;811;p49">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9"/>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813" name="Google Shape;813;p49"/>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4" name="Google Shape;814;p49"/>
          <p:cNvGrpSpPr/>
          <p:nvPr/>
        </p:nvGrpSpPr>
        <p:grpSpPr>
          <a:xfrm>
            <a:off x="4509208" y="1330103"/>
            <a:ext cx="227520" cy="248922"/>
            <a:chOff x="4469316" y="1236218"/>
            <a:chExt cx="360570" cy="400390"/>
          </a:xfrm>
        </p:grpSpPr>
        <p:sp>
          <p:nvSpPr>
            <p:cNvPr id="815" name="Google Shape;815;p49"/>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49"/>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49"/>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49"/>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49"/>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49"/>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49"/>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22" name="Google Shape;822;p49"/>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823" name="Google Shape;823;p49"/>
          <p:cNvGrpSpPr/>
          <p:nvPr/>
        </p:nvGrpSpPr>
        <p:grpSpPr>
          <a:xfrm>
            <a:off x="2859100" y="658076"/>
            <a:ext cx="1390125" cy="1117724"/>
            <a:chOff x="2859100" y="658076"/>
            <a:chExt cx="1390125" cy="1117724"/>
          </a:xfrm>
        </p:grpSpPr>
        <p:pic>
          <p:nvPicPr>
            <p:cNvPr id="824" name="Google Shape;824;p49"/>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825" name="Google Shape;825;p49"/>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829" name="Shape 829"/>
        <p:cNvGrpSpPr/>
        <p:nvPr/>
      </p:nvGrpSpPr>
      <p:grpSpPr>
        <a:xfrm>
          <a:off x="0" y="0"/>
          <a:ext cx="0" cy="0"/>
          <a:chOff x="0" y="0"/>
          <a:chExt cx="0" cy="0"/>
        </a:xfrm>
      </p:grpSpPr>
      <p:sp>
        <p:nvSpPr>
          <p:cNvPr id="830" name="Google Shape;830;p50"/>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3 - Day 2</a:t>
            </a:r>
            <a:endParaRPr sz="1800">
              <a:solidFill>
                <a:schemeClr val="dk1"/>
              </a:solidFill>
              <a:latin typeface="Ubuntu Medium"/>
              <a:ea typeface="Ubuntu Medium"/>
              <a:cs typeface="Ubuntu Medium"/>
              <a:sym typeface="Ubuntu Medium"/>
            </a:endParaRPr>
          </a:p>
        </p:txBody>
      </p:sp>
      <p:sp>
        <p:nvSpPr>
          <p:cNvPr id="831" name="Google Shape;831;p50"/>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Problem Solving</a:t>
            </a:r>
            <a:endParaRPr b="1" sz="2100">
              <a:solidFill>
                <a:schemeClr val="accent5"/>
              </a:solidFill>
              <a:latin typeface="Ubuntu"/>
              <a:ea typeface="Ubuntu"/>
              <a:cs typeface="Ubuntu"/>
              <a:sym typeface="Ubuntu"/>
            </a:endParaRPr>
          </a:p>
        </p:txBody>
      </p:sp>
      <p:pic>
        <p:nvPicPr>
          <p:cNvPr id="832" name="Google Shape;832;p50"/>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833" name="Google Shape;833;p50"/>
          <p:cNvSpPr/>
          <p:nvPr/>
        </p:nvSpPr>
        <p:spPr>
          <a:xfrm>
            <a:off x="453250" y="1254525"/>
            <a:ext cx="8307000" cy="3716700"/>
          </a:xfrm>
          <a:prstGeom prst="roundRect">
            <a:avLst>
              <a:gd fmla="val 16667" name="adj"/>
            </a:avLst>
          </a:prstGeom>
          <a:solidFill>
            <a:srgbClr val="FFFFFE"/>
          </a:solidFill>
          <a:ln cap="flat" cmpd="sng" w="38100">
            <a:solidFill>
              <a:schemeClr val="accent5"/>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5"/>
                </a:solidFill>
                <a:latin typeface="Ubuntu"/>
                <a:ea typeface="Ubuntu"/>
                <a:cs typeface="Ubuntu"/>
                <a:sym typeface="Ubuntu"/>
              </a:rPr>
              <a:t>Problem of the Day</a:t>
            </a:r>
            <a:endParaRPr b="1">
              <a:solidFill>
                <a:schemeClr val="accent5"/>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834" name="Google Shape;834;p50"/>
          <p:cNvPicPr preferRelativeResize="0"/>
          <p:nvPr/>
        </p:nvPicPr>
        <p:blipFill rotWithShape="1">
          <a:blip r:embed="rId4">
            <a:alphaModFix/>
          </a:blip>
          <a:srcRect b="0" l="0" r="0" t="0"/>
          <a:stretch/>
        </p:blipFill>
        <p:spPr>
          <a:xfrm>
            <a:off x="5253975" y="594350"/>
            <a:ext cx="1200100" cy="1068525"/>
          </a:xfrm>
          <a:prstGeom prst="rect">
            <a:avLst/>
          </a:prstGeom>
          <a:noFill/>
          <a:ln>
            <a:noFill/>
          </a:ln>
        </p:spPr>
      </p:pic>
      <p:pic>
        <p:nvPicPr>
          <p:cNvPr id="835" name="Google Shape;835;p50"/>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
        <p:nvSpPr>
          <p:cNvPr id="836" name="Google Shape;836;p50"/>
          <p:cNvSpPr txBox="1"/>
          <p:nvPr/>
        </p:nvSpPr>
        <p:spPr>
          <a:xfrm>
            <a:off x="4884075" y="2028525"/>
            <a:ext cx="3620100" cy="281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200">
                <a:solidFill>
                  <a:srgbClr val="4F5053"/>
                </a:solidFill>
                <a:latin typeface="Ubuntu"/>
                <a:ea typeface="Ubuntu"/>
                <a:cs typeface="Ubuntu"/>
                <a:sym typeface="Ubuntu"/>
              </a:rPr>
              <a:t>Fill in the blank square to solve the JiJi puzzle. </a:t>
            </a:r>
            <a:endParaRPr b="1" sz="2200">
              <a:solidFill>
                <a:srgbClr val="4F5053"/>
              </a:solidFill>
              <a:latin typeface="Ubuntu"/>
              <a:ea typeface="Ubuntu"/>
              <a:cs typeface="Ubuntu"/>
              <a:sym typeface="Ubuntu"/>
            </a:endParaRPr>
          </a:p>
          <a:p>
            <a:pPr indent="0" lvl="0" marL="0" rtl="0" algn="l">
              <a:lnSpc>
                <a:spcPct val="115000"/>
              </a:lnSpc>
              <a:spcBef>
                <a:spcPts val="0"/>
              </a:spcBef>
              <a:spcAft>
                <a:spcPts val="0"/>
              </a:spcAft>
              <a:buNone/>
            </a:pPr>
            <a:r>
              <a:t/>
            </a:r>
            <a:endParaRPr b="1" sz="2200">
              <a:solidFill>
                <a:srgbClr val="4F5053"/>
              </a:solidFill>
              <a:latin typeface="Ubuntu"/>
              <a:ea typeface="Ubuntu"/>
              <a:cs typeface="Ubuntu"/>
              <a:sym typeface="Ubuntu"/>
            </a:endParaRPr>
          </a:p>
          <a:p>
            <a:pPr indent="0" lvl="0" marL="0" rtl="0" algn="l">
              <a:lnSpc>
                <a:spcPct val="115000"/>
              </a:lnSpc>
              <a:spcBef>
                <a:spcPts val="0"/>
              </a:spcBef>
              <a:spcAft>
                <a:spcPts val="0"/>
              </a:spcAft>
              <a:buNone/>
            </a:pPr>
            <a:r>
              <a:rPr b="1" lang="en" sz="2200">
                <a:solidFill>
                  <a:srgbClr val="4F5053"/>
                </a:solidFill>
                <a:latin typeface="Ubuntu"/>
                <a:ea typeface="Ubuntu"/>
                <a:cs typeface="Ubuntu"/>
                <a:sym typeface="Ubuntu"/>
              </a:rPr>
              <a:t>Explain how you solved the puzzle. </a:t>
            </a:r>
            <a:endParaRPr b="1" sz="2200">
              <a:solidFill>
                <a:srgbClr val="4F5053"/>
              </a:solidFill>
              <a:latin typeface="Ubuntu"/>
              <a:ea typeface="Ubuntu"/>
              <a:cs typeface="Ubuntu"/>
              <a:sym typeface="Ubuntu"/>
            </a:endParaRPr>
          </a:p>
          <a:p>
            <a:pPr indent="0" lvl="0" marL="0" rtl="0" algn="l">
              <a:lnSpc>
                <a:spcPct val="115000"/>
              </a:lnSpc>
              <a:spcBef>
                <a:spcPts val="0"/>
              </a:spcBef>
              <a:spcAft>
                <a:spcPts val="0"/>
              </a:spcAft>
              <a:buNone/>
            </a:pPr>
            <a:r>
              <a:t/>
            </a:r>
            <a:endParaRPr b="1" sz="2200">
              <a:solidFill>
                <a:srgbClr val="4F5053"/>
              </a:solidFill>
              <a:latin typeface="Ubuntu"/>
              <a:ea typeface="Ubuntu"/>
              <a:cs typeface="Ubuntu"/>
              <a:sym typeface="Ubuntu"/>
            </a:endParaRPr>
          </a:p>
          <a:p>
            <a:pPr indent="0" lvl="0" marL="0" rtl="0" algn="ctr">
              <a:lnSpc>
                <a:spcPct val="115000"/>
              </a:lnSpc>
              <a:spcBef>
                <a:spcPts val="0"/>
              </a:spcBef>
              <a:spcAft>
                <a:spcPts val="0"/>
              </a:spcAft>
              <a:buNone/>
            </a:pPr>
            <a:r>
              <a:rPr i="1" lang="en" sz="1900">
                <a:solidFill>
                  <a:srgbClr val="4F5053"/>
                </a:solidFill>
                <a:latin typeface="Ubuntu"/>
                <a:ea typeface="Ubuntu"/>
                <a:cs typeface="Ubuntu"/>
                <a:sym typeface="Ubuntu"/>
              </a:rPr>
              <a:t>(next slide)</a:t>
            </a:r>
            <a:endParaRPr i="1" sz="1900">
              <a:solidFill>
                <a:srgbClr val="4F5053"/>
              </a:solidFill>
              <a:latin typeface="Ubuntu"/>
              <a:ea typeface="Ubuntu"/>
              <a:cs typeface="Ubuntu"/>
              <a:sym typeface="Ubuntu"/>
            </a:endParaRPr>
          </a:p>
        </p:txBody>
      </p:sp>
      <p:pic>
        <p:nvPicPr>
          <p:cNvPr id="837" name="Google Shape;837;p50"/>
          <p:cNvPicPr preferRelativeResize="0"/>
          <p:nvPr/>
        </p:nvPicPr>
        <p:blipFill>
          <a:blip r:embed="rId6">
            <a:alphaModFix/>
          </a:blip>
          <a:stretch>
            <a:fillRect/>
          </a:stretch>
        </p:blipFill>
        <p:spPr>
          <a:xfrm>
            <a:off x="810475" y="2028525"/>
            <a:ext cx="3694275" cy="2669775"/>
          </a:xfrm>
          <a:prstGeom prst="rect">
            <a:avLst/>
          </a:prstGeom>
          <a:noFill/>
          <a:ln>
            <a:noFill/>
          </a:ln>
        </p:spPr>
      </p:pic>
      <p:sp>
        <p:nvSpPr>
          <p:cNvPr id="838" name="Google Shape;838;p50"/>
          <p:cNvSpPr txBox="1"/>
          <p:nvPr/>
        </p:nvSpPr>
        <p:spPr>
          <a:xfrm>
            <a:off x="3947825" y="3198850"/>
            <a:ext cx="5307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100"/>
          </a:p>
        </p:txBody>
      </p:sp>
    </p:spTree>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842" name="Shape 842"/>
        <p:cNvGrpSpPr/>
        <p:nvPr/>
      </p:nvGrpSpPr>
      <p:grpSpPr>
        <a:xfrm>
          <a:off x="0" y="0"/>
          <a:ext cx="0" cy="0"/>
          <a:chOff x="0" y="0"/>
          <a:chExt cx="0" cy="0"/>
        </a:xfrm>
      </p:grpSpPr>
      <p:sp>
        <p:nvSpPr>
          <p:cNvPr id="843" name="Google Shape;843;p51"/>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3 - Day 2</a:t>
            </a:r>
            <a:endParaRPr sz="1800">
              <a:solidFill>
                <a:schemeClr val="dk1"/>
              </a:solidFill>
              <a:latin typeface="Ubuntu Medium"/>
              <a:ea typeface="Ubuntu Medium"/>
              <a:cs typeface="Ubuntu Medium"/>
              <a:sym typeface="Ubuntu Medium"/>
            </a:endParaRPr>
          </a:p>
        </p:txBody>
      </p:sp>
      <p:sp>
        <p:nvSpPr>
          <p:cNvPr id="844" name="Google Shape;844;p51"/>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Problem Solving</a:t>
            </a:r>
            <a:endParaRPr b="1" sz="2100">
              <a:solidFill>
                <a:schemeClr val="accent5"/>
              </a:solidFill>
              <a:latin typeface="Ubuntu"/>
              <a:ea typeface="Ubuntu"/>
              <a:cs typeface="Ubuntu"/>
              <a:sym typeface="Ubuntu"/>
            </a:endParaRPr>
          </a:p>
        </p:txBody>
      </p:sp>
      <p:pic>
        <p:nvPicPr>
          <p:cNvPr id="845" name="Google Shape;845;p51"/>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846" name="Google Shape;846;p51"/>
          <p:cNvSpPr/>
          <p:nvPr/>
        </p:nvSpPr>
        <p:spPr>
          <a:xfrm>
            <a:off x="453250" y="1254525"/>
            <a:ext cx="8307000" cy="3716700"/>
          </a:xfrm>
          <a:prstGeom prst="roundRect">
            <a:avLst>
              <a:gd fmla="val 16667" name="adj"/>
            </a:avLst>
          </a:prstGeom>
          <a:solidFill>
            <a:srgbClr val="FFFFFE"/>
          </a:solidFill>
          <a:ln cap="flat" cmpd="sng" w="38100">
            <a:solidFill>
              <a:schemeClr val="accent5"/>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5"/>
                </a:solidFill>
                <a:latin typeface="Ubuntu"/>
                <a:ea typeface="Ubuntu"/>
                <a:cs typeface="Ubuntu"/>
                <a:sym typeface="Ubuntu"/>
              </a:rPr>
              <a:t>Problem of the Day</a:t>
            </a:r>
            <a:endParaRPr b="1">
              <a:solidFill>
                <a:schemeClr val="accent5"/>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847" name="Google Shape;847;p51"/>
          <p:cNvPicPr preferRelativeResize="0"/>
          <p:nvPr/>
        </p:nvPicPr>
        <p:blipFill rotWithShape="1">
          <a:blip r:embed="rId4">
            <a:alphaModFix/>
          </a:blip>
          <a:srcRect b="0" l="0" r="0" t="0"/>
          <a:stretch/>
        </p:blipFill>
        <p:spPr>
          <a:xfrm>
            <a:off x="5253975" y="594350"/>
            <a:ext cx="1200100" cy="1068525"/>
          </a:xfrm>
          <a:prstGeom prst="rect">
            <a:avLst/>
          </a:prstGeom>
          <a:noFill/>
          <a:ln>
            <a:noFill/>
          </a:ln>
        </p:spPr>
      </p:pic>
      <p:pic>
        <p:nvPicPr>
          <p:cNvPr id="848" name="Google Shape;848;p51"/>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
        <p:nvSpPr>
          <p:cNvPr id="849" name="Google Shape;849;p51"/>
          <p:cNvSpPr txBox="1"/>
          <p:nvPr/>
        </p:nvSpPr>
        <p:spPr>
          <a:xfrm>
            <a:off x="4884075" y="2028525"/>
            <a:ext cx="3620100" cy="208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200">
                <a:solidFill>
                  <a:srgbClr val="4F5053"/>
                </a:solidFill>
                <a:latin typeface="Ubuntu"/>
                <a:ea typeface="Ubuntu"/>
                <a:cs typeface="Ubuntu"/>
                <a:sym typeface="Ubuntu"/>
              </a:rPr>
              <a:t>Fill in the blank square to solve the JiJi puzzle. </a:t>
            </a:r>
            <a:endParaRPr b="1" sz="2200">
              <a:solidFill>
                <a:srgbClr val="4F5053"/>
              </a:solidFill>
              <a:latin typeface="Ubuntu"/>
              <a:ea typeface="Ubuntu"/>
              <a:cs typeface="Ubuntu"/>
              <a:sym typeface="Ubuntu"/>
            </a:endParaRPr>
          </a:p>
          <a:p>
            <a:pPr indent="0" lvl="0" marL="0" rtl="0" algn="l">
              <a:lnSpc>
                <a:spcPct val="115000"/>
              </a:lnSpc>
              <a:spcBef>
                <a:spcPts val="0"/>
              </a:spcBef>
              <a:spcAft>
                <a:spcPts val="0"/>
              </a:spcAft>
              <a:buNone/>
            </a:pPr>
            <a:r>
              <a:t/>
            </a:r>
            <a:endParaRPr b="1" sz="2200">
              <a:solidFill>
                <a:srgbClr val="4F5053"/>
              </a:solidFill>
              <a:latin typeface="Ubuntu"/>
              <a:ea typeface="Ubuntu"/>
              <a:cs typeface="Ubuntu"/>
              <a:sym typeface="Ubuntu"/>
            </a:endParaRPr>
          </a:p>
          <a:p>
            <a:pPr indent="0" lvl="0" marL="0" rtl="0" algn="l">
              <a:lnSpc>
                <a:spcPct val="115000"/>
              </a:lnSpc>
              <a:spcBef>
                <a:spcPts val="0"/>
              </a:spcBef>
              <a:spcAft>
                <a:spcPts val="0"/>
              </a:spcAft>
              <a:buNone/>
            </a:pPr>
            <a:r>
              <a:rPr b="1" lang="en" sz="2200">
                <a:solidFill>
                  <a:srgbClr val="4F5053"/>
                </a:solidFill>
                <a:latin typeface="Ubuntu"/>
                <a:ea typeface="Ubuntu"/>
                <a:cs typeface="Ubuntu"/>
                <a:sym typeface="Ubuntu"/>
              </a:rPr>
              <a:t>Explain how you solved the puzzle.</a:t>
            </a:r>
            <a:endParaRPr b="1" sz="2200">
              <a:solidFill>
                <a:srgbClr val="4F5053"/>
              </a:solidFill>
              <a:latin typeface="Ubuntu"/>
              <a:ea typeface="Ubuntu"/>
              <a:cs typeface="Ubuntu"/>
              <a:sym typeface="Ubuntu"/>
            </a:endParaRPr>
          </a:p>
        </p:txBody>
      </p:sp>
      <p:pic>
        <p:nvPicPr>
          <p:cNvPr id="850" name="Google Shape;850;p51"/>
          <p:cNvPicPr preferRelativeResize="0"/>
          <p:nvPr/>
        </p:nvPicPr>
        <p:blipFill rotWithShape="1">
          <a:blip r:embed="rId6">
            <a:alphaModFix/>
          </a:blip>
          <a:srcRect b="0" l="0" r="0" t="0"/>
          <a:stretch/>
        </p:blipFill>
        <p:spPr>
          <a:xfrm>
            <a:off x="810475" y="2028525"/>
            <a:ext cx="3694275" cy="2669775"/>
          </a:xfrm>
          <a:prstGeom prst="rect">
            <a:avLst/>
          </a:prstGeom>
          <a:noFill/>
          <a:ln>
            <a:noFill/>
          </a:ln>
        </p:spPr>
      </p:pic>
      <p:sp>
        <p:nvSpPr>
          <p:cNvPr id="851" name="Google Shape;851;p51"/>
          <p:cNvSpPr txBox="1"/>
          <p:nvPr/>
        </p:nvSpPr>
        <p:spPr>
          <a:xfrm>
            <a:off x="3947825" y="3198850"/>
            <a:ext cx="5307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100"/>
          </a:p>
        </p:txBody>
      </p:sp>
      <p:sp>
        <p:nvSpPr>
          <p:cNvPr id="852" name="Google Shape;852;p51"/>
          <p:cNvSpPr txBox="1"/>
          <p:nvPr/>
        </p:nvSpPr>
        <p:spPr>
          <a:xfrm>
            <a:off x="885775" y="3198850"/>
            <a:ext cx="5307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100"/>
          </a:p>
        </p:txBody>
      </p:sp>
    </p:spTree>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856" name="Shape 856"/>
        <p:cNvGrpSpPr/>
        <p:nvPr/>
      </p:nvGrpSpPr>
      <p:grpSpPr>
        <a:xfrm>
          <a:off x="0" y="0"/>
          <a:ext cx="0" cy="0"/>
          <a:chOff x="0" y="0"/>
          <a:chExt cx="0" cy="0"/>
        </a:xfrm>
      </p:grpSpPr>
      <p:sp>
        <p:nvSpPr>
          <p:cNvPr id="857" name="Google Shape;857;p52"/>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3 - Day 3</a:t>
            </a:r>
            <a:endParaRPr sz="1800">
              <a:solidFill>
                <a:schemeClr val="dk1"/>
              </a:solidFill>
              <a:latin typeface="Ubuntu Medium"/>
              <a:ea typeface="Ubuntu Medium"/>
              <a:cs typeface="Ubuntu Medium"/>
              <a:sym typeface="Ubuntu Medium"/>
            </a:endParaRPr>
          </a:p>
        </p:txBody>
      </p:sp>
      <p:sp>
        <p:nvSpPr>
          <p:cNvPr id="858" name="Google Shape;858;p52"/>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My Thinking Path</a:t>
            </a:r>
            <a:endParaRPr b="1" sz="2100">
              <a:solidFill>
                <a:schemeClr val="accent5"/>
              </a:solidFill>
              <a:latin typeface="Ubuntu"/>
              <a:ea typeface="Ubuntu"/>
              <a:cs typeface="Ubuntu"/>
              <a:sym typeface="Ubuntu"/>
            </a:endParaRPr>
          </a:p>
        </p:txBody>
      </p:sp>
      <p:pic>
        <p:nvPicPr>
          <p:cNvPr id="859" name="Google Shape;859;p52"/>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860" name="Google Shape;860;p52"/>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861" name="Google Shape;861;p52"/>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862" name="Google Shape;862;p52"/>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863" name="Google Shape;863;p52"/>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864" name="Google Shape;864;p52"/>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865" name="Google Shape;865;p52"/>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866" name="Google Shape;866;p52"/>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867" name="Google Shape;867;p52"/>
          <p:cNvPicPr preferRelativeResize="0"/>
          <p:nvPr/>
        </p:nvPicPr>
        <p:blipFill>
          <a:blip r:embed="rId5">
            <a:alphaModFix/>
          </a:blip>
          <a:stretch>
            <a:fillRect/>
          </a:stretch>
        </p:blipFill>
        <p:spPr>
          <a:xfrm>
            <a:off x="6119724" y="910800"/>
            <a:ext cx="1238925" cy="1041975"/>
          </a:xfrm>
          <a:prstGeom prst="rect">
            <a:avLst/>
          </a:prstGeom>
          <a:noFill/>
          <a:ln>
            <a:noFill/>
          </a:ln>
        </p:spPr>
      </p:pic>
      <p:pic>
        <p:nvPicPr>
          <p:cNvPr id="868" name="Google Shape;868;p52"/>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
        <p:nvSpPr>
          <p:cNvPr id="869" name="Google Shape;869;p52"/>
          <p:cNvSpPr/>
          <p:nvPr/>
        </p:nvSpPr>
        <p:spPr>
          <a:xfrm>
            <a:off x="1896550" y="19527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double digit addition problems is…</a:t>
            </a:r>
            <a:endParaRPr b="1" sz="2000">
              <a:solidFill>
                <a:srgbClr val="FFFFFF"/>
              </a:solidFill>
              <a:latin typeface="Open Sans"/>
              <a:ea typeface="Open Sans"/>
              <a:cs typeface="Open Sans"/>
              <a:sym typeface="Open Sans"/>
            </a:endParaRPr>
          </a:p>
        </p:txBody>
      </p:sp>
      <p:sp>
        <p:nvSpPr>
          <p:cNvPr id="870" name="Google Shape;870;p52"/>
          <p:cNvSpPr/>
          <p:nvPr/>
        </p:nvSpPr>
        <p:spPr>
          <a:xfrm>
            <a:off x="1896525" y="26874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double digit subtraction problems is…</a:t>
            </a:r>
            <a:endParaRPr b="1" sz="2000">
              <a:solidFill>
                <a:srgbClr val="FFFFFF"/>
              </a:solidFill>
              <a:latin typeface="Open Sans"/>
              <a:ea typeface="Open Sans"/>
              <a:cs typeface="Open Sans"/>
              <a:sym typeface="Open Sans"/>
            </a:endParaRPr>
          </a:p>
        </p:txBody>
      </p:sp>
    </p:spTree>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874" name="Shape 874"/>
        <p:cNvGrpSpPr/>
        <p:nvPr/>
      </p:nvGrpSpPr>
      <p:grpSpPr>
        <a:xfrm>
          <a:off x="0" y="0"/>
          <a:ext cx="0" cy="0"/>
          <a:chOff x="0" y="0"/>
          <a:chExt cx="0" cy="0"/>
        </a:xfrm>
      </p:grpSpPr>
      <p:sp>
        <p:nvSpPr>
          <p:cNvPr id="875" name="Google Shape;875;p53"/>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3 - Day 3</a:t>
            </a:r>
            <a:endParaRPr sz="1800">
              <a:solidFill>
                <a:schemeClr val="dk1"/>
              </a:solidFill>
              <a:latin typeface="Ubuntu Medium"/>
              <a:ea typeface="Ubuntu Medium"/>
              <a:cs typeface="Ubuntu Medium"/>
              <a:sym typeface="Ubuntu Medium"/>
            </a:endParaRPr>
          </a:p>
        </p:txBody>
      </p:sp>
      <p:sp>
        <p:nvSpPr>
          <p:cNvPr id="876" name="Google Shape;876;p53"/>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Puzzle Talk</a:t>
            </a:r>
            <a:endParaRPr b="1" sz="2100">
              <a:solidFill>
                <a:schemeClr val="accent5"/>
              </a:solidFill>
              <a:latin typeface="Ubuntu"/>
              <a:ea typeface="Ubuntu"/>
              <a:cs typeface="Ubuntu"/>
              <a:sym typeface="Ubuntu"/>
            </a:endParaRPr>
          </a:p>
        </p:txBody>
      </p:sp>
      <p:pic>
        <p:nvPicPr>
          <p:cNvPr id="877" name="Google Shape;877;p53"/>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878" name="Google Shape;878;p53"/>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879" name="Google Shape;879;p53"/>
          <p:cNvGrpSpPr/>
          <p:nvPr/>
        </p:nvGrpSpPr>
        <p:grpSpPr>
          <a:xfrm>
            <a:off x="1590104" y="4057131"/>
            <a:ext cx="173012" cy="169916"/>
            <a:chOff x="8586628" y="1443880"/>
            <a:chExt cx="281458" cy="281458"/>
          </a:xfrm>
        </p:grpSpPr>
        <p:sp>
          <p:nvSpPr>
            <p:cNvPr id="880" name="Google Shape;880;p53"/>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53"/>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53"/>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53"/>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53"/>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53"/>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53"/>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53"/>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3"/>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9" name="Google Shape;889;p53"/>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Equal Groups</a:t>
            </a:r>
            <a:endParaRPr sz="1800">
              <a:solidFill>
                <a:schemeClr val="dk1"/>
              </a:solidFill>
              <a:latin typeface="Open Sans"/>
              <a:ea typeface="Open Sans"/>
              <a:cs typeface="Open Sans"/>
              <a:sym typeface="Open Sans"/>
            </a:endParaRPr>
          </a:p>
        </p:txBody>
      </p:sp>
      <p:sp>
        <p:nvSpPr>
          <p:cNvPr id="890" name="Google Shape;890;p53"/>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Bouncing Shoes &gt; Level 1</a:t>
            </a:r>
            <a:endParaRPr sz="2000">
              <a:solidFill>
                <a:schemeClr val="dk1"/>
              </a:solidFill>
              <a:latin typeface="Open Sans"/>
              <a:ea typeface="Open Sans"/>
              <a:cs typeface="Open Sans"/>
              <a:sym typeface="Open Sans"/>
            </a:endParaRPr>
          </a:p>
        </p:txBody>
      </p:sp>
      <p:sp>
        <p:nvSpPr>
          <p:cNvPr id="891" name="Google Shape;891;p53"/>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Puzzle Link</a:t>
            </a:r>
            <a:endParaRPr sz="1200">
              <a:latin typeface="Ubuntu"/>
              <a:ea typeface="Ubuntu"/>
              <a:cs typeface="Ubuntu"/>
              <a:sym typeface="Ubuntu"/>
            </a:endParaRPr>
          </a:p>
        </p:txBody>
      </p:sp>
      <p:grpSp>
        <p:nvGrpSpPr>
          <p:cNvPr id="892" name="Google Shape;892;p53"/>
          <p:cNvGrpSpPr/>
          <p:nvPr/>
        </p:nvGrpSpPr>
        <p:grpSpPr>
          <a:xfrm>
            <a:off x="7709843" y="3629462"/>
            <a:ext cx="1138164" cy="1468500"/>
            <a:chOff x="7633097" y="3255132"/>
            <a:chExt cx="1510904" cy="1870224"/>
          </a:xfrm>
        </p:grpSpPr>
        <p:pic>
          <p:nvPicPr>
            <p:cNvPr id="893" name="Google Shape;893;p53"/>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894" name="Google Shape;894;p53"/>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895" name="Google Shape;895;p53">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53"/>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897" name="Google Shape;897;p53"/>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8" name="Google Shape;898;p53"/>
          <p:cNvGrpSpPr/>
          <p:nvPr/>
        </p:nvGrpSpPr>
        <p:grpSpPr>
          <a:xfrm>
            <a:off x="4509208" y="1330103"/>
            <a:ext cx="227520" cy="248922"/>
            <a:chOff x="4469316" y="1236218"/>
            <a:chExt cx="360570" cy="400390"/>
          </a:xfrm>
        </p:grpSpPr>
        <p:sp>
          <p:nvSpPr>
            <p:cNvPr id="899" name="Google Shape;899;p53"/>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53"/>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53"/>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53"/>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53"/>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53"/>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53"/>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06" name="Google Shape;906;p53"/>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907" name="Google Shape;907;p53"/>
          <p:cNvGrpSpPr/>
          <p:nvPr/>
        </p:nvGrpSpPr>
        <p:grpSpPr>
          <a:xfrm>
            <a:off x="2859100" y="658076"/>
            <a:ext cx="1390125" cy="1117724"/>
            <a:chOff x="2859100" y="658076"/>
            <a:chExt cx="1390125" cy="1117724"/>
          </a:xfrm>
        </p:grpSpPr>
        <p:pic>
          <p:nvPicPr>
            <p:cNvPr id="908" name="Google Shape;908;p53"/>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909" name="Google Shape;909;p53"/>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49" name="Shape 149"/>
        <p:cNvGrpSpPr/>
        <p:nvPr/>
      </p:nvGrpSpPr>
      <p:grpSpPr>
        <a:xfrm>
          <a:off x="0" y="0"/>
          <a:ext cx="0" cy="0"/>
          <a:chOff x="0" y="0"/>
          <a:chExt cx="0" cy="0"/>
        </a:xfrm>
      </p:grpSpPr>
      <p:sp>
        <p:nvSpPr>
          <p:cNvPr id="150" name="Google Shape;150;p18"/>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1 - Day 1</a:t>
            </a:r>
            <a:endParaRPr sz="1800">
              <a:solidFill>
                <a:schemeClr val="dk1"/>
              </a:solidFill>
              <a:latin typeface="Ubuntu Medium"/>
              <a:ea typeface="Ubuntu Medium"/>
              <a:cs typeface="Ubuntu Medium"/>
              <a:sym typeface="Ubuntu Medium"/>
            </a:endParaRPr>
          </a:p>
        </p:txBody>
      </p:sp>
      <p:pic>
        <p:nvPicPr>
          <p:cNvPr id="151" name="Google Shape;151;p18"/>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152" name="Google Shape;152;p18"/>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New to ST Math?</a:t>
            </a:r>
            <a:endParaRPr b="1" sz="2100">
              <a:solidFill>
                <a:schemeClr val="accent2"/>
              </a:solidFill>
              <a:latin typeface="Ubuntu"/>
              <a:ea typeface="Ubuntu"/>
              <a:cs typeface="Ubuntu"/>
              <a:sym typeface="Ubuntu"/>
            </a:endParaRPr>
          </a:p>
        </p:txBody>
      </p:sp>
      <p:pic>
        <p:nvPicPr>
          <p:cNvPr descr="E:\Новая папка (3)\вспомогательные\graphicriver-13574762-site2max-powerpoint\MockUp\mockup_png\Computer_4.png" id="153" name="Google Shape;153;p18"/>
          <p:cNvPicPr preferRelativeResize="0"/>
          <p:nvPr/>
        </p:nvPicPr>
        <p:blipFill rotWithShape="1">
          <a:blip r:embed="rId4">
            <a:alphaModFix/>
          </a:blip>
          <a:srcRect b="0" l="0" r="0" t="0"/>
          <a:stretch/>
        </p:blipFill>
        <p:spPr>
          <a:xfrm>
            <a:off x="1910225" y="1077550"/>
            <a:ext cx="8617276" cy="4222526"/>
          </a:xfrm>
          <a:prstGeom prst="rect">
            <a:avLst/>
          </a:prstGeom>
          <a:noFill/>
          <a:ln>
            <a:noFill/>
          </a:ln>
        </p:spPr>
      </p:pic>
      <p:pic>
        <p:nvPicPr>
          <p:cNvPr id="154" name="Google Shape;154;p18">
            <a:hlinkClick r:id="rId5"/>
          </p:cNvPr>
          <p:cNvPicPr preferRelativeResize="0"/>
          <p:nvPr/>
        </p:nvPicPr>
        <p:blipFill>
          <a:blip r:embed="rId6">
            <a:alphaModFix/>
          </a:blip>
          <a:stretch>
            <a:fillRect/>
          </a:stretch>
        </p:blipFill>
        <p:spPr>
          <a:xfrm>
            <a:off x="3209755" y="1427146"/>
            <a:ext cx="6135871" cy="3353474"/>
          </a:xfrm>
          <a:prstGeom prst="rect">
            <a:avLst/>
          </a:prstGeom>
          <a:noFill/>
          <a:ln>
            <a:noFill/>
          </a:ln>
        </p:spPr>
      </p:pic>
      <p:sp>
        <p:nvSpPr>
          <p:cNvPr id="155" name="Google Shape;155;p18"/>
          <p:cNvSpPr txBox="1"/>
          <p:nvPr/>
        </p:nvSpPr>
        <p:spPr>
          <a:xfrm>
            <a:off x="956400" y="3402363"/>
            <a:ext cx="1845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7"/>
              </a:rPr>
              <a:t>Play the Slinky game</a:t>
            </a:r>
            <a:r>
              <a:rPr lang="en" sz="1200">
                <a:latin typeface="Ubuntu"/>
                <a:ea typeface="Ubuntu"/>
                <a:cs typeface="Ubuntu"/>
                <a:sym typeface="Ubuntu"/>
              </a:rPr>
              <a:t> </a:t>
            </a:r>
            <a:endParaRPr sz="1200">
              <a:latin typeface="Ubuntu"/>
              <a:ea typeface="Ubuntu"/>
              <a:cs typeface="Ubuntu"/>
              <a:sym typeface="Ubuntu"/>
            </a:endParaRPr>
          </a:p>
        </p:txBody>
      </p:sp>
      <p:grpSp>
        <p:nvGrpSpPr>
          <p:cNvPr id="156" name="Google Shape;156;p18"/>
          <p:cNvGrpSpPr/>
          <p:nvPr/>
        </p:nvGrpSpPr>
        <p:grpSpPr>
          <a:xfrm>
            <a:off x="471479" y="3402380"/>
            <a:ext cx="356783" cy="492307"/>
            <a:chOff x="5334721" y="1563761"/>
            <a:chExt cx="227395" cy="341999"/>
          </a:xfrm>
        </p:grpSpPr>
        <p:sp>
          <p:nvSpPr>
            <p:cNvPr id="157" name="Google Shape;157;p18"/>
            <p:cNvSpPr/>
            <p:nvPr/>
          </p:nvSpPr>
          <p:spPr>
            <a:xfrm>
              <a:off x="5435712" y="1755119"/>
              <a:ext cx="121635" cy="146234"/>
            </a:xfrm>
            <a:custGeom>
              <a:rect b="b" l="l" r="r" t="t"/>
              <a:pathLst>
                <a:path extrusionOk="0" h="4845" w="4030">
                  <a:moveTo>
                    <a:pt x="2958" y="1"/>
                  </a:moveTo>
                  <a:lnTo>
                    <a:pt x="3226" y="1"/>
                  </a:lnTo>
                  <a:cubicBezTo>
                    <a:pt x="3591" y="1"/>
                    <a:pt x="3810" y="268"/>
                    <a:pt x="3895" y="670"/>
                  </a:cubicBezTo>
                  <a:cubicBezTo>
                    <a:pt x="3993" y="1132"/>
                    <a:pt x="4029" y="1680"/>
                    <a:pt x="4029" y="2556"/>
                  </a:cubicBezTo>
                  <a:cubicBezTo>
                    <a:pt x="4029" y="3226"/>
                    <a:pt x="3628" y="3895"/>
                    <a:pt x="3628" y="3895"/>
                  </a:cubicBezTo>
                  <a:cubicBezTo>
                    <a:pt x="3628" y="4418"/>
                    <a:pt x="3202" y="4844"/>
                    <a:pt x="2690" y="4844"/>
                  </a:cubicBezTo>
                  <a:lnTo>
                    <a:pt x="938" y="4844"/>
                  </a:lnTo>
                  <a:cubicBezTo>
                    <a:pt x="415" y="4844"/>
                    <a:pt x="1" y="4418"/>
                    <a:pt x="1" y="3895"/>
                  </a:cubicBezTo>
                  <a:lnTo>
                    <a:pt x="1" y="3372"/>
                  </a:lnTo>
                </a:path>
              </a:pathLst>
            </a:custGeom>
            <a:solidFill>
              <a:srgbClr val="FFFF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8"/>
            <p:cNvSpPr/>
            <p:nvPr/>
          </p:nvSpPr>
          <p:spPr>
            <a:xfrm>
              <a:off x="5430943" y="1750350"/>
              <a:ext cx="131173" cy="155410"/>
            </a:xfrm>
            <a:custGeom>
              <a:rect b="b" l="l" r="r" t="t"/>
              <a:pathLst>
                <a:path extrusionOk="0" h="5149" w="4346">
                  <a:moveTo>
                    <a:pt x="2848" y="5148"/>
                  </a:moveTo>
                  <a:lnTo>
                    <a:pt x="1096" y="5148"/>
                  </a:lnTo>
                  <a:cubicBezTo>
                    <a:pt x="487" y="5148"/>
                    <a:pt x="1" y="4661"/>
                    <a:pt x="1" y="4053"/>
                  </a:cubicBezTo>
                  <a:lnTo>
                    <a:pt x="1" y="3530"/>
                  </a:lnTo>
                  <a:cubicBezTo>
                    <a:pt x="1" y="3444"/>
                    <a:pt x="74" y="3384"/>
                    <a:pt x="159" y="3384"/>
                  </a:cubicBezTo>
                  <a:cubicBezTo>
                    <a:pt x="244" y="3384"/>
                    <a:pt x="305" y="3444"/>
                    <a:pt x="305" y="3530"/>
                  </a:cubicBezTo>
                  <a:lnTo>
                    <a:pt x="305" y="4053"/>
                  </a:lnTo>
                  <a:cubicBezTo>
                    <a:pt x="305" y="4491"/>
                    <a:pt x="658" y="4844"/>
                    <a:pt x="1096" y="4844"/>
                  </a:cubicBezTo>
                  <a:lnTo>
                    <a:pt x="2848" y="4844"/>
                  </a:lnTo>
                  <a:cubicBezTo>
                    <a:pt x="3274" y="4844"/>
                    <a:pt x="3627" y="4491"/>
                    <a:pt x="3627" y="4053"/>
                  </a:cubicBezTo>
                  <a:cubicBezTo>
                    <a:pt x="3627" y="4028"/>
                    <a:pt x="3639" y="4004"/>
                    <a:pt x="3652" y="3980"/>
                  </a:cubicBezTo>
                  <a:cubicBezTo>
                    <a:pt x="3652" y="3968"/>
                    <a:pt x="4041" y="3335"/>
                    <a:pt x="4041" y="2714"/>
                  </a:cubicBezTo>
                  <a:cubicBezTo>
                    <a:pt x="4041" y="1850"/>
                    <a:pt x="3992" y="1302"/>
                    <a:pt x="3907" y="864"/>
                  </a:cubicBezTo>
                  <a:cubicBezTo>
                    <a:pt x="3822" y="499"/>
                    <a:pt x="3652" y="305"/>
                    <a:pt x="3384" y="305"/>
                  </a:cubicBezTo>
                  <a:lnTo>
                    <a:pt x="3116" y="305"/>
                  </a:lnTo>
                  <a:cubicBezTo>
                    <a:pt x="3031" y="305"/>
                    <a:pt x="2958" y="244"/>
                    <a:pt x="2958" y="159"/>
                  </a:cubicBezTo>
                  <a:cubicBezTo>
                    <a:pt x="2958" y="73"/>
                    <a:pt x="3031" y="0"/>
                    <a:pt x="3116" y="0"/>
                  </a:cubicBezTo>
                  <a:lnTo>
                    <a:pt x="3384" y="0"/>
                  </a:lnTo>
                  <a:cubicBezTo>
                    <a:pt x="3798" y="0"/>
                    <a:pt x="4090" y="292"/>
                    <a:pt x="4199" y="804"/>
                  </a:cubicBezTo>
                  <a:cubicBezTo>
                    <a:pt x="4297" y="1266"/>
                    <a:pt x="4345" y="1826"/>
                    <a:pt x="4345" y="2714"/>
                  </a:cubicBezTo>
                  <a:cubicBezTo>
                    <a:pt x="4345" y="3335"/>
                    <a:pt x="4017" y="3943"/>
                    <a:pt x="3932" y="4102"/>
                  </a:cubicBezTo>
                  <a:cubicBezTo>
                    <a:pt x="3907" y="4686"/>
                    <a:pt x="3433" y="5148"/>
                    <a:pt x="2848" y="5148"/>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8"/>
            <p:cNvSpPr/>
            <p:nvPr/>
          </p:nvSpPr>
          <p:spPr>
            <a:xfrm>
              <a:off x="5412592" y="1637195"/>
              <a:ext cx="64289" cy="64319"/>
            </a:xfrm>
            <a:custGeom>
              <a:rect b="b" l="l" r="r" t="t"/>
              <a:pathLst>
                <a:path extrusionOk="0" h="2131" w="2130">
                  <a:moveTo>
                    <a:pt x="1071" y="2131"/>
                  </a:moveTo>
                  <a:cubicBezTo>
                    <a:pt x="1655" y="2131"/>
                    <a:pt x="2130" y="1656"/>
                    <a:pt x="2130" y="1060"/>
                  </a:cubicBezTo>
                  <a:cubicBezTo>
                    <a:pt x="2130" y="476"/>
                    <a:pt x="1655" y="1"/>
                    <a:pt x="1071" y="1"/>
                  </a:cubicBezTo>
                  <a:cubicBezTo>
                    <a:pt x="475" y="1"/>
                    <a:pt x="0" y="476"/>
                    <a:pt x="0" y="1060"/>
                  </a:cubicBezTo>
                  <a:cubicBezTo>
                    <a:pt x="0" y="1656"/>
                    <a:pt x="475" y="2131"/>
                    <a:pt x="1071" y="2131"/>
                  </a:cubicBezTo>
                  <a:close/>
                </a:path>
              </a:pathLst>
            </a:custGeom>
            <a:solidFill>
              <a:srgbClr val="EE9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8"/>
            <p:cNvSpPr/>
            <p:nvPr/>
          </p:nvSpPr>
          <p:spPr>
            <a:xfrm>
              <a:off x="5408185" y="1632426"/>
              <a:ext cx="73494" cy="73494"/>
            </a:xfrm>
            <a:custGeom>
              <a:rect b="b" l="l" r="r" t="t"/>
              <a:pathLst>
                <a:path extrusionOk="0" h="2435" w="2435">
                  <a:moveTo>
                    <a:pt x="1217" y="305"/>
                  </a:moveTo>
                  <a:cubicBezTo>
                    <a:pt x="706" y="305"/>
                    <a:pt x="304" y="719"/>
                    <a:pt x="304" y="1218"/>
                  </a:cubicBezTo>
                  <a:cubicBezTo>
                    <a:pt x="304" y="1729"/>
                    <a:pt x="706" y="2131"/>
                    <a:pt x="1217" y="2131"/>
                  </a:cubicBezTo>
                  <a:cubicBezTo>
                    <a:pt x="1716" y="2131"/>
                    <a:pt x="2130" y="1729"/>
                    <a:pt x="2130" y="1218"/>
                  </a:cubicBezTo>
                  <a:cubicBezTo>
                    <a:pt x="2130" y="719"/>
                    <a:pt x="1716" y="305"/>
                    <a:pt x="1217" y="305"/>
                  </a:cubicBezTo>
                  <a:close/>
                  <a:moveTo>
                    <a:pt x="1217" y="2435"/>
                  </a:moveTo>
                  <a:cubicBezTo>
                    <a:pt x="536" y="2435"/>
                    <a:pt x="0" y="1887"/>
                    <a:pt x="0" y="1218"/>
                  </a:cubicBezTo>
                  <a:cubicBezTo>
                    <a:pt x="0" y="548"/>
                    <a:pt x="536" y="1"/>
                    <a:pt x="1217" y="1"/>
                  </a:cubicBezTo>
                  <a:cubicBezTo>
                    <a:pt x="1886" y="1"/>
                    <a:pt x="2434" y="548"/>
                    <a:pt x="2434" y="1218"/>
                  </a:cubicBezTo>
                  <a:cubicBezTo>
                    <a:pt x="2434" y="1887"/>
                    <a:pt x="1886" y="2435"/>
                    <a:pt x="1217" y="2435"/>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8"/>
            <p:cNvSpPr/>
            <p:nvPr/>
          </p:nvSpPr>
          <p:spPr>
            <a:xfrm>
              <a:off x="5371453" y="1665869"/>
              <a:ext cx="153569" cy="198752"/>
            </a:xfrm>
            <a:custGeom>
              <a:rect b="b" l="l" r="r" t="t"/>
              <a:pathLst>
                <a:path extrusionOk="0" h="6585" w="5088">
                  <a:moveTo>
                    <a:pt x="2933" y="1887"/>
                  </a:moveTo>
                  <a:lnTo>
                    <a:pt x="3335" y="1887"/>
                  </a:lnTo>
                  <a:cubicBezTo>
                    <a:pt x="3712" y="1887"/>
                    <a:pt x="4004" y="2179"/>
                    <a:pt x="4004" y="2556"/>
                  </a:cubicBezTo>
                  <a:lnTo>
                    <a:pt x="4004" y="3895"/>
                  </a:lnTo>
                  <a:moveTo>
                    <a:pt x="4028" y="2422"/>
                  </a:moveTo>
                  <a:lnTo>
                    <a:pt x="4418" y="2422"/>
                  </a:lnTo>
                  <a:cubicBezTo>
                    <a:pt x="4783" y="2422"/>
                    <a:pt x="5087" y="2714"/>
                    <a:pt x="5087" y="3091"/>
                  </a:cubicBezTo>
                  <a:lnTo>
                    <a:pt x="5087" y="4053"/>
                  </a:lnTo>
                  <a:moveTo>
                    <a:pt x="2531" y="6584"/>
                  </a:moveTo>
                  <a:cubicBezTo>
                    <a:pt x="1351" y="5866"/>
                    <a:pt x="1485" y="5002"/>
                    <a:pt x="98" y="3651"/>
                  </a:cubicBezTo>
                  <a:cubicBezTo>
                    <a:pt x="24" y="3578"/>
                    <a:pt x="0" y="3383"/>
                    <a:pt x="98" y="3274"/>
                  </a:cubicBezTo>
                  <a:cubicBezTo>
                    <a:pt x="365" y="3018"/>
                    <a:pt x="779" y="2970"/>
                    <a:pt x="1083" y="3177"/>
                  </a:cubicBezTo>
                  <a:cubicBezTo>
                    <a:pt x="1351" y="3359"/>
                    <a:pt x="1655" y="3566"/>
                    <a:pt x="1850" y="3761"/>
                  </a:cubicBezTo>
                  <a:cubicBezTo>
                    <a:pt x="1826" y="3396"/>
                    <a:pt x="1935" y="1363"/>
                    <a:pt x="1984" y="451"/>
                  </a:cubicBezTo>
                  <a:cubicBezTo>
                    <a:pt x="1996" y="195"/>
                    <a:pt x="2203" y="0"/>
                    <a:pt x="2458" y="0"/>
                  </a:cubicBezTo>
                  <a:cubicBezTo>
                    <a:pt x="2714" y="0"/>
                    <a:pt x="2933" y="207"/>
                    <a:pt x="2933" y="475"/>
                  </a:cubicBezTo>
                  <a:lnTo>
                    <a:pt x="2933" y="3761"/>
                  </a:lnTo>
                </a:path>
              </a:pathLst>
            </a:custGeom>
            <a:solidFill>
              <a:srgbClr val="FFFF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8"/>
            <p:cNvSpPr/>
            <p:nvPr/>
          </p:nvSpPr>
          <p:spPr>
            <a:xfrm>
              <a:off x="5367771" y="1661100"/>
              <a:ext cx="161657" cy="208289"/>
            </a:xfrm>
            <a:custGeom>
              <a:rect b="b" l="l" r="r" t="t"/>
              <a:pathLst>
                <a:path extrusionOk="0" h="6901" w="5356">
                  <a:moveTo>
                    <a:pt x="2653" y="6900"/>
                  </a:moveTo>
                  <a:cubicBezTo>
                    <a:pt x="2617" y="6900"/>
                    <a:pt x="2593" y="6888"/>
                    <a:pt x="2568" y="6876"/>
                  </a:cubicBezTo>
                  <a:cubicBezTo>
                    <a:pt x="1911" y="6474"/>
                    <a:pt x="1643" y="6024"/>
                    <a:pt x="1327" y="5501"/>
                  </a:cubicBezTo>
                  <a:cubicBezTo>
                    <a:pt x="1059" y="5051"/>
                    <a:pt x="755" y="4539"/>
                    <a:pt x="122" y="3919"/>
                  </a:cubicBezTo>
                  <a:cubicBezTo>
                    <a:pt x="49" y="3858"/>
                    <a:pt x="0" y="3736"/>
                    <a:pt x="0" y="3627"/>
                  </a:cubicBezTo>
                  <a:cubicBezTo>
                    <a:pt x="0" y="3505"/>
                    <a:pt x="37" y="3395"/>
                    <a:pt x="110" y="3322"/>
                  </a:cubicBezTo>
                  <a:cubicBezTo>
                    <a:pt x="426" y="3018"/>
                    <a:pt x="925" y="2957"/>
                    <a:pt x="1290" y="3213"/>
                  </a:cubicBezTo>
                  <a:cubicBezTo>
                    <a:pt x="1497" y="3347"/>
                    <a:pt x="1680" y="3468"/>
                    <a:pt x="1826" y="3590"/>
                  </a:cubicBezTo>
                  <a:cubicBezTo>
                    <a:pt x="1838" y="2860"/>
                    <a:pt x="1911" y="1314"/>
                    <a:pt x="1948" y="596"/>
                  </a:cubicBezTo>
                  <a:cubicBezTo>
                    <a:pt x="1972" y="268"/>
                    <a:pt x="2240" y="0"/>
                    <a:pt x="2580" y="0"/>
                  </a:cubicBezTo>
                  <a:cubicBezTo>
                    <a:pt x="2921" y="0"/>
                    <a:pt x="3201" y="292"/>
                    <a:pt x="3201" y="633"/>
                  </a:cubicBezTo>
                  <a:lnTo>
                    <a:pt x="3201" y="1886"/>
                  </a:lnTo>
                  <a:lnTo>
                    <a:pt x="3457" y="1886"/>
                  </a:lnTo>
                  <a:cubicBezTo>
                    <a:pt x="3810" y="1886"/>
                    <a:pt x="4114" y="2105"/>
                    <a:pt x="4236" y="2422"/>
                  </a:cubicBezTo>
                  <a:lnTo>
                    <a:pt x="4540" y="2422"/>
                  </a:lnTo>
                  <a:cubicBezTo>
                    <a:pt x="4990" y="2422"/>
                    <a:pt x="5355" y="2799"/>
                    <a:pt x="5355" y="3249"/>
                  </a:cubicBezTo>
                  <a:lnTo>
                    <a:pt x="5355" y="4211"/>
                  </a:lnTo>
                  <a:cubicBezTo>
                    <a:pt x="5355" y="4296"/>
                    <a:pt x="5294" y="4369"/>
                    <a:pt x="5209" y="4369"/>
                  </a:cubicBezTo>
                  <a:cubicBezTo>
                    <a:pt x="5124" y="4369"/>
                    <a:pt x="5051" y="4296"/>
                    <a:pt x="5051" y="4211"/>
                  </a:cubicBezTo>
                  <a:lnTo>
                    <a:pt x="5051" y="3249"/>
                  </a:lnTo>
                  <a:cubicBezTo>
                    <a:pt x="5051" y="2957"/>
                    <a:pt x="4820" y="2726"/>
                    <a:pt x="4540" y="2726"/>
                  </a:cubicBezTo>
                  <a:lnTo>
                    <a:pt x="4284" y="2726"/>
                  </a:lnTo>
                  <a:lnTo>
                    <a:pt x="4284" y="4053"/>
                  </a:lnTo>
                  <a:cubicBezTo>
                    <a:pt x="4284" y="4138"/>
                    <a:pt x="4211" y="4211"/>
                    <a:pt x="4126" y="4211"/>
                  </a:cubicBezTo>
                  <a:cubicBezTo>
                    <a:pt x="4041" y="4211"/>
                    <a:pt x="3980" y="4138"/>
                    <a:pt x="3980" y="4053"/>
                  </a:cubicBezTo>
                  <a:lnTo>
                    <a:pt x="3980" y="2714"/>
                  </a:lnTo>
                  <a:cubicBezTo>
                    <a:pt x="3980" y="2422"/>
                    <a:pt x="3737" y="2191"/>
                    <a:pt x="3457" y="2191"/>
                  </a:cubicBezTo>
                  <a:lnTo>
                    <a:pt x="3201" y="2191"/>
                  </a:lnTo>
                  <a:lnTo>
                    <a:pt x="3201" y="3919"/>
                  </a:lnTo>
                  <a:cubicBezTo>
                    <a:pt x="3201" y="4004"/>
                    <a:pt x="3140" y="4077"/>
                    <a:pt x="3055" y="4077"/>
                  </a:cubicBezTo>
                  <a:cubicBezTo>
                    <a:pt x="2970" y="4077"/>
                    <a:pt x="2897" y="4004"/>
                    <a:pt x="2897" y="3919"/>
                  </a:cubicBezTo>
                  <a:lnTo>
                    <a:pt x="2897" y="633"/>
                  </a:lnTo>
                  <a:cubicBezTo>
                    <a:pt x="2897" y="450"/>
                    <a:pt x="2751" y="304"/>
                    <a:pt x="2580" y="304"/>
                  </a:cubicBezTo>
                  <a:cubicBezTo>
                    <a:pt x="2410" y="304"/>
                    <a:pt x="2264" y="438"/>
                    <a:pt x="2252" y="609"/>
                  </a:cubicBezTo>
                  <a:cubicBezTo>
                    <a:pt x="2155" y="2434"/>
                    <a:pt x="2106" y="3663"/>
                    <a:pt x="2130" y="3907"/>
                  </a:cubicBezTo>
                  <a:cubicBezTo>
                    <a:pt x="2130" y="3967"/>
                    <a:pt x="2106" y="4028"/>
                    <a:pt x="2045" y="4065"/>
                  </a:cubicBezTo>
                  <a:cubicBezTo>
                    <a:pt x="1984" y="4089"/>
                    <a:pt x="1923" y="4077"/>
                    <a:pt x="1875" y="4028"/>
                  </a:cubicBezTo>
                  <a:cubicBezTo>
                    <a:pt x="1716" y="3882"/>
                    <a:pt x="1461" y="3687"/>
                    <a:pt x="1120" y="3456"/>
                  </a:cubicBezTo>
                  <a:cubicBezTo>
                    <a:pt x="877" y="3298"/>
                    <a:pt x="536" y="3335"/>
                    <a:pt x="329" y="3541"/>
                  </a:cubicBezTo>
                  <a:cubicBezTo>
                    <a:pt x="317" y="3554"/>
                    <a:pt x="305" y="3590"/>
                    <a:pt x="305" y="3614"/>
                  </a:cubicBezTo>
                  <a:cubicBezTo>
                    <a:pt x="305" y="3663"/>
                    <a:pt x="317" y="3700"/>
                    <a:pt x="329" y="3700"/>
                  </a:cubicBezTo>
                  <a:cubicBezTo>
                    <a:pt x="998" y="4345"/>
                    <a:pt x="1315" y="4880"/>
                    <a:pt x="1595" y="5343"/>
                  </a:cubicBezTo>
                  <a:cubicBezTo>
                    <a:pt x="1899" y="5854"/>
                    <a:pt x="2142" y="6255"/>
                    <a:pt x="2727" y="6608"/>
                  </a:cubicBezTo>
                  <a:cubicBezTo>
                    <a:pt x="2800" y="6657"/>
                    <a:pt x="2824" y="6754"/>
                    <a:pt x="2775" y="6827"/>
                  </a:cubicBezTo>
                  <a:cubicBezTo>
                    <a:pt x="2751" y="6876"/>
                    <a:pt x="2702" y="6900"/>
                    <a:pt x="2653" y="690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8"/>
            <p:cNvSpPr/>
            <p:nvPr/>
          </p:nvSpPr>
          <p:spPr>
            <a:xfrm>
              <a:off x="5422854" y="1774949"/>
              <a:ext cx="9236" cy="21339"/>
            </a:xfrm>
            <a:custGeom>
              <a:rect b="b" l="l" r="r" t="t"/>
              <a:pathLst>
                <a:path extrusionOk="0" h="707" w="306">
                  <a:moveTo>
                    <a:pt x="147" y="707"/>
                  </a:moveTo>
                  <a:cubicBezTo>
                    <a:pt x="74" y="707"/>
                    <a:pt x="1" y="634"/>
                    <a:pt x="1" y="548"/>
                  </a:cubicBezTo>
                  <a:lnTo>
                    <a:pt x="1" y="147"/>
                  </a:lnTo>
                  <a:cubicBezTo>
                    <a:pt x="1" y="62"/>
                    <a:pt x="74" y="1"/>
                    <a:pt x="147" y="1"/>
                  </a:cubicBezTo>
                  <a:cubicBezTo>
                    <a:pt x="232" y="1"/>
                    <a:pt x="305" y="62"/>
                    <a:pt x="305" y="147"/>
                  </a:cubicBezTo>
                  <a:lnTo>
                    <a:pt x="305" y="548"/>
                  </a:lnTo>
                  <a:cubicBezTo>
                    <a:pt x="305" y="634"/>
                    <a:pt x="232" y="707"/>
                    <a:pt x="147" y="7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8"/>
            <p:cNvSpPr/>
            <p:nvPr/>
          </p:nvSpPr>
          <p:spPr>
            <a:xfrm>
              <a:off x="5532327" y="1850617"/>
              <a:ext cx="22063" cy="18019"/>
            </a:xfrm>
            <a:custGeom>
              <a:rect b="b" l="l" r="r" t="t"/>
              <a:pathLst>
                <a:path extrusionOk="0" h="597" w="731">
                  <a:moveTo>
                    <a:pt x="1" y="597"/>
                  </a:moveTo>
                  <a:lnTo>
                    <a:pt x="74" y="597"/>
                  </a:lnTo>
                  <a:cubicBezTo>
                    <a:pt x="402" y="597"/>
                    <a:pt x="633" y="402"/>
                    <a:pt x="731" y="1"/>
                  </a:cubicBezTo>
                </a:path>
              </a:pathLst>
            </a:custGeom>
            <a:solidFill>
              <a:srgbClr val="FFFF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8"/>
            <p:cNvSpPr/>
            <p:nvPr/>
          </p:nvSpPr>
          <p:spPr>
            <a:xfrm>
              <a:off x="5527558" y="1845848"/>
              <a:ext cx="31993" cy="27587"/>
            </a:xfrm>
            <a:custGeom>
              <a:rect b="b" l="l" r="r" t="t"/>
              <a:pathLst>
                <a:path extrusionOk="0" h="914" w="1060">
                  <a:moveTo>
                    <a:pt x="232" y="913"/>
                  </a:moveTo>
                  <a:lnTo>
                    <a:pt x="159" y="913"/>
                  </a:lnTo>
                  <a:cubicBezTo>
                    <a:pt x="61" y="913"/>
                    <a:pt x="0" y="840"/>
                    <a:pt x="0" y="755"/>
                  </a:cubicBezTo>
                  <a:cubicBezTo>
                    <a:pt x="0" y="670"/>
                    <a:pt x="61" y="609"/>
                    <a:pt x="159" y="609"/>
                  </a:cubicBezTo>
                  <a:lnTo>
                    <a:pt x="232" y="609"/>
                  </a:lnTo>
                  <a:cubicBezTo>
                    <a:pt x="487" y="609"/>
                    <a:pt x="658" y="451"/>
                    <a:pt x="743" y="122"/>
                  </a:cubicBezTo>
                  <a:cubicBezTo>
                    <a:pt x="767" y="49"/>
                    <a:pt x="852" y="0"/>
                    <a:pt x="925" y="13"/>
                  </a:cubicBezTo>
                  <a:cubicBezTo>
                    <a:pt x="1010" y="37"/>
                    <a:pt x="1059" y="122"/>
                    <a:pt x="1035" y="207"/>
                  </a:cubicBezTo>
                  <a:cubicBezTo>
                    <a:pt x="913" y="658"/>
                    <a:pt x="633" y="913"/>
                    <a:pt x="232" y="91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8"/>
            <p:cNvSpPr/>
            <p:nvPr/>
          </p:nvSpPr>
          <p:spPr>
            <a:xfrm>
              <a:off x="5334721" y="1666955"/>
              <a:ext cx="31963" cy="9206"/>
            </a:xfrm>
            <a:custGeom>
              <a:rect b="b" l="l" r="r" t="t"/>
              <a:pathLst>
                <a:path extrusionOk="0" h="305" w="1059">
                  <a:moveTo>
                    <a:pt x="901" y="305"/>
                  </a:moveTo>
                  <a:lnTo>
                    <a:pt x="901" y="305"/>
                  </a:lnTo>
                  <a:lnTo>
                    <a:pt x="146" y="305"/>
                  </a:lnTo>
                  <a:cubicBezTo>
                    <a:pt x="61" y="305"/>
                    <a:pt x="0" y="232"/>
                    <a:pt x="0" y="147"/>
                  </a:cubicBezTo>
                  <a:cubicBezTo>
                    <a:pt x="0" y="74"/>
                    <a:pt x="61" y="1"/>
                    <a:pt x="146" y="1"/>
                  </a:cubicBezTo>
                  <a:lnTo>
                    <a:pt x="901" y="1"/>
                  </a:lnTo>
                  <a:cubicBezTo>
                    <a:pt x="986" y="13"/>
                    <a:pt x="1059" y="74"/>
                    <a:pt x="1059" y="159"/>
                  </a:cubicBezTo>
                  <a:cubicBezTo>
                    <a:pt x="1059" y="244"/>
                    <a:pt x="986" y="305"/>
                    <a:pt x="901" y="305"/>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18"/>
            <p:cNvSpPr/>
            <p:nvPr/>
          </p:nvSpPr>
          <p:spPr>
            <a:xfrm>
              <a:off x="5518382" y="1666955"/>
              <a:ext cx="31963" cy="9206"/>
            </a:xfrm>
            <a:custGeom>
              <a:rect b="b" l="l" r="r" t="t"/>
              <a:pathLst>
                <a:path extrusionOk="0" h="305" w="1059">
                  <a:moveTo>
                    <a:pt x="158" y="305"/>
                  </a:moveTo>
                  <a:cubicBezTo>
                    <a:pt x="73" y="305"/>
                    <a:pt x="0" y="244"/>
                    <a:pt x="0" y="159"/>
                  </a:cubicBezTo>
                  <a:cubicBezTo>
                    <a:pt x="0" y="74"/>
                    <a:pt x="73" y="13"/>
                    <a:pt x="158" y="1"/>
                  </a:cubicBezTo>
                  <a:lnTo>
                    <a:pt x="913" y="1"/>
                  </a:lnTo>
                  <a:lnTo>
                    <a:pt x="913" y="1"/>
                  </a:lnTo>
                  <a:cubicBezTo>
                    <a:pt x="998" y="1"/>
                    <a:pt x="1059" y="74"/>
                    <a:pt x="1059" y="147"/>
                  </a:cubicBezTo>
                  <a:cubicBezTo>
                    <a:pt x="1059" y="232"/>
                    <a:pt x="998" y="305"/>
                    <a:pt x="913" y="305"/>
                  </a:cubicBezTo>
                  <a:lnTo>
                    <a:pt x="158" y="305"/>
                  </a:lnTo>
                  <a:lnTo>
                    <a:pt x="158" y="305"/>
                  </a:ln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8"/>
            <p:cNvSpPr/>
            <p:nvPr/>
          </p:nvSpPr>
          <p:spPr>
            <a:xfrm>
              <a:off x="5341693" y="1697440"/>
              <a:ext cx="31601" cy="18411"/>
            </a:xfrm>
            <a:custGeom>
              <a:rect b="b" l="l" r="r" t="t"/>
              <a:pathLst>
                <a:path extrusionOk="0" h="610" w="1047">
                  <a:moveTo>
                    <a:pt x="183" y="609"/>
                  </a:moveTo>
                  <a:cubicBezTo>
                    <a:pt x="122" y="609"/>
                    <a:pt x="61" y="573"/>
                    <a:pt x="37" y="512"/>
                  </a:cubicBezTo>
                  <a:cubicBezTo>
                    <a:pt x="0" y="439"/>
                    <a:pt x="37" y="342"/>
                    <a:pt x="122" y="317"/>
                  </a:cubicBezTo>
                  <a:lnTo>
                    <a:pt x="816" y="25"/>
                  </a:lnTo>
                  <a:cubicBezTo>
                    <a:pt x="901" y="1"/>
                    <a:pt x="986" y="37"/>
                    <a:pt x="1010" y="110"/>
                  </a:cubicBezTo>
                  <a:cubicBezTo>
                    <a:pt x="1047" y="196"/>
                    <a:pt x="1010" y="281"/>
                    <a:pt x="937" y="305"/>
                  </a:cubicBezTo>
                  <a:lnTo>
                    <a:pt x="232" y="597"/>
                  </a:lnTo>
                  <a:cubicBezTo>
                    <a:pt x="219" y="597"/>
                    <a:pt x="195" y="609"/>
                    <a:pt x="183" y="60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8"/>
            <p:cNvSpPr/>
            <p:nvPr/>
          </p:nvSpPr>
          <p:spPr>
            <a:xfrm>
              <a:off x="5511772" y="1626933"/>
              <a:ext cx="31601" cy="18743"/>
            </a:xfrm>
            <a:custGeom>
              <a:rect b="b" l="l" r="r" t="t"/>
              <a:pathLst>
                <a:path extrusionOk="0" h="621" w="1047">
                  <a:moveTo>
                    <a:pt x="170" y="621"/>
                  </a:moveTo>
                  <a:cubicBezTo>
                    <a:pt x="110" y="621"/>
                    <a:pt x="49" y="584"/>
                    <a:pt x="24" y="524"/>
                  </a:cubicBezTo>
                  <a:cubicBezTo>
                    <a:pt x="0" y="451"/>
                    <a:pt x="37" y="353"/>
                    <a:pt x="110" y="329"/>
                  </a:cubicBezTo>
                  <a:lnTo>
                    <a:pt x="803" y="25"/>
                  </a:lnTo>
                  <a:cubicBezTo>
                    <a:pt x="888" y="0"/>
                    <a:pt x="974" y="37"/>
                    <a:pt x="1010" y="110"/>
                  </a:cubicBezTo>
                  <a:cubicBezTo>
                    <a:pt x="1047" y="183"/>
                    <a:pt x="1010" y="280"/>
                    <a:pt x="925" y="304"/>
                  </a:cubicBezTo>
                  <a:lnTo>
                    <a:pt x="231" y="609"/>
                  </a:lnTo>
                  <a:cubicBezTo>
                    <a:pt x="207" y="609"/>
                    <a:pt x="183" y="621"/>
                    <a:pt x="170" y="621"/>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8"/>
            <p:cNvSpPr/>
            <p:nvPr/>
          </p:nvSpPr>
          <p:spPr>
            <a:xfrm>
              <a:off x="5364451" y="1723518"/>
              <a:ext cx="26108" cy="25746"/>
            </a:xfrm>
            <a:custGeom>
              <a:rect b="b" l="l" r="r" t="t"/>
              <a:pathLst>
                <a:path extrusionOk="0" h="853" w="865">
                  <a:moveTo>
                    <a:pt x="159" y="853"/>
                  </a:moveTo>
                  <a:cubicBezTo>
                    <a:pt x="123" y="853"/>
                    <a:pt x="86" y="841"/>
                    <a:pt x="62" y="804"/>
                  </a:cubicBezTo>
                  <a:cubicBezTo>
                    <a:pt x="1" y="743"/>
                    <a:pt x="1" y="646"/>
                    <a:pt x="62" y="597"/>
                  </a:cubicBezTo>
                  <a:lnTo>
                    <a:pt x="597" y="62"/>
                  </a:lnTo>
                  <a:cubicBezTo>
                    <a:pt x="658" y="1"/>
                    <a:pt x="755" y="1"/>
                    <a:pt x="804" y="62"/>
                  </a:cubicBezTo>
                  <a:cubicBezTo>
                    <a:pt x="865" y="123"/>
                    <a:pt x="865" y="220"/>
                    <a:pt x="804" y="281"/>
                  </a:cubicBezTo>
                  <a:lnTo>
                    <a:pt x="269" y="804"/>
                  </a:lnTo>
                  <a:cubicBezTo>
                    <a:pt x="244" y="841"/>
                    <a:pt x="208" y="853"/>
                    <a:pt x="159" y="85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8"/>
            <p:cNvSpPr/>
            <p:nvPr/>
          </p:nvSpPr>
          <p:spPr>
            <a:xfrm>
              <a:off x="5494508" y="1593491"/>
              <a:ext cx="26108" cy="26108"/>
            </a:xfrm>
            <a:custGeom>
              <a:rect b="b" l="l" r="r" t="t"/>
              <a:pathLst>
                <a:path extrusionOk="0" h="865" w="865">
                  <a:moveTo>
                    <a:pt x="158" y="865"/>
                  </a:moveTo>
                  <a:cubicBezTo>
                    <a:pt x="122" y="865"/>
                    <a:pt x="85" y="841"/>
                    <a:pt x="61" y="816"/>
                  </a:cubicBezTo>
                  <a:cubicBezTo>
                    <a:pt x="0" y="755"/>
                    <a:pt x="0" y="658"/>
                    <a:pt x="61" y="597"/>
                  </a:cubicBezTo>
                  <a:lnTo>
                    <a:pt x="584" y="62"/>
                  </a:lnTo>
                  <a:cubicBezTo>
                    <a:pt x="645" y="1"/>
                    <a:pt x="742" y="1"/>
                    <a:pt x="803" y="62"/>
                  </a:cubicBezTo>
                  <a:cubicBezTo>
                    <a:pt x="864" y="122"/>
                    <a:pt x="864" y="220"/>
                    <a:pt x="803" y="269"/>
                  </a:cubicBezTo>
                  <a:lnTo>
                    <a:pt x="268" y="816"/>
                  </a:lnTo>
                  <a:cubicBezTo>
                    <a:pt x="243" y="841"/>
                    <a:pt x="207" y="865"/>
                    <a:pt x="158" y="865"/>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8"/>
            <p:cNvSpPr/>
            <p:nvPr/>
          </p:nvSpPr>
          <p:spPr>
            <a:xfrm>
              <a:off x="5437915" y="1563761"/>
              <a:ext cx="9236" cy="31963"/>
            </a:xfrm>
            <a:custGeom>
              <a:rect b="b" l="l" r="r" t="t"/>
              <a:pathLst>
                <a:path extrusionOk="0" h="1059" w="306">
                  <a:moveTo>
                    <a:pt x="159" y="1059"/>
                  </a:moveTo>
                  <a:cubicBezTo>
                    <a:pt x="62" y="1059"/>
                    <a:pt x="1" y="998"/>
                    <a:pt x="1" y="913"/>
                  </a:cubicBezTo>
                  <a:lnTo>
                    <a:pt x="1" y="146"/>
                  </a:lnTo>
                  <a:cubicBezTo>
                    <a:pt x="1" y="61"/>
                    <a:pt x="62" y="0"/>
                    <a:pt x="159" y="0"/>
                  </a:cubicBezTo>
                  <a:cubicBezTo>
                    <a:pt x="232" y="0"/>
                    <a:pt x="305" y="61"/>
                    <a:pt x="305" y="146"/>
                  </a:cubicBezTo>
                  <a:lnTo>
                    <a:pt x="305" y="913"/>
                  </a:lnTo>
                  <a:cubicBezTo>
                    <a:pt x="305" y="998"/>
                    <a:pt x="232" y="1059"/>
                    <a:pt x="159" y="105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18"/>
            <p:cNvSpPr/>
            <p:nvPr/>
          </p:nvSpPr>
          <p:spPr>
            <a:xfrm>
              <a:off x="5364451" y="1593491"/>
              <a:ext cx="26108" cy="26108"/>
            </a:xfrm>
            <a:custGeom>
              <a:rect b="b" l="l" r="r" t="t"/>
              <a:pathLst>
                <a:path extrusionOk="0" h="865" w="865">
                  <a:moveTo>
                    <a:pt x="695" y="865"/>
                  </a:moveTo>
                  <a:cubicBezTo>
                    <a:pt x="658" y="865"/>
                    <a:pt x="622" y="841"/>
                    <a:pt x="597" y="816"/>
                  </a:cubicBezTo>
                  <a:lnTo>
                    <a:pt x="62" y="269"/>
                  </a:lnTo>
                  <a:cubicBezTo>
                    <a:pt x="1" y="220"/>
                    <a:pt x="1" y="122"/>
                    <a:pt x="62" y="62"/>
                  </a:cubicBezTo>
                  <a:cubicBezTo>
                    <a:pt x="123" y="1"/>
                    <a:pt x="220" y="1"/>
                    <a:pt x="281" y="62"/>
                  </a:cubicBezTo>
                  <a:lnTo>
                    <a:pt x="804" y="597"/>
                  </a:lnTo>
                  <a:cubicBezTo>
                    <a:pt x="865" y="658"/>
                    <a:pt x="865" y="755"/>
                    <a:pt x="804" y="816"/>
                  </a:cubicBezTo>
                  <a:cubicBezTo>
                    <a:pt x="780" y="841"/>
                    <a:pt x="743" y="865"/>
                    <a:pt x="695" y="865"/>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8"/>
            <p:cNvSpPr/>
            <p:nvPr/>
          </p:nvSpPr>
          <p:spPr>
            <a:xfrm>
              <a:off x="5341693" y="1626933"/>
              <a:ext cx="31601" cy="18743"/>
            </a:xfrm>
            <a:custGeom>
              <a:rect b="b" l="l" r="r" t="t"/>
              <a:pathLst>
                <a:path extrusionOk="0" h="621" w="1047">
                  <a:moveTo>
                    <a:pt x="877" y="621"/>
                  </a:moveTo>
                  <a:cubicBezTo>
                    <a:pt x="852" y="621"/>
                    <a:pt x="840" y="609"/>
                    <a:pt x="816" y="609"/>
                  </a:cubicBezTo>
                  <a:lnTo>
                    <a:pt x="122" y="304"/>
                  </a:lnTo>
                  <a:cubicBezTo>
                    <a:pt x="37" y="280"/>
                    <a:pt x="0" y="183"/>
                    <a:pt x="37" y="110"/>
                  </a:cubicBezTo>
                  <a:cubicBezTo>
                    <a:pt x="73" y="37"/>
                    <a:pt x="159" y="0"/>
                    <a:pt x="232" y="25"/>
                  </a:cubicBezTo>
                  <a:lnTo>
                    <a:pt x="937" y="329"/>
                  </a:lnTo>
                  <a:cubicBezTo>
                    <a:pt x="1010" y="353"/>
                    <a:pt x="1047" y="451"/>
                    <a:pt x="1010" y="524"/>
                  </a:cubicBezTo>
                  <a:cubicBezTo>
                    <a:pt x="986" y="584"/>
                    <a:pt x="937" y="621"/>
                    <a:pt x="877" y="621"/>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8"/>
            <p:cNvSpPr/>
            <p:nvPr/>
          </p:nvSpPr>
          <p:spPr>
            <a:xfrm>
              <a:off x="5511772" y="1697440"/>
              <a:ext cx="31601" cy="18411"/>
            </a:xfrm>
            <a:custGeom>
              <a:rect b="b" l="l" r="r" t="t"/>
              <a:pathLst>
                <a:path extrusionOk="0" h="610" w="1047">
                  <a:moveTo>
                    <a:pt x="864" y="609"/>
                  </a:moveTo>
                  <a:cubicBezTo>
                    <a:pt x="852" y="609"/>
                    <a:pt x="828" y="597"/>
                    <a:pt x="815" y="597"/>
                  </a:cubicBezTo>
                  <a:lnTo>
                    <a:pt x="110" y="305"/>
                  </a:lnTo>
                  <a:cubicBezTo>
                    <a:pt x="37" y="281"/>
                    <a:pt x="0" y="196"/>
                    <a:pt x="24" y="110"/>
                  </a:cubicBezTo>
                  <a:cubicBezTo>
                    <a:pt x="61" y="37"/>
                    <a:pt x="146" y="1"/>
                    <a:pt x="231" y="25"/>
                  </a:cubicBezTo>
                  <a:lnTo>
                    <a:pt x="925" y="317"/>
                  </a:lnTo>
                  <a:cubicBezTo>
                    <a:pt x="998" y="342"/>
                    <a:pt x="1047" y="427"/>
                    <a:pt x="1010" y="512"/>
                  </a:cubicBezTo>
                  <a:cubicBezTo>
                    <a:pt x="986" y="573"/>
                    <a:pt x="925" y="609"/>
                    <a:pt x="864" y="60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18"/>
            <p:cNvSpPr/>
            <p:nvPr/>
          </p:nvSpPr>
          <p:spPr>
            <a:xfrm>
              <a:off x="5397893" y="1571095"/>
              <a:ext cx="19136" cy="30877"/>
            </a:xfrm>
            <a:custGeom>
              <a:rect b="b" l="l" r="r" t="t"/>
              <a:pathLst>
                <a:path extrusionOk="0" h="1023" w="634">
                  <a:moveTo>
                    <a:pt x="463" y="1023"/>
                  </a:moveTo>
                  <a:cubicBezTo>
                    <a:pt x="402" y="1023"/>
                    <a:pt x="341" y="986"/>
                    <a:pt x="317" y="925"/>
                  </a:cubicBezTo>
                  <a:lnTo>
                    <a:pt x="25" y="219"/>
                  </a:lnTo>
                  <a:cubicBezTo>
                    <a:pt x="0" y="146"/>
                    <a:pt x="37" y="61"/>
                    <a:pt x="110" y="25"/>
                  </a:cubicBezTo>
                  <a:cubicBezTo>
                    <a:pt x="183" y="0"/>
                    <a:pt x="280" y="37"/>
                    <a:pt x="305" y="110"/>
                  </a:cubicBezTo>
                  <a:lnTo>
                    <a:pt x="597" y="816"/>
                  </a:lnTo>
                  <a:cubicBezTo>
                    <a:pt x="633" y="889"/>
                    <a:pt x="597" y="974"/>
                    <a:pt x="512" y="1011"/>
                  </a:cubicBezTo>
                  <a:cubicBezTo>
                    <a:pt x="499" y="1023"/>
                    <a:pt x="475" y="1023"/>
                    <a:pt x="463" y="102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8"/>
            <p:cNvSpPr/>
            <p:nvPr/>
          </p:nvSpPr>
          <p:spPr>
            <a:xfrm>
              <a:off x="5468038" y="1571095"/>
              <a:ext cx="19136" cy="30877"/>
            </a:xfrm>
            <a:custGeom>
              <a:rect b="b" l="l" r="r" t="t"/>
              <a:pathLst>
                <a:path extrusionOk="0" h="1023" w="634">
                  <a:moveTo>
                    <a:pt x="171" y="1023"/>
                  </a:moveTo>
                  <a:cubicBezTo>
                    <a:pt x="159" y="1023"/>
                    <a:pt x="135" y="1023"/>
                    <a:pt x="123" y="1011"/>
                  </a:cubicBezTo>
                  <a:cubicBezTo>
                    <a:pt x="37" y="974"/>
                    <a:pt x="1" y="889"/>
                    <a:pt x="37" y="816"/>
                  </a:cubicBezTo>
                  <a:lnTo>
                    <a:pt x="329" y="110"/>
                  </a:lnTo>
                  <a:cubicBezTo>
                    <a:pt x="354" y="37"/>
                    <a:pt x="439" y="0"/>
                    <a:pt x="524" y="25"/>
                  </a:cubicBezTo>
                  <a:cubicBezTo>
                    <a:pt x="597" y="61"/>
                    <a:pt x="634" y="146"/>
                    <a:pt x="609" y="219"/>
                  </a:cubicBezTo>
                  <a:lnTo>
                    <a:pt x="317" y="925"/>
                  </a:lnTo>
                  <a:cubicBezTo>
                    <a:pt x="293" y="986"/>
                    <a:pt x="232" y="1023"/>
                    <a:pt x="171" y="102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8" name="Google Shape;178;p18">
            <a:hlinkClick r:id="rId8"/>
          </p:cNvPr>
          <p:cNvSpPr/>
          <p:nvPr/>
        </p:nvSpPr>
        <p:spPr>
          <a:xfrm>
            <a:off x="354325" y="3313200"/>
            <a:ext cx="602100" cy="6768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9" name="Google Shape;179;p18"/>
          <p:cNvPicPr preferRelativeResize="0"/>
          <p:nvPr/>
        </p:nvPicPr>
        <p:blipFill>
          <a:blip r:embed="rId9">
            <a:alphaModFix/>
          </a:blip>
          <a:stretch>
            <a:fillRect/>
          </a:stretch>
        </p:blipFill>
        <p:spPr>
          <a:xfrm>
            <a:off x="1910225" y="3509000"/>
            <a:ext cx="1564125" cy="1430750"/>
          </a:xfrm>
          <a:prstGeom prst="rect">
            <a:avLst/>
          </a:prstGeom>
          <a:noFill/>
          <a:ln>
            <a:noFill/>
          </a:ln>
        </p:spPr>
      </p:pic>
    </p:spTree>
  </p:cSld>
  <p:clrMapOvr>
    <a:masterClrMapping/>
  </p:clrMapOvr>
  <p:transition spd="med">
    <p:fade thruBlk="1"/>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913" name="Shape 913"/>
        <p:cNvGrpSpPr/>
        <p:nvPr/>
      </p:nvGrpSpPr>
      <p:grpSpPr>
        <a:xfrm>
          <a:off x="0" y="0"/>
          <a:ext cx="0" cy="0"/>
          <a:chOff x="0" y="0"/>
          <a:chExt cx="0" cy="0"/>
        </a:xfrm>
      </p:grpSpPr>
      <p:sp>
        <p:nvSpPr>
          <p:cNvPr id="914" name="Google Shape;914;p54"/>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3 - Day 3</a:t>
            </a:r>
            <a:endParaRPr sz="1800">
              <a:solidFill>
                <a:schemeClr val="dk1"/>
              </a:solidFill>
              <a:latin typeface="Ubuntu Medium"/>
              <a:ea typeface="Ubuntu Medium"/>
              <a:cs typeface="Ubuntu Medium"/>
              <a:sym typeface="Ubuntu Medium"/>
            </a:endParaRPr>
          </a:p>
        </p:txBody>
      </p:sp>
      <p:sp>
        <p:nvSpPr>
          <p:cNvPr id="915" name="Google Shape;915;p54"/>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Problem Solving</a:t>
            </a:r>
            <a:endParaRPr b="1" sz="2100">
              <a:solidFill>
                <a:schemeClr val="accent5"/>
              </a:solidFill>
              <a:latin typeface="Ubuntu"/>
              <a:ea typeface="Ubuntu"/>
              <a:cs typeface="Ubuntu"/>
              <a:sym typeface="Ubuntu"/>
            </a:endParaRPr>
          </a:p>
        </p:txBody>
      </p:sp>
      <p:pic>
        <p:nvPicPr>
          <p:cNvPr id="916" name="Google Shape;916;p54"/>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917" name="Google Shape;917;p54"/>
          <p:cNvSpPr/>
          <p:nvPr/>
        </p:nvSpPr>
        <p:spPr>
          <a:xfrm>
            <a:off x="453250" y="1254525"/>
            <a:ext cx="8307000" cy="3716700"/>
          </a:xfrm>
          <a:prstGeom prst="roundRect">
            <a:avLst>
              <a:gd fmla="val 16667" name="adj"/>
            </a:avLst>
          </a:prstGeom>
          <a:solidFill>
            <a:srgbClr val="FFFFFE"/>
          </a:solidFill>
          <a:ln cap="flat" cmpd="sng" w="38100">
            <a:solidFill>
              <a:schemeClr val="accent5"/>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5"/>
                </a:solidFill>
                <a:latin typeface="Ubuntu"/>
                <a:ea typeface="Ubuntu"/>
                <a:cs typeface="Ubuntu"/>
                <a:sym typeface="Ubuntu"/>
              </a:rPr>
              <a:t>Problem of the Day</a:t>
            </a:r>
            <a:endParaRPr b="1">
              <a:solidFill>
                <a:schemeClr val="accent5"/>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Lacey had a collection of dolls. Her mom was making shoes for each of her doll’s feet.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If her mom made 12 shoes, how many dolls does Lacey have?</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918" name="Google Shape;918;p54"/>
          <p:cNvPicPr preferRelativeResize="0"/>
          <p:nvPr/>
        </p:nvPicPr>
        <p:blipFill rotWithShape="1">
          <a:blip r:embed="rId4">
            <a:alphaModFix/>
          </a:blip>
          <a:srcRect b="0" l="0" r="0" t="0"/>
          <a:stretch/>
        </p:blipFill>
        <p:spPr>
          <a:xfrm>
            <a:off x="5253975" y="594350"/>
            <a:ext cx="1200100" cy="1068525"/>
          </a:xfrm>
          <a:prstGeom prst="rect">
            <a:avLst/>
          </a:prstGeom>
          <a:noFill/>
          <a:ln>
            <a:noFill/>
          </a:ln>
        </p:spPr>
      </p:pic>
      <p:pic>
        <p:nvPicPr>
          <p:cNvPr id="919" name="Google Shape;919;p54"/>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923" name="Shape 923"/>
        <p:cNvGrpSpPr/>
        <p:nvPr/>
      </p:nvGrpSpPr>
      <p:grpSpPr>
        <a:xfrm>
          <a:off x="0" y="0"/>
          <a:ext cx="0" cy="0"/>
          <a:chOff x="0" y="0"/>
          <a:chExt cx="0" cy="0"/>
        </a:xfrm>
      </p:grpSpPr>
      <p:sp>
        <p:nvSpPr>
          <p:cNvPr id="924" name="Google Shape;924;p55"/>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3 - Day 4</a:t>
            </a:r>
            <a:endParaRPr sz="1800">
              <a:solidFill>
                <a:schemeClr val="dk1"/>
              </a:solidFill>
              <a:latin typeface="Ubuntu Medium"/>
              <a:ea typeface="Ubuntu Medium"/>
              <a:cs typeface="Ubuntu Medium"/>
              <a:sym typeface="Ubuntu Medium"/>
            </a:endParaRPr>
          </a:p>
        </p:txBody>
      </p:sp>
      <p:sp>
        <p:nvSpPr>
          <p:cNvPr id="925" name="Google Shape;925;p55"/>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My Thinking Path</a:t>
            </a:r>
            <a:endParaRPr b="1" sz="2100">
              <a:solidFill>
                <a:schemeClr val="accent5"/>
              </a:solidFill>
              <a:latin typeface="Ubuntu"/>
              <a:ea typeface="Ubuntu"/>
              <a:cs typeface="Ubuntu"/>
              <a:sym typeface="Ubuntu"/>
            </a:endParaRPr>
          </a:p>
        </p:txBody>
      </p:sp>
      <p:pic>
        <p:nvPicPr>
          <p:cNvPr id="926" name="Google Shape;926;p55"/>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927" name="Google Shape;927;p55"/>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928" name="Google Shape;928;p55"/>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929" name="Google Shape;929;p55"/>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930" name="Google Shape;930;p55"/>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931" name="Google Shape;931;p55"/>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932" name="Google Shape;932;p55"/>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933" name="Google Shape;933;p55"/>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934" name="Google Shape;934;p55"/>
          <p:cNvPicPr preferRelativeResize="0"/>
          <p:nvPr/>
        </p:nvPicPr>
        <p:blipFill>
          <a:blip r:embed="rId5">
            <a:alphaModFix/>
          </a:blip>
          <a:stretch>
            <a:fillRect/>
          </a:stretch>
        </p:blipFill>
        <p:spPr>
          <a:xfrm>
            <a:off x="6119724" y="910800"/>
            <a:ext cx="1238925" cy="1041975"/>
          </a:xfrm>
          <a:prstGeom prst="rect">
            <a:avLst/>
          </a:prstGeom>
          <a:noFill/>
          <a:ln>
            <a:noFill/>
          </a:ln>
        </p:spPr>
      </p:pic>
      <p:pic>
        <p:nvPicPr>
          <p:cNvPr id="935" name="Google Shape;935;p55"/>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
        <p:nvSpPr>
          <p:cNvPr id="936" name="Google Shape;936;p55"/>
          <p:cNvSpPr/>
          <p:nvPr/>
        </p:nvSpPr>
        <p:spPr>
          <a:xfrm>
            <a:off x="1896550" y="19527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double digit addition problems is…</a:t>
            </a:r>
            <a:endParaRPr b="1" sz="2000">
              <a:solidFill>
                <a:srgbClr val="FFFFFF"/>
              </a:solidFill>
              <a:latin typeface="Open Sans"/>
              <a:ea typeface="Open Sans"/>
              <a:cs typeface="Open Sans"/>
              <a:sym typeface="Open Sans"/>
            </a:endParaRPr>
          </a:p>
        </p:txBody>
      </p:sp>
      <p:sp>
        <p:nvSpPr>
          <p:cNvPr id="937" name="Google Shape;937;p55"/>
          <p:cNvSpPr/>
          <p:nvPr/>
        </p:nvSpPr>
        <p:spPr>
          <a:xfrm>
            <a:off x="1896525" y="26874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double digit subtraction problems is…</a:t>
            </a:r>
            <a:endParaRPr b="1" sz="2000">
              <a:solidFill>
                <a:srgbClr val="FFFFFF"/>
              </a:solidFill>
              <a:latin typeface="Open Sans"/>
              <a:ea typeface="Open Sans"/>
              <a:cs typeface="Open Sans"/>
              <a:sym typeface="Open Sans"/>
            </a:endParaRPr>
          </a:p>
        </p:txBody>
      </p:sp>
    </p:spTree>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941" name="Shape 941"/>
        <p:cNvGrpSpPr/>
        <p:nvPr/>
      </p:nvGrpSpPr>
      <p:grpSpPr>
        <a:xfrm>
          <a:off x="0" y="0"/>
          <a:ext cx="0" cy="0"/>
          <a:chOff x="0" y="0"/>
          <a:chExt cx="0" cy="0"/>
        </a:xfrm>
      </p:grpSpPr>
      <p:sp>
        <p:nvSpPr>
          <p:cNvPr id="942" name="Google Shape;942;p56"/>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3 - Day 4</a:t>
            </a:r>
            <a:endParaRPr sz="1800">
              <a:solidFill>
                <a:schemeClr val="dk1"/>
              </a:solidFill>
              <a:latin typeface="Ubuntu Medium"/>
              <a:ea typeface="Ubuntu Medium"/>
              <a:cs typeface="Ubuntu Medium"/>
              <a:sym typeface="Ubuntu Medium"/>
            </a:endParaRPr>
          </a:p>
        </p:txBody>
      </p:sp>
      <p:sp>
        <p:nvSpPr>
          <p:cNvPr id="943" name="Google Shape;943;p56"/>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Puzzle Talk</a:t>
            </a:r>
            <a:endParaRPr b="1" sz="2100">
              <a:solidFill>
                <a:schemeClr val="accent5"/>
              </a:solidFill>
              <a:latin typeface="Ubuntu"/>
              <a:ea typeface="Ubuntu"/>
              <a:cs typeface="Ubuntu"/>
              <a:sym typeface="Ubuntu"/>
            </a:endParaRPr>
          </a:p>
        </p:txBody>
      </p:sp>
      <p:pic>
        <p:nvPicPr>
          <p:cNvPr id="944" name="Google Shape;944;p56"/>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945" name="Google Shape;945;p56"/>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946" name="Google Shape;946;p56"/>
          <p:cNvGrpSpPr/>
          <p:nvPr/>
        </p:nvGrpSpPr>
        <p:grpSpPr>
          <a:xfrm>
            <a:off x="1590104" y="4057131"/>
            <a:ext cx="173012" cy="169916"/>
            <a:chOff x="8586628" y="1443880"/>
            <a:chExt cx="281458" cy="281458"/>
          </a:xfrm>
        </p:grpSpPr>
        <p:sp>
          <p:nvSpPr>
            <p:cNvPr id="947" name="Google Shape;947;p56"/>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56"/>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56"/>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56"/>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56"/>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56"/>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56"/>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56"/>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56"/>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6" name="Google Shape;956;p56"/>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Equal Groups</a:t>
            </a:r>
            <a:endParaRPr sz="1800">
              <a:solidFill>
                <a:schemeClr val="dk1"/>
              </a:solidFill>
              <a:latin typeface="Open Sans"/>
              <a:ea typeface="Open Sans"/>
              <a:cs typeface="Open Sans"/>
              <a:sym typeface="Open Sans"/>
            </a:endParaRPr>
          </a:p>
        </p:txBody>
      </p:sp>
      <p:sp>
        <p:nvSpPr>
          <p:cNvPr id="957" name="Google Shape;957;p56"/>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Bouncing Shoes </a:t>
            </a:r>
            <a:r>
              <a:rPr lang="en" sz="1800">
                <a:solidFill>
                  <a:schemeClr val="dk1"/>
                </a:solidFill>
                <a:latin typeface="Open Sans"/>
                <a:ea typeface="Open Sans"/>
                <a:cs typeface="Open Sans"/>
                <a:sym typeface="Open Sans"/>
              </a:rPr>
              <a:t>Bonus Game</a:t>
            </a:r>
            <a:r>
              <a:rPr lang="en" sz="1800">
                <a:solidFill>
                  <a:schemeClr val="dk1"/>
                </a:solidFill>
                <a:latin typeface="Open Sans"/>
                <a:ea typeface="Open Sans"/>
                <a:cs typeface="Open Sans"/>
                <a:sym typeface="Open Sans"/>
              </a:rPr>
              <a:t> </a:t>
            </a:r>
            <a:endParaRPr sz="2000">
              <a:solidFill>
                <a:schemeClr val="dk1"/>
              </a:solidFill>
              <a:latin typeface="Open Sans"/>
              <a:ea typeface="Open Sans"/>
              <a:cs typeface="Open Sans"/>
              <a:sym typeface="Open Sans"/>
            </a:endParaRPr>
          </a:p>
        </p:txBody>
      </p:sp>
      <p:sp>
        <p:nvSpPr>
          <p:cNvPr id="958" name="Google Shape;958;p56"/>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Puzzle Link</a:t>
            </a:r>
            <a:endParaRPr sz="1200">
              <a:latin typeface="Ubuntu"/>
              <a:ea typeface="Ubuntu"/>
              <a:cs typeface="Ubuntu"/>
              <a:sym typeface="Ubuntu"/>
            </a:endParaRPr>
          </a:p>
        </p:txBody>
      </p:sp>
      <p:grpSp>
        <p:nvGrpSpPr>
          <p:cNvPr id="959" name="Google Shape;959;p56"/>
          <p:cNvGrpSpPr/>
          <p:nvPr/>
        </p:nvGrpSpPr>
        <p:grpSpPr>
          <a:xfrm>
            <a:off x="7709843" y="3629462"/>
            <a:ext cx="1138164" cy="1468500"/>
            <a:chOff x="7633097" y="3255132"/>
            <a:chExt cx="1510904" cy="1870224"/>
          </a:xfrm>
        </p:grpSpPr>
        <p:pic>
          <p:nvPicPr>
            <p:cNvPr id="960" name="Google Shape;960;p56"/>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961" name="Google Shape;961;p56"/>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962" name="Google Shape;962;p56">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56"/>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964" name="Google Shape;964;p56"/>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5" name="Google Shape;965;p56"/>
          <p:cNvGrpSpPr/>
          <p:nvPr/>
        </p:nvGrpSpPr>
        <p:grpSpPr>
          <a:xfrm>
            <a:off x="4509208" y="1330103"/>
            <a:ext cx="227520" cy="248922"/>
            <a:chOff x="4469316" y="1236218"/>
            <a:chExt cx="360570" cy="400390"/>
          </a:xfrm>
        </p:grpSpPr>
        <p:sp>
          <p:nvSpPr>
            <p:cNvPr id="966" name="Google Shape;966;p56"/>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56"/>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56"/>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56"/>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56"/>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56"/>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56"/>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73" name="Google Shape;973;p56"/>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974" name="Google Shape;974;p56"/>
          <p:cNvGrpSpPr/>
          <p:nvPr/>
        </p:nvGrpSpPr>
        <p:grpSpPr>
          <a:xfrm>
            <a:off x="2859100" y="658076"/>
            <a:ext cx="1390125" cy="1117724"/>
            <a:chOff x="2859100" y="658076"/>
            <a:chExt cx="1390125" cy="1117724"/>
          </a:xfrm>
        </p:grpSpPr>
        <p:pic>
          <p:nvPicPr>
            <p:cNvPr id="975" name="Google Shape;975;p56"/>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976" name="Google Shape;976;p56"/>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980" name="Shape 980"/>
        <p:cNvGrpSpPr/>
        <p:nvPr/>
      </p:nvGrpSpPr>
      <p:grpSpPr>
        <a:xfrm>
          <a:off x="0" y="0"/>
          <a:ext cx="0" cy="0"/>
          <a:chOff x="0" y="0"/>
          <a:chExt cx="0" cy="0"/>
        </a:xfrm>
      </p:grpSpPr>
      <p:sp>
        <p:nvSpPr>
          <p:cNvPr id="981" name="Google Shape;981;p57"/>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3 - Day 4</a:t>
            </a:r>
            <a:endParaRPr sz="1800">
              <a:solidFill>
                <a:schemeClr val="dk1"/>
              </a:solidFill>
              <a:latin typeface="Ubuntu Medium"/>
              <a:ea typeface="Ubuntu Medium"/>
              <a:cs typeface="Ubuntu Medium"/>
              <a:sym typeface="Ubuntu Medium"/>
            </a:endParaRPr>
          </a:p>
        </p:txBody>
      </p:sp>
      <p:sp>
        <p:nvSpPr>
          <p:cNvPr id="982" name="Google Shape;982;p57"/>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Problem Solving</a:t>
            </a:r>
            <a:endParaRPr b="1" sz="2100">
              <a:solidFill>
                <a:schemeClr val="accent5"/>
              </a:solidFill>
              <a:latin typeface="Ubuntu"/>
              <a:ea typeface="Ubuntu"/>
              <a:cs typeface="Ubuntu"/>
              <a:sym typeface="Ubuntu"/>
            </a:endParaRPr>
          </a:p>
        </p:txBody>
      </p:sp>
      <p:pic>
        <p:nvPicPr>
          <p:cNvPr id="983" name="Google Shape;983;p57"/>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984" name="Google Shape;984;p57"/>
          <p:cNvSpPr/>
          <p:nvPr/>
        </p:nvSpPr>
        <p:spPr>
          <a:xfrm>
            <a:off x="453250" y="1254525"/>
            <a:ext cx="8307000" cy="3716700"/>
          </a:xfrm>
          <a:prstGeom prst="roundRect">
            <a:avLst>
              <a:gd fmla="val 16667" name="adj"/>
            </a:avLst>
          </a:prstGeom>
          <a:solidFill>
            <a:srgbClr val="FFFFFE"/>
          </a:solidFill>
          <a:ln cap="flat" cmpd="sng" w="38100">
            <a:solidFill>
              <a:schemeClr val="accent5"/>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5"/>
                </a:solidFill>
                <a:latin typeface="Ubuntu"/>
                <a:ea typeface="Ubuntu"/>
                <a:cs typeface="Ubuntu"/>
                <a:sym typeface="Ubuntu"/>
              </a:rPr>
              <a:t>Problem of the Day</a:t>
            </a:r>
            <a:endParaRPr b="1">
              <a:solidFill>
                <a:schemeClr val="accent5"/>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Zach has 18 pencils and 3 pencil boxes. He is putting an equal number of pencils in each box.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How many pencils will he put in each box?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Write or draw a picture to explain your answer.</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985" name="Google Shape;985;p57"/>
          <p:cNvPicPr preferRelativeResize="0"/>
          <p:nvPr/>
        </p:nvPicPr>
        <p:blipFill rotWithShape="1">
          <a:blip r:embed="rId4">
            <a:alphaModFix/>
          </a:blip>
          <a:srcRect b="0" l="1219" r="1219" t="0"/>
          <a:stretch/>
        </p:blipFill>
        <p:spPr>
          <a:xfrm>
            <a:off x="5309275" y="549125"/>
            <a:ext cx="1249626" cy="1221276"/>
          </a:xfrm>
          <a:prstGeom prst="rect">
            <a:avLst/>
          </a:prstGeom>
          <a:noFill/>
          <a:ln>
            <a:noFill/>
          </a:ln>
        </p:spPr>
      </p:pic>
      <p:pic>
        <p:nvPicPr>
          <p:cNvPr id="986" name="Google Shape;986;p57"/>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990" name="Shape 990"/>
        <p:cNvGrpSpPr/>
        <p:nvPr/>
      </p:nvGrpSpPr>
      <p:grpSpPr>
        <a:xfrm>
          <a:off x="0" y="0"/>
          <a:ext cx="0" cy="0"/>
          <a:chOff x="0" y="0"/>
          <a:chExt cx="0" cy="0"/>
        </a:xfrm>
      </p:grpSpPr>
      <p:sp>
        <p:nvSpPr>
          <p:cNvPr id="991" name="Google Shape;991;p58"/>
          <p:cNvSpPr/>
          <p:nvPr/>
        </p:nvSpPr>
        <p:spPr>
          <a:xfrm>
            <a:off x="4555316" y="1934214"/>
            <a:ext cx="2465400" cy="741900"/>
          </a:xfrm>
          <a:prstGeom prst="roundRect">
            <a:avLst>
              <a:gd fmla="val 16667" name="adj"/>
            </a:avLst>
          </a:prstGeom>
          <a:solidFill>
            <a:schemeClr val="lt2"/>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92" name="Google Shape;992;p58"/>
          <p:cNvSpPr txBox="1"/>
          <p:nvPr>
            <p:ph idx="1" type="body"/>
          </p:nvPr>
        </p:nvSpPr>
        <p:spPr>
          <a:xfrm>
            <a:off x="4806193" y="1935766"/>
            <a:ext cx="2159400" cy="73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400">
                <a:solidFill>
                  <a:schemeClr val="dk1"/>
                </a:solidFill>
                <a:latin typeface="Ubuntu Medium"/>
                <a:ea typeface="Ubuntu Medium"/>
                <a:cs typeface="Ubuntu Medium"/>
                <a:sym typeface="Ubuntu Medium"/>
              </a:rPr>
              <a:t>Module</a:t>
            </a:r>
            <a:r>
              <a:rPr lang="en" sz="2400">
                <a:solidFill>
                  <a:schemeClr val="dk1"/>
                </a:solidFill>
                <a:latin typeface="Ubuntu Medium"/>
                <a:ea typeface="Ubuntu Medium"/>
                <a:cs typeface="Ubuntu Medium"/>
                <a:sym typeface="Ubuntu Medium"/>
              </a:rPr>
              <a:t> 4</a:t>
            </a:r>
            <a:endParaRPr sz="2400">
              <a:solidFill>
                <a:schemeClr val="dk1"/>
              </a:solidFill>
              <a:latin typeface="Ubuntu Medium"/>
              <a:ea typeface="Ubuntu Medium"/>
              <a:cs typeface="Ubuntu Medium"/>
              <a:sym typeface="Ubuntu Medium"/>
            </a:endParaRPr>
          </a:p>
        </p:txBody>
      </p:sp>
      <p:pic>
        <p:nvPicPr>
          <p:cNvPr id="993" name="Google Shape;993;p58"/>
          <p:cNvPicPr preferRelativeResize="0"/>
          <p:nvPr>
            <p:ph idx="2" type="pic"/>
          </p:nvPr>
        </p:nvPicPr>
        <p:blipFill rotWithShape="1">
          <a:blip r:embed="rId3">
            <a:alphaModFix/>
          </a:blip>
          <a:srcRect b="835" l="0" r="0" t="826"/>
          <a:stretch/>
        </p:blipFill>
        <p:spPr>
          <a:xfrm>
            <a:off x="2123300" y="922425"/>
            <a:ext cx="2679300" cy="2634900"/>
          </a:xfrm>
          <a:prstGeom prst="ellipse">
            <a:avLst/>
          </a:prstGeom>
          <a:noFill/>
          <a:ln>
            <a:noFill/>
          </a:ln>
          <a:effectLst>
            <a:outerShdw blurRad="177800" rotWithShape="0" algn="ctr" dir="5400000" dist="50800">
              <a:srgbClr val="000000">
                <a:alpha val="14000"/>
              </a:srgbClr>
            </a:outerShdw>
          </a:effectLst>
        </p:spPr>
      </p:pic>
      <p:sp>
        <p:nvSpPr>
          <p:cNvPr id="994" name="Google Shape;994;p58"/>
          <p:cNvSpPr txBox="1"/>
          <p:nvPr/>
        </p:nvSpPr>
        <p:spPr>
          <a:xfrm>
            <a:off x="704200" y="4037300"/>
            <a:ext cx="7726800" cy="646500"/>
          </a:xfrm>
          <a:prstGeom prst="rect">
            <a:avLst/>
          </a:prstGeom>
          <a:solidFill>
            <a:schemeClr val="accent4"/>
          </a:solidFill>
          <a:ln cap="flat" cmpd="sng" w="28575">
            <a:solidFill>
              <a:schemeClr val="lt2"/>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lt2"/>
                </a:solidFill>
                <a:latin typeface="Ubuntu Medium"/>
                <a:ea typeface="Ubuntu Medium"/>
                <a:cs typeface="Ubuntu Medium"/>
                <a:sym typeface="Ubuntu Medium"/>
              </a:rPr>
              <a:t>Let’s learn some more!</a:t>
            </a:r>
            <a:endParaRPr sz="3000">
              <a:solidFill>
                <a:schemeClr val="lt2"/>
              </a:solidFill>
            </a:endParaRPr>
          </a:p>
        </p:txBody>
      </p:sp>
    </p:spTree>
  </p:cSld>
  <p:clrMapOvr>
    <a:masterClrMapping/>
  </p:clrMapOvr>
  <p:transition spd="med">
    <p:fade thruBlk="1"/>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998" name="Shape 998"/>
        <p:cNvGrpSpPr/>
        <p:nvPr/>
      </p:nvGrpSpPr>
      <p:grpSpPr>
        <a:xfrm>
          <a:off x="0" y="0"/>
          <a:ext cx="0" cy="0"/>
          <a:chOff x="0" y="0"/>
          <a:chExt cx="0" cy="0"/>
        </a:xfrm>
      </p:grpSpPr>
      <p:sp>
        <p:nvSpPr>
          <p:cNvPr id="999" name="Google Shape;999;p59"/>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4 - Day 1</a:t>
            </a:r>
            <a:endParaRPr sz="1800">
              <a:solidFill>
                <a:schemeClr val="dk1"/>
              </a:solidFill>
              <a:latin typeface="Ubuntu Medium"/>
              <a:ea typeface="Ubuntu Medium"/>
              <a:cs typeface="Ubuntu Medium"/>
              <a:sym typeface="Ubuntu Medium"/>
            </a:endParaRPr>
          </a:p>
        </p:txBody>
      </p:sp>
      <p:sp>
        <p:nvSpPr>
          <p:cNvPr id="1000" name="Google Shape;1000;p59"/>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My Thinking Path</a:t>
            </a:r>
            <a:endParaRPr b="1" sz="2100">
              <a:solidFill>
                <a:schemeClr val="accent4"/>
              </a:solidFill>
              <a:latin typeface="Ubuntu"/>
              <a:ea typeface="Ubuntu"/>
              <a:cs typeface="Ubuntu"/>
              <a:sym typeface="Ubuntu"/>
            </a:endParaRPr>
          </a:p>
        </p:txBody>
      </p:sp>
      <p:pic>
        <p:nvPicPr>
          <p:cNvPr id="1001" name="Google Shape;1001;p59"/>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002" name="Google Shape;1002;p59"/>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equal groups is…</a:t>
            </a:r>
            <a:endParaRPr b="1" sz="2000">
              <a:solidFill>
                <a:srgbClr val="FFFFFF"/>
              </a:solidFill>
              <a:latin typeface="Open Sans"/>
              <a:ea typeface="Open Sans"/>
              <a:cs typeface="Open Sans"/>
              <a:sym typeface="Open Sans"/>
            </a:endParaRPr>
          </a:p>
        </p:txBody>
      </p:sp>
      <p:sp>
        <p:nvSpPr>
          <p:cNvPr id="1003" name="Google Shape;1003;p59"/>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repeated </a:t>
            </a:r>
            <a:r>
              <a:rPr b="1" lang="en" sz="2000">
                <a:solidFill>
                  <a:srgbClr val="FFFFFF"/>
                </a:solidFill>
                <a:latin typeface="Open Sans"/>
                <a:ea typeface="Open Sans"/>
                <a:cs typeface="Open Sans"/>
                <a:sym typeface="Open Sans"/>
              </a:rPr>
              <a:t>addition</a:t>
            </a:r>
            <a:r>
              <a:rPr b="1" lang="en" sz="2000">
                <a:solidFill>
                  <a:srgbClr val="FFFFFF"/>
                </a:solidFill>
                <a:latin typeface="Open Sans"/>
                <a:ea typeface="Open Sans"/>
                <a:cs typeface="Open Sans"/>
                <a:sym typeface="Open Sans"/>
              </a:rPr>
              <a:t> is…</a:t>
            </a:r>
            <a:endParaRPr b="1" sz="2000">
              <a:solidFill>
                <a:srgbClr val="FFFFFF"/>
              </a:solidFill>
              <a:latin typeface="Open Sans"/>
              <a:ea typeface="Open Sans"/>
              <a:cs typeface="Open Sans"/>
              <a:sym typeface="Open Sans"/>
            </a:endParaRPr>
          </a:p>
        </p:txBody>
      </p:sp>
      <p:sp>
        <p:nvSpPr>
          <p:cNvPr id="1004" name="Google Shape;1004;p59"/>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1005" name="Google Shape;1005;p59"/>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1006" name="Google Shape;1006;p59"/>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1007" name="Google Shape;1007;p59"/>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1008" name="Google Shape;1008;p59"/>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1009" name="Google Shape;1009;p59"/>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1010" name="Google Shape;1010;p59"/>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1011" name="Google Shape;1011;p59"/>
          <p:cNvPicPr preferRelativeResize="0"/>
          <p:nvPr/>
        </p:nvPicPr>
        <p:blipFill>
          <a:blip r:embed="rId5">
            <a:alphaModFix/>
          </a:blip>
          <a:stretch>
            <a:fillRect/>
          </a:stretch>
        </p:blipFill>
        <p:spPr>
          <a:xfrm>
            <a:off x="6119724" y="1063200"/>
            <a:ext cx="1238925" cy="1041975"/>
          </a:xfrm>
          <a:prstGeom prst="rect">
            <a:avLst/>
          </a:prstGeom>
          <a:noFill/>
          <a:ln>
            <a:noFill/>
          </a:ln>
        </p:spPr>
      </p:pic>
      <p:pic>
        <p:nvPicPr>
          <p:cNvPr id="1012" name="Google Shape;1012;p59"/>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
        <p:nvSpPr>
          <p:cNvPr id="1013" name="Google Shape;1013;p59"/>
          <p:cNvSpPr/>
          <p:nvPr/>
        </p:nvSpPr>
        <p:spPr>
          <a:xfrm>
            <a:off x="1304800" y="924100"/>
            <a:ext cx="4636500" cy="6375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Topic: Equal groups and repeated addition</a:t>
            </a:r>
            <a:endParaRPr/>
          </a:p>
        </p:txBody>
      </p:sp>
    </p:spTree>
  </p:cSld>
  <p:clrMapOvr>
    <a:masterClrMapping/>
  </p:clrMapOvr>
  <p:transition spd="med">
    <p:fade thruBlk="1"/>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017" name="Shape 1017"/>
        <p:cNvGrpSpPr/>
        <p:nvPr/>
      </p:nvGrpSpPr>
      <p:grpSpPr>
        <a:xfrm>
          <a:off x="0" y="0"/>
          <a:ext cx="0" cy="0"/>
          <a:chOff x="0" y="0"/>
          <a:chExt cx="0" cy="0"/>
        </a:xfrm>
      </p:grpSpPr>
      <p:sp>
        <p:nvSpPr>
          <p:cNvPr id="1018" name="Google Shape;1018;p60"/>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4 - Day 1</a:t>
            </a:r>
            <a:endParaRPr sz="1800">
              <a:solidFill>
                <a:schemeClr val="dk1"/>
              </a:solidFill>
              <a:latin typeface="Ubuntu Medium"/>
              <a:ea typeface="Ubuntu Medium"/>
              <a:cs typeface="Ubuntu Medium"/>
              <a:sym typeface="Ubuntu Medium"/>
            </a:endParaRPr>
          </a:p>
        </p:txBody>
      </p:sp>
      <p:sp>
        <p:nvSpPr>
          <p:cNvPr id="1019" name="Google Shape;1019;p60"/>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Puzzle Talk</a:t>
            </a:r>
            <a:endParaRPr b="1" sz="2100">
              <a:solidFill>
                <a:schemeClr val="accent4"/>
              </a:solidFill>
              <a:latin typeface="Ubuntu"/>
              <a:ea typeface="Ubuntu"/>
              <a:cs typeface="Ubuntu"/>
              <a:sym typeface="Ubuntu"/>
            </a:endParaRPr>
          </a:p>
        </p:txBody>
      </p:sp>
      <p:pic>
        <p:nvPicPr>
          <p:cNvPr id="1020" name="Google Shape;1020;p60"/>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1021" name="Google Shape;1021;p60"/>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1022" name="Google Shape;1022;p60"/>
          <p:cNvGrpSpPr/>
          <p:nvPr/>
        </p:nvGrpSpPr>
        <p:grpSpPr>
          <a:xfrm>
            <a:off x="1590104" y="4057131"/>
            <a:ext cx="173012" cy="169916"/>
            <a:chOff x="8586628" y="1443880"/>
            <a:chExt cx="281458" cy="281458"/>
          </a:xfrm>
        </p:grpSpPr>
        <p:sp>
          <p:nvSpPr>
            <p:cNvPr id="1023" name="Google Shape;1023;p60"/>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60"/>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60"/>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60"/>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60"/>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60"/>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60"/>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60"/>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60"/>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2" name="Google Shape;1032;p60"/>
          <p:cNvSpPr txBox="1"/>
          <p:nvPr/>
        </p:nvSpPr>
        <p:spPr>
          <a:xfrm>
            <a:off x="4447263" y="3011675"/>
            <a:ext cx="3926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Equal Groups* (or Even and Odd Numbers)</a:t>
            </a:r>
            <a:endParaRPr sz="1800">
              <a:solidFill>
                <a:schemeClr val="dk1"/>
              </a:solidFill>
              <a:latin typeface="Open Sans"/>
              <a:ea typeface="Open Sans"/>
              <a:cs typeface="Open Sans"/>
              <a:sym typeface="Open Sans"/>
            </a:endParaRPr>
          </a:p>
        </p:txBody>
      </p:sp>
      <p:sp>
        <p:nvSpPr>
          <p:cNvPr id="1033" name="Google Shape;1033;p60"/>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Fruit Monster &gt; Level 1</a:t>
            </a:r>
            <a:endParaRPr sz="2000">
              <a:solidFill>
                <a:schemeClr val="dk1"/>
              </a:solidFill>
              <a:latin typeface="Open Sans"/>
              <a:ea typeface="Open Sans"/>
              <a:cs typeface="Open Sans"/>
              <a:sym typeface="Open Sans"/>
            </a:endParaRPr>
          </a:p>
        </p:txBody>
      </p:sp>
      <p:sp>
        <p:nvSpPr>
          <p:cNvPr id="1034" name="Google Shape;1034;p60"/>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Puzzle Link</a:t>
            </a:r>
            <a:endParaRPr sz="1200">
              <a:latin typeface="Ubuntu"/>
              <a:ea typeface="Ubuntu"/>
              <a:cs typeface="Ubuntu"/>
              <a:sym typeface="Ubuntu"/>
            </a:endParaRPr>
          </a:p>
        </p:txBody>
      </p:sp>
      <p:grpSp>
        <p:nvGrpSpPr>
          <p:cNvPr id="1035" name="Google Shape;1035;p60"/>
          <p:cNvGrpSpPr/>
          <p:nvPr/>
        </p:nvGrpSpPr>
        <p:grpSpPr>
          <a:xfrm>
            <a:off x="7709843" y="3629462"/>
            <a:ext cx="1138164" cy="1468500"/>
            <a:chOff x="7633097" y="3255132"/>
            <a:chExt cx="1510904" cy="1870224"/>
          </a:xfrm>
        </p:grpSpPr>
        <p:pic>
          <p:nvPicPr>
            <p:cNvPr id="1036" name="Google Shape;1036;p60"/>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1037" name="Google Shape;1037;p60"/>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1038" name="Google Shape;1038;p60">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60"/>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1040" name="Google Shape;1040;p60"/>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1" name="Google Shape;1041;p60"/>
          <p:cNvGrpSpPr/>
          <p:nvPr/>
        </p:nvGrpSpPr>
        <p:grpSpPr>
          <a:xfrm>
            <a:off x="4509208" y="1330103"/>
            <a:ext cx="227520" cy="248922"/>
            <a:chOff x="4469316" y="1236218"/>
            <a:chExt cx="360570" cy="400390"/>
          </a:xfrm>
        </p:grpSpPr>
        <p:sp>
          <p:nvSpPr>
            <p:cNvPr id="1042" name="Google Shape;1042;p60"/>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60"/>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60"/>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60"/>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60"/>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60"/>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60"/>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49" name="Google Shape;1049;p60"/>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1050" name="Google Shape;1050;p60"/>
          <p:cNvGrpSpPr/>
          <p:nvPr/>
        </p:nvGrpSpPr>
        <p:grpSpPr>
          <a:xfrm>
            <a:off x="2859100" y="658076"/>
            <a:ext cx="1390125" cy="1117724"/>
            <a:chOff x="2859100" y="658076"/>
            <a:chExt cx="1390125" cy="1117724"/>
          </a:xfrm>
        </p:grpSpPr>
        <p:pic>
          <p:nvPicPr>
            <p:cNvPr id="1051" name="Google Shape;1051;p60"/>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1052" name="Google Shape;1052;p60"/>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056" name="Shape 1056"/>
        <p:cNvGrpSpPr/>
        <p:nvPr/>
      </p:nvGrpSpPr>
      <p:grpSpPr>
        <a:xfrm>
          <a:off x="0" y="0"/>
          <a:ext cx="0" cy="0"/>
          <a:chOff x="0" y="0"/>
          <a:chExt cx="0" cy="0"/>
        </a:xfrm>
      </p:grpSpPr>
      <p:sp>
        <p:nvSpPr>
          <p:cNvPr id="1057" name="Google Shape;1057;p61"/>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4 - Day 1</a:t>
            </a:r>
            <a:endParaRPr sz="1800">
              <a:solidFill>
                <a:schemeClr val="dk1"/>
              </a:solidFill>
              <a:latin typeface="Ubuntu Medium"/>
              <a:ea typeface="Ubuntu Medium"/>
              <a:cs typeface="Ubuntu Medium"/>
              <a:sym typeface="Ubuntu Medium"/>
            </a:endParaRPr>
          </a:p>
        </p:txBody>
      </p:sp>
      <p:sp>
        <p:nvSpPr>
          <p:cNvPr id="1058" name="Google Shape;1058;p61"/>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Problem Solving</a:t>
            </a:r>
            <a:endParaRPr b="1" sz="2100">
              <a:solidFill>
                <a:schemeClr val="accent4"/>
              </a:solidFill>
              <a:latin typeface="Ubuntu"/>
              <a:ea typeface="Ubuntu"/>
              <a:cs typeface="Ubuntu"/>
              <a:sym typeface="Ubuntu"/>
            </a:endParaRPr>
          </a:p>
        </p:txBody>
      </p:sp>
      <p:pic>
        <p:nvPicPr>
          <p:cNvPr id="1059" name="Google Shape;1059;p61"/>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060" name="Google Shape;1060;p61"/>
          <p:cNvSpPr/>
          <p:nvPr/>
        </p:nvSpPr>
        <p:spPr>
          <a:xfrm>
            <a:off x="453250" y="1254525"/>
            <a:ext cx="8307000" cy="3716700"/>
          </a:xfrm>
          <a:prstGeom prst="roundRect">
            <a:avLst>
              <a:gd fmla="val 16667" name="adj"/>
            </a:avLst>
          </a:prstGeom>
          <a:solidFill>
            <a:srgbClr val="FFFFFE"/>
          </a:solidFill>
          <a:ln cap="flat" cmpd="sng" w="38100">
            <a:solidFill>
              <a:srgbClr val="7669AF"/>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4"/>
                </a:solidFill>
                <a:latin typeface="Ubuntu"/>
                <a:ea typeface="Ubuntu"/>
                <a:cs typeface="Ubuntu"/>
                <a:sym typeface="Ubuntu"/>
              </a:rPr>
              <a:t>Problem of the Day</a:t>
            </a:r>
            <a:endParaRPr b="1">
              <a:solidFill>
                <a:schemeClr val="accent4"/>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Landon has 5 cars. Timothy has 3 cars. Paul has 7 cars. The boys wanted to each have the same number of cars.</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In the space, below draw a picture to show how many cars each boy should have.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1061" name="Google Shape;1061;p61"/>
          <p:cNvPicPr preferRelativeResize="0"/>
          <p:nvPr/>
        </p:nvPicPr>
        <p:blipFill rotWithShape="1">
          <a:blip r:embed="rId4">
            <a:alphaModFix/>
          </a:blip>
          <a:srcRect b="0" l="1219" r="1219" t="0"/>
          <a:stretch/>
        </p:blipFill>
        <p:spPr>
          <a:xfrm>
            <a:off x="5309275" y="549125"/>
            <a:ext cx="1249626" cy="1221276"/>
          </a:xfrm>
          <a:prstGeom prst="rect">
            <a:avLst/>
          </a:prstGeom>
          <a:noFill/>
          <a:ln>
            <a:noFill/>
          </a:ln>
        </p:spPr>
      </p:pic>
      <p:pic>
        <p:nvPicPr>
          <p:cNvPr id="1062" name="Google Shape;1062;p61"/>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066" name="Shape 1066"/>
        <p:cNvGrpSpPr/>
        <p:nvPr/>
      </p:nvGrpSpPr>
      <p:grpSpPr>
        <a:xfrm>
          <a:off x="0" y="0"/>
          <a:ext cx="0" cy="0"/>
          <a:chOff x="0" y="0"/>
          <a:chExt cx="0" cy="0"/>
        </a:xfrm>
      </p:grpSpPr>
      <p:sp>
        <p:nvSpPr>
          <p:cNvPr id="1067" name="Google Shape;1067;p62"/>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4 - Day 2</a:t>
            </a:r>
            <a:endParaRPr sz="1800">
              <a:solidFill>
                <a:schemeClr val="dk1"/>
              </a:solidFill>
              <a:latin typeface="Ubuntu Medium"/>
              <a:ea typeface="Ubuntu Medium"/>
              <a:cs typeface="Ubuntu Medium"/>
              <a:sym typeface="Ubuntu Medium"/>
            </a:endParaRPr>
          </a:p>
        </p:txBody>
      </p:sp>
      <p:sp>
        <p:nvSpPr>
          <p:cNvPr id="1068" name="Google Shape;1068;p62"/>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My Thinking Path</a:t>
            </a:r>
            <a:endParaRPr b="1" sz="2100">
              <a:solidFill>
                <a:schemeClr val="accent4"/>
              </a:solidFill>
              <a:latin typeface="Ubuntu"/>
              <a:ea typeface="Ubuntu"/>
              <a:cs typeface="Ubuntu"/>
              <a:sym typeface="Ubuntu"/>
            </a:endParaRPr>
          </a:p>
        </p:txBody>
      </p:sp>
      <p:pic>
        <p:nvPicPr>
          <p:cNvPr id="1069" name="Google Shape;1069;p62"/>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070" name="Google Shape;1070;p62"/>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1071" name="Google Shape;1071;p62"/>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1072" name="Google Shape;1072;p62"/>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1073" name="Google Shape;1073;p62"/>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1074" name="Google Shape;1074;p62"/>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1075" name="Google Shape;1075;p62"/>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1076" name="Google Shape;1076;p62"/>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1077" name="Google Shape;1077;p62"/>
          <p:cNvPicPr preferRelativeResize="0"/>
          <p:nvPr/>
        </p:nvPicPr>
        <p:blipFill>
          <a:blip r:embed="rId5">
            <a:alphaModFix/>
          </a:blip>
          <a:stretch>
            <a:fillRect/>
          </a:stretch>
        </p:blipFill>
        <p:spPr>
          <a:xfrm>
            <a:off x="6119724" y="1063200"/>
            <a:ext cx="1238925" cy="1041975"/>
          </a:xfrm>
          <a:prstGeom prst="rect">
            <a:avLst/>
          </a:prstGeom>
          <a:noFill/>
          <a:ln>
            <a:noFill/>
          </a:ln>
        </p:spPr>
      </p:pic>
      <p:pic>
        <p:nvPicPr>
          <p:cNvPr id="1078" name="Google Shape;1078;p62"/>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
        <p:nvSpPr>
          <p:cNvPr id="1079" name="Google Shape;1079;p62"/>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equal groups is…</a:t>
            </a:r>
            <a:endParaRPr b="1" sz="2000">
              <a:solidFill>
                <a:srgbClr val="FFFFFF"/>
              </a:solidFill>
              <a:latin typeface="Open Sans"/>
              <a:ea typeface="Open Sans"/>
              <a:cs typeface="Open Sans"/>
              <a:sym typeface="Open Sans"/>
            </a:endParaRPr>
          </a:p>
        </p:txBody>
      </p:sp>
      <p:sp>
        <p:nvSpPr>
          <p:cNvPr id="1080" name="Google Shape;1080;p62"/>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repeated addition is…</a:t>
            </a:r>
            <a:endParaRPr b="1" sz="2000">
              <a:solidFill>
                <a:srgbClr val="FFFFFF"/>
              </a:solidFill>
              <a:latin typeface="Open Sans"/>
              <a:ea typeface="Open Sans"/>
              <a:cs typeface="Open Sans"/>
              <a:sym typeface="Open Sans"/>
            </a:endParaRPr>
          </a:p>
        </p:txBody>
      </p:sp>
    </p:spTree>
  </p:cSld>
  <p:clrMapOvr>
    <a:masterClrMapping/>
  </p:clrMapOvr>
  <p:transition spd="med">
    <p:fade thruBlk="1"/>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084" name="Shape 1084"/>
        <p:cNvGrpSpPr/>
        <p:nvPr/>
      </p:nvGrpSpPr>
      <p:grpSpPr>
        <a:xfrm>
          <a:off x="0" y="0"/>
          <a:ext cx="0" cy="0"/>
          <a:chOff x="0" y="0"/>
          <a:chExt cx="0" cy="0"/>
        </a:xfrm>
      </p:grpSpPr>
      <p:sp>
        <p:nvSpPr>
          <p:cNvPr id="1085" name="Google Shape;1085;p63"/>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4 - Day 2</a:t>
            </a:r>
            <a:endParaRPr sz="1800">
              <a:solidFill>
                <a:schemeClr val="dk1"/>
              </a:solidFill>
              <a:latin typeface="Ubuntu Medium"/>
              <a:ea typeface="Ubuntu Medium"/>
              <a:cs typeface="Ubuntu Medium"/>
              <a:sym typeface="Ubuntu Medium"/>
            </a:endParaRPr>
          </a:p>
        </p:txBody>
      </p:sp>
      <p:sp>
        <p:nvSpPr>
          <p:cNvPr id="1086" name="Google Shape;1086;p63"/>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Puzzle Talk</a:t>
            </a:r>
            <a:endParaRPr b="1" sz="2100">
              <a:solidFill>
                <a:schemeClr val="accent4"/>
              </a:solidFill>
              <a:latin typeface="Ubuntu"/>
              <a:ea typeface="Ubuntu"/>
              <a:cs typeface="Ubuntu"/>
              <a:sym typeface="Ubuntu"/>
            </a:endParaRPr>
          </a:p>
        </p:txBody>
      </p:sp>
      <p:pic>
        <p:nvPicPr>
          <p:cNvPr id="1087" name="Google Shape;1087;p63"/>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1088" name="Google Shape;1088;p63"/>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1089" name="Google Shape;1089;p63"/>
          <p:cNvGrpSpPr/>
          <p:nvPr/>
        </p:nvGrpSpPr>
        <p:grpSpPr>
          <a:xfrm>
            <a:off x="1590104" y="4057131"/>
            <a:ext cx="173012" cy="169916"/>
            <a:chOff x="8586628" y="1443880"/>
            <a:chExt cx="281458" cy="281458"/>
          </a:xfrm>
        </p:grpSpPr>
        <p:sp>
          <p:nvSpPr>
            <p:cNvPr id="1090" name="Google Shape;1090;p63"/>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63"/>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63"/>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63"/>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63"/>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63"/>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63"/>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63"/>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63"/>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9" name="Google Shape;1099;p63"/>
          <p:cNvSpPr txBox="1"/>
          <p:nvPr/>
        </p:nvSpPr>
        <p:spPr>
          <a:xfrm>
            <a:off x="4447263" y="3011675"/>
            <a:ext cx="3926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Equal Groups (or Even and Odd Numbers)</a:t>
            </a:r>
            <a:endParaRPr sz="1800">
              <a:solidFill>
                <a:schemeClr val="dk1"/>
              </a:solidFill>
              <a:latin typeface="Open Sans"/>
              <a:ea typeface="Open Sans"/>
              <a:cs typeface="Open Sans"/>
              <a:sym typeface="Open Sans"/>
            </a:endParaRPr>
          </a:p>
        </p:txBody>
      </p:sp>
      <p:sp>
        <p:nvSpPr>
          <p:cNvPr id="1100" name="Google Shape;1100;p63"/>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Fruit Monster &gt; Level 3</a:t>
            </a:r>
            <a:endParaRPr sz="2000">
              <a:solidFill>
                <a:schemeClr val="dk1"/>
              </a:solidFill>
              <a:latin typeface="Open Sans"/>
              <a:ea typeface="Open Sans"/>
              <a:cs typeface="Open Sans"/>
              <a:sym typeface="Open Sans"/>
            </a:endParaRPr>
          </a:p>
        </p:txBody>
      </p:sp>
      <p:sp>
        <p:nvSpPr>
          <p:cNvPr id="1101" name="Google Shape;1101;p63"/>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Puzzle Link</a:t>
            </a:r>
            <a:endParaRPr sz="1200">
              <a:latin typeface="Ubuntu"/>
              <a:ea typeface="Ubuntu"/>
              <a:cs typeface="Ubuntu"/>
              <a:sym typeface="Ubuntu"/>
            </a:endParaRPr>
          </a:p>
        </p:txBody>
      </p:sp>
      <p:grpSp>
        <p:nvGrpSpPr>
          <p:cNvPr id="1102" name="Google Shape;1102;p63"/>
          <p:cNvGrpSpPr/>
          <p:nvPr/>
        </p:nvGrpSpPr>
        <p:grpSpPr>
          <a:xfrm>
            <a:off x="7709843" y="3629462"/>
            <a:ext cx="1138164" cy="1468500"/>
            <a:chOff x="7633097" y="3255132"/>
            <a:chExt cx="1510904" cy="1870224"/>
          </a:xfrm>
        </p:grpSpPr>
        <p:pic>
          <p:nvPicPr>
            <p:cNvPr id="1103" name="Google Shape;1103;p63"/>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1104" name="Google Shape;1104;p63"/>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1105" name="Google Shape;1105;p63">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63"/>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1107" name="Google Shape;1107;p63"/>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8" name="Google Shape;1108;p63"/>
          <p:cNvGrpSpPr/>
          <p:nvPr/>
        </p:nvGrpSpPr>
        <p:grpSpPr>
          <a:xfrm>
            <a:off x="4509208" y="1330103"/>
            <a:ext cx="227520" cy="248922"/>
            <a:chOff x="4469316" y="1236218"/>
            <a:chExt cx="360570" cy="400390"/>
          </a:xfrm>
        </p:grpSpPr>
        <p:sp>
          <p:nvSpPr>
            <p:cNvPr id="1109" name="Google Shape;1109;p63"/>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63"/>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63"/>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63"/>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63"/>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63"/>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63"/>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16" name="Google Shape;1116;p63"/>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1117" name="Google Shape;1117;p63"/>
          <p:cNvGrpSpPr/>
          <p:nvPr/>
        </p:nvGrpSpPr>
        <p:grpSpPr>
          <a:xfrm>
            <a:off x="2859100" y="658076"/>
            <a:ext cx="1390125" cy="1117724"/>
            <a:chOff x="2859100" y="658076"/>
            <a:chExt cx="1390125" cy="1117724"/>
          </a:xfrm>
        </p:grpSpPr>
        <p:pic>
          <p:nvPicPr>
            <p:cNvPr id="1118" name="Google Shape;1118;p63"/>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1119" name="Google Shape;1119;p63"/>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83" name="Shape 183"/>
        <p:cNvGrpSpPr/>
        <p:nvPr/>
      </p:nvGrpSpPr>
      <p:grpSpPr>
        <a:xfrm>
          <a:off x="0" y="0"/>
          <a:ext cx="0" cy="0"/>
          <a:chOff x="0" y="0"/>
          <a:chExt cx="0" cy="0"/>
        </a:xfrm>
      </p:grpSpPr>
      <p:sp>
        <p:nvSpPr>
          <p:cNvPr id="184" name="Google Shape;184;p19"/>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1 - Day 1</a:t>
            </a:r>
            <a:endParaRPr sz="1800">
              <a:solidFill>
                <a:schemeClr val="dk1"/>
              </a:solidFill>
              <a:latin typeface="Ubuntu Medium"/>
              <a:ea typeface="Ubuntu Medium"/>
              <a:cs typeface="Ubuntu Medium"/>
              <a:sym typeface="Ubuntu Medium"/>
            </a:endParaRPr>
          </a:p>
        </p:txBody>
      </p:sp>
      <p:pic>
        <p:nvPicPr>
          <p:cNvPr id="185" name="Google Shape;185;p19"/>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186" name="Google Shape;186;p19"/>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Share ST Math Experience! </a:t>
            </a:r>
            <a:endParaRPr b="1" sz="2100">
              <a:solidFill>
                <a:schemeClr val="accent2"/>
              </a:solidFill>
              <a:latin typeface="Ubuntu"/>
              <a:ea typeface="Ubuntu"/>
              <a:cs typeface="Ubuntu"/>
              <a:sym typeface="Ubuntu"/>
            </a:endParaRPr>
          </a:p>
        </p:txBody>
      </p:sp>
      <p:sp>
        <p:nvSpPr>
          <p:cNvPr id="187" name="Google Shape;187;p19"/>
          <p:cNvSpPr/>
          <p:nvPr/>
        </p:nvSpPr>
        <p:spPr>
          <a:xfrm>
            <a:off x="2945538" y="1734200"/>
            <a:ext cx="5442300" cy="4926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Open Sans"/>
                <a:ea typeface="Open Sans"/>
                <a:cs typeface="Open Sans"/>
                <a:sym typeface="Open Sans"/>
              </a:rPr>
              <a:t>What do you know about ST Math? </a:t>
            </a:r>
            <a:endParaRPr/>
          </a:p>
        </p:txBody>
      </p:sp>
      <p:sp>
        <p:nvSpPr>
          <p:cNvPr id="188" name="Google Shape;188;p19"/>
          <p:cNvSpPr/>
          <p:nvPr/>
        </p:nvSpPr>
        <p:spPr>
          <a:xfrm>
            <a:off x="2945550" y="2339850"/>
            <a:ext cx="5442300" cy="4926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Open Sans"/>
                <a:ea typeface="Open Sans"/>
                <a:cs typeface="Open Sans"/>
                <a:sym typeface="Open Sans"/>
              </a:rPr>
              <a:t>What do you like about ST Math?</a:t>
            </a:r>
            <a:endParaRPr b="1" sz="2000">
              <a:solidFill>
                <a:schemeClr val="lt2"/>
              </a:solidFill>
              <a:latin typeface="Open Sans"/>
              <a:ea typeface="Open Sans"/>
              <a:cs typeface="Open Sans"/>
              <a:sym typeface="Open Sans"/>
            </a:endParaRPr>
          </a:p>
        </p:txBody>
      </p:sp>
      <p:sp>
        <p:nvSpPr>
          <p:cNvPr id="189" name="Google Shape;189;p19"/>
          <p:cNvSpPr/>
          <p:nvPr/>
        </p:nvSpPr>
        <p:spPr>
          <a:xfrm>
            <a:off x="757638" y="3004400"/>
            <a:ext cx="7630200" cy="5079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Open Sans"/>
                <a:ea typeface="Open Sans"/>
                <a:cs typeface="Open Sans"/>
                <a:sym typeface="Open Sans"/>
              </a:rPr>
              <a:t>What is your favorite ST Math game? Why?</a:t>
            </a:r>
            <a:endParaRPr/>
          </a:p>
        </p:txBody>
      </p:sp>
      <p:pic>
        <p:nvPicPr>
          <p:cNvPr id="190" name="Google Shape;190;p19"/>
          <p:cNvPicPr preferRelativeResize="0"/>
          <p:nvPr/>
        </p:nvPicPr>
        <p:blipFill>
          <a:blip r:embed="rId4">
            <a:alphaModFix/>
          </a:blip>
          <a:stretch>
            <a:fillRect/>
          </a:stretch>
        </p:blipFill>
        <p:spPr>
          <a:xfrm>
            <a:off x="1011188" y="1315750"/>
            <a:ext cx="1835796" cy="1719238"/>
          </a:xfrm>
          <a:prstGeom prst="rect">
            <a:avLst/>
          </a:prstGeom>
          <a:noFill/>
          <a:ln>
            <a:noFill/>
          </a:ln>
        </p:spPr>
      </p:pic>
      <p:sp>
        <p:nvSpPr>
          <p:cNvPr id="191" name="Google Shape;191;p19"/>
          <p:cNvSpPr/>
          <p:nvPr/>
        </p:nvSpPr>
        <p:spPr>
          <a:xfrm>
            <a:off x="757638" y="3684250"/>
            <a:ext cx="4096500" cy="4923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lt2"/>
                </a:solidFill>
                <a:latin typeface="Open Sans"/>
                <a:ea typeface="Open Sans"/>
                <a:cs typeface="Open Sans"/>
                <a:sym typeface="Open Sans"/>
              </a:rPr>
              <a:t>One ST Math tip I have is . . .</a:t>
            </a:r>
            <a:endParaRPr/>
          </a:p>
        </p:txBody>
      </p:sp>
      <p:sp>
        <p:nvSpPr>
          <p:cNvPr id="192" name="Google Shape;192;p19"/>
          <p:cNvSpPr/>
          <p:nvPr/>
        </p:nvSpPr>
        <p:spPr>
          <a:xfrm>
            <a:off x="4987363" y="3684250"/>
            <a:ext cx="3400500" cy="4923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lt2"/>
                </a:solidFill>
                <a:latin typeface="Open Sans"/>
                <a:ea typeface="Open Sans"/>
                <a:cs typeface="Open Sans"/>
                <a:sym typeface="Open Sans"/>
              </a:rPr>
              <a:t>A question I have is . . .</a:t>
            </a:r>
            <a:endParaRPr b="1" sz="2000">
              <a:solidFill>
                <a:schemeClr val="lt2"/>
              </a:solidFill>
              <a:latin typeface="Open Sans"/>
              <a:ea typeface="Open Sans"/>
              <a:cs typeface="Open Sans"/>
              <a:sym typeface="Open Sans"/>
            </a:endParaRPr>
          </a:p>
        </p:txBody>
      </p:sp>
      <p:sp>
        <p:nvSpPr>
          <p:cNvPr id="193" name="Google Shape;193;p19"/>
          <p:cNvSpPr/>
          <p:nvPr/>
        </p:nvSpPr>
        <p:spPr>
          <a:xfrm>
            <a:off x="756138" y="4293675"/>
            <a:ext cx="3242400" cy="4923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lt2"/>
                </a:solidFill>
                <a:latin typeface="Open Sans"/>
                <a:ea typeface="Open Sans"/>
                <a:cs typeface="Open Sans"/>
                <a:sym typeface="Open Sans"/>
              </a:rPr>
              <a:t>My ST Math Goal is . . .</a:t>
            </a:r>
            <a:endParaRPr b="1" sz="2000">
              <a:solidFill>
                <a:schemeClr val="lt2"/>
              </a:solidFill>
              <a:latin typeface="Open Sans"/>
              <a:ea typeface="Open Sans"/>
              <a:cs typeface="Open Sans"/>
              <a:sym typeface="Open Sans"/>
            </a:endParaRPr>
          </a:p>
        </p:txBody>
      </p:sp>
      <p:sp>
        <p:nvSpPr>
          <p:cNvPr id="194" name="Google Shape;194;p19"/>
          <p:cNvSpPr/>
          <p:nvPr/>
        </p:nvSpPr>
        <p:spPr>
          <a:xfrm>
            <a:off x="4123663" y="4293675"/>
            <a:ext cx="4264200" cy="4923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lt2"/>
                </a:solidFill>
                <a:latin typeface="Open Sans"/>
                <a:ea typeface="Open Sans"/>
                <a:cs typeface="Open Sans"/>
                <a:sym typeface="Open Sans"/>
              </a:rPr>
              <a:t>I’m wondering about . . .</a:t>
            </a:r>
            <a:endParaRPr b="1" sz="2000">
              <a:solidFill>
                <a:schemeClr val="lt2"/>
              </a:solidFill>
              <a:latin typeface="Open Sans"/>
              <a:ea typeface="Open Sans"/>
              <a:cs typeface="Open Sans"/>
              <a:sym typeface="Open Sans"/>
            </a:endParaRPr>
          </a:p>
        </p:txBody>
      </p:sp>
    </p:spTree>
  </p:cSld>
  <p:clrMapOvr>
    <a:masterClrMapping/>
  </p:clrMapOvr>
  <p:transition spd="med">
    <p:fade thruBlk="1"/>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123" name="Shape 1123"/>
        <p:cNvGrpSpPr/>
        <p:nvPr/>
      </p:nvGrpSpPr>
      <p:grpSpPr>
        <a:xfrm>
          <a:off x="0" y="0"/>
          <a:ext cx="0" cy="0"/>
          <a:chOff x="0" y="0"/>
          <a:chExt cx="0" cy="0"/>
        </a:xfrm>
      </p:grpSpPr>
      <p:sp>
        <p:nvSpPr>
          <p:cNvPr id="1124" name="Google Shape;1124;p64"/>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4 - Day 2</a:t>
            </a:r>
            <a:endParaRPr sz="1800">
              <a:solidFill>
                <a:schemeClr val="dk1"/>
              </a:solidFill>
              <a:latin typeface="Ubuntu Medium"/>
              <a:ea typeface="Ubuntu Medium"/>
              <a:cs typeface="Ubuntu Medium"/>
              <a:sym typeface="Ubuntu Medium"/>
            </a:endParaRPr>
          </a:p>
        </p:txBody>
      </p:sp>
      <p:sp>
        <p:nvSpPr>
          <p:cNvPr id="1125" name="Google Shape;1125;p64"/>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Problem Solving</a:t>
            </a:r>
            <a:endParaRPr b="1" sz="2100">
              <a:solidFill>
                <a:schemeClr val="accent4"/>
              </a:solidFill>
              <a:latin typeface="Ubuntu"/>
              <a:ea typeface="Ubuntu"/>
              <a:cs typeface="Ubuntu"/>
              <a:sym typeface="Ubuntu"/>
            </a:endParaRPr>
          </a:p>
        </p:txBody>
      </p:sp>
      <p:pic>
        <p:nvPicPr>
          <p:cNvPr id="1126" name="Google Shape;1126;p64"/>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127" name="Google Shape;1127;p64"/>
          <p:cNvSpPr/>
          <p:nvPr/>
        </p:nvSpPr>
        <p:spPr>
          <a:xfrm>
            <a:off x="453250" y="1254525"/>
            <a:ext cx="8307000" cy="3716700"/>
          </a:xfrm>
          <a:prstGeom prst="roundRect">
            <a:avLst>
              <a:gd fmla="val 16667" name="adj"/>
            </a:avLst>
          </a:prstGeom>
          <a:solidFill>
            <a:srgbClr val="FFFFFE"/>
          </a:solidFill>
          <a:ln cap="flat" cmpd="sng" w="38100">
            <a:solidFill>
              <a:srgbClr val="7669AF"/>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4"/>
                </a:solidFill>
                <a:latin typeface="Ubuntu"/>
                <a:ea typeface="Ubuntu"/>
                <a:cs typeface="Ubuntu"/>
                <a:sym typeface="Ubuntu"/>
              </a:rPr>
              <a:t>Problem of the Day</a:t>
            </a:r>
            <a:endParaRPr b="1">
              <a:solidFill>
                <a:schemeClr val="accent4"/>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Raven had 4 packs of markers. Each pack had 3 markers. How many markers does Raven have altogether? Draw a picture to show how you found your answer.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If she received 2 more packs of markers, how many markers will she have? Draw another picture to show how you found your answer.</a:t>
            </a:r>
            <a:endParaRPr sz="2300">
              <a:solidFill>
                <a:schemeClr val="dk1"/>
              </a:solidFill>
              <a:latin typeface="Ubuntu Medium"/>
              <a:ea typeface="Ubuntu Medium"/>
              <a:cs typeface="Ubuntu Medium"/>
              <a:sym typeface="Ubuntu Medium"/>
            </a:endParaRPr>
          </a:p>
        </p:txBody>
      </p:sp>
      <p:pic>
        <p:nvPicPr>
          <p:cNvPr id="1128" name="Google Shape;1128;p64"/>
          <p:cNvPicPr preferRelativeResize="0"/>
          <p:nvPr/>
        </p:nvPicPr>
        <p:blipFill rotWithShape="1">
          <a:blip r:embed="rId4">
            <a:alphaModFix/>
          </a:blip>
          <a:srcRect b="0" l="1219" r="1219" t="0"/>
          <a:stretch/>
        </p:blipFill>
        <p:spPr>
          <a:xfrm>
            <a:off x="5309275" y="549125"/>
            <a:ext cx="1249626" cy="1221276"/>
          </a:xfrm>
          <a:prstGeom prst="rect">
            <a:avLst/>
          </a:prstGeom>
          <a:noFill/>
          <a:ln>
            <a:noFill/>
          </a:ln>
        </p:spPr>
      </p:pic>
      <p:pic>
        <p:nvPicPr>
          <p:cNvPr id="1129" name="Google Shape;1129;p64"/>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133" name="Shape 1133"/>
        <p:cNvGrpSpPr/>
        <p:nvPr/>
      </p:nvGrpSpPr>
      <p:grpSpPr>
        <a:xfrm>
          <a:off x="0" y="0"/>
          <a:ext cx="0" cy="0"/>
          <a:chOff x="0" y="0"/>
          <a:chExt cx="0" cy="0"/>
        </a:xfrm>
      </p:grpSpPr>
      <p:sp>
        <p:nvSpPr>
          <p:cNvPr id="1134" name="Google Shape;1134;p65"/>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4 - Day 3</a:t>
            </a:r>
            <a:endParaRPr sz="1800">
              <a:solidFill>
                <a:schemeClr val="dk1"/>
              </a:solidFill>
              <a:latin typeface="Ubuntu Medium"/>
              <a:ea typeface="Ubuntu Medium"/>
              <a:cs typeface="Ubuntu Medium"/>
              <a:sym typeface="Ubuntu Medium"/>
            </a:endParaRPr>
          </a:p>
        </p:txBody>
      </p:sp>
      <p:sp>
        <p:nvSpPr>
          <p:cNvPr id="1135" name="Google Shape;1135;p65"/>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My Thinking Path</a:t>
            </a:r>
            <a:endParaRPr b="1" sz="2100">
              <a:solidFill>
                <a:schemeClr val="accent4"/>
              </a:solidFill>
              <a:latin typeface="Ubuntu"/>
              <a:ea typeface="Ubuntu"/>
              <a:cs typeface="Ubuntu"/>
              <a:sym typeface="Ubuntu"/>
            </a:endParaRPr>
          </a:p>
        </p:txBody>
      </p:sp>
      <p:pic>
        <p:nvPicPr>
          <p:cNvPr id="1136" name="Google Shape;1136;p65"/>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137" name="Google Shape;1137;p65"/>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1138" name="Google Shape;1138;p65"/>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1139" name="Google Shape;1139;p65"/>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1140" name="Google Shape;1140;p65"/>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1141" name="Google Shape;1141;p65"/>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1142" name="Google Shape;1142;p65"/>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1143" name="Google Shape;1143;p65"/>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1144" name="Google Shape;1144;p65"/>
          <p:cNvPicPr preferRelativeResize="0"/>
          <p:nvPr/>
        </p:nvPicPr>
        <p:blipFill>
          <a:blip r:embed="rId5">
            <a:alphaModFix/>
          </a:blip>
          <a:stretch>
            <a:fillRect/>
          </a:stretch>
        </p:blipFill>
        <p:spPr>
          <a:xfrm>
            <a:off x="6119724" y="1063200"/>
            <a:ext cx="1238925" cy="1041975"/>
          </a:xfrm>
          <a:prstGeom prst="rect">
            <a:avLst/>
          </a:prstGeom>
          <a:noFill/>
          <a:ln>
            <a:noFill/>
          </a:ln>
        </p:spPr>
      </p:pic>
      <p:pic>
        <p:nvPicPr>
          <p:cNvPr id="1145" name="Google Shape;1145;p65"/>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
        <p:nvSpPr>
          <p:cNvPr id="1146" name="Google Shape;1146;p65"/>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equal groups is…</a:t>
            </a:r>
            <a:endParaRPr b="1" sz="2000">
              <a:solidFill>
                <a:srgbClr val="FFFFFF"/>
              </a:solidFill>
              <a:latin typeface="Open Sans"/>
              <a:ea typeface="Open Sans"/>
              <a:cs typeface="Open Sans"/>
              <a:sym typeface="Open Sans"/>
            </a:endParaRPr>
          </a:p>
        </p:txBody>
      </p:sp>
      <p:sp>
        <p:nvSpPr>
          <p:cNvPr id="1147" name="Google Shape;1147;p65"/>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repeated addition is…</a:t>
            </a:r>
            <a:endParaRPr b="1" sz="2000">
              <a:solidFill>
                <a:srgbClr val="FFFFFF"/>
              </a:solidFill>
              <a:latin typeface="Open Sans"/>
              <a:ea typeface="Open Sans"/>
              <a:cs typeface="Open Sans"/>
              <a:sym typeface="Open Sans"/>
            </a:endParaRPr>
          </a:p>
        </p:txBody>
      </p:sp>
    </p:spTree>
  </p:cSld>
  <p:clrMapOvr>
    <a:masterClrMapping/>
  </p:clrMapOvr>
  <p:transition spd="med">
    <p:fade thruBlk="1"/>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151" name="Shape 1151"/>
        <p:cNvGrpSpPr/>
        <p:nvPr/>
      </p:nvGrpSpPr>
      <p:grpSpPr>
        <a:xfrm>
          <a:off x="0" y="0"/>
          <a:ext cx="0" cy="0"/>
          <a:chOff x="0" y="0"/>
          <a:chExt cx="0" cy="0"/>
        </a:xfrm>
      </p:grpSpPr>
      <p:sp>
        <p:nvSpPr>
          <p:cNvPr id="1152" name="Google Shape;1152;p66"/>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4 - Day 3</a:t>
            </a:r>
            <a:endParaRPr sz="1800">
              <a:solidFill>
                <a:schemeClr val="dk1"/>
              </a:solidFill>
              <a:latin typeface="Ubuntu Medium"/>
              <a:ea typeface="Ubuntu Medium"/>
              <a:cs typeface="Ubuntu Medium"/>
              <a:sym typeface="Ubuntu Medium"/>
            </a:endParaRPr>
          </a:p>
        </p:txBody>
      </p:sp>
      <p:sp>
        <p:nvSpPr>
          <p:cNvPr id="1153" name="Google Shape;1153;p66"/>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Puzzle Talk</a:t>
            </a:r>
            <a:endParaRPr b="1" sz="2100">
              <a:solidFill>
                <a:schemeClr val="accent4"/>
              </a:solidFill>
              <a:latin typeface="Ubuntu"/>
              <a:ea typeface="Ubuntu"/>
              <a:cs typeface="Ubuntu"/>
              <a:sym typeface="Ubuntu"/>
            </a:endParaRPr>
          </a:p>
        </p:txBody>
      </p:sp>
      <p:pic>
        <p:nvPicPr>
          <p:cNvPr id="1154" name="Google Shape;1154;p66"/>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1155" name="Google Shape;1155;p66"/>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1156" name="Google Shape;1156;p66"/>
          <p:cNvGrpSpPr/>
          <p:nvPr/>
        </p:nvGrpSpPr>
        <p:grpSpPr>
          <a:xfrm>
            <a:off x="1590104" y="4057131"/>
            <a:ext cx="173012" cy="169916"/>
            <a:chOff x="8586628" y="1443880"/>
            <a:chExt cx="281458" cy="281458"/>
          </a:xfrm>
        </p:grpSpPr>
        <p:sp>
          <p:nvSpPr>
            <p:cNvPr id="1157" name="Google Shape;1157;p66"/>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66"/>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66"/>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66"/>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66"/>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66"/>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66"/>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66"/>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66"/>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6" name="Google Shape;1166;p66"/>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Equal Groups</a:t>
            </a:r>
            <a:endParaRPr sz="1800">
              <a:solidFill>
                <a:schemeClr val="dk1"/>
              </a:solidFill>
              <a:latin typeface="Open Sans"/>
              <a:ea typeface="Open Sans"/>
              <a:cs typeface="Open Sans"/>
              <a:sym typeface="Open Sans"/>
            </a:endParaRPr>
          </a:p>
        </p:txBody>
      </p:sp>
      <p:sp>
        <p:nvSpPr>
          <p:cNvPr id="1167" name="Google Shape;1167;p66"/>
          <p:cNvSpPr txBox="1"/>
          <p:nvPr/>
        </p:nvSpPr>
        <p:spPr>
          <a:xfrm>
            <a:off x="4447275" y="2347325"/>
            <a:ext cx="4696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Bouncing Shoes Multiple Groups &gt; Level 1</a:t>
            </a:r>
            <a:endParaRPr sz="2000">
              <a:solidFill>
                <a:schemeClr val="dk1"/>
              </a:solidFill>
              <a:latin typeface="Open Sans"/>
              <a:ea typeface="Open Sans"/>
              <a:cs typeface="Open Sans"/>
              <a:sym typeface="Open Sans"/>
            </a:endParaRPr>
          </a:p>
        </p:txBody>
      </p:sp>
      <p:sp>
        <p:nvSpPr>
          <p:cNvPr id="1168" name="Google Shape;1168;p66"/>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Puzzle Link</a:t>
            </a:r>
            <a:endParaRPr sz="1200">
              <a:latin typeface="Ubuntu"/>
              <a:ea typeface="Ubuntu"/>
              <a:cs typeface="Ubuntu"/>
              <a:sym typeface="Ubuntu"/>
            </a:endParaRPr>
          </a:p>
        </p:txBody>
      </p:sp>
      <p:grpSp>
        <p:nvGrpSpPr>
          <p:cNvPr id="1169" name="Google Shape;1169;p66"/>
          <p:cNvGrpSpPr/>
          <p:nvPr/>
        </p:nvGrpSpPr>
        <p:grpSpPr>
          <a:xfrm>
            <a:off x="7709843" y="3629462"/>
            <a:ext cx="1138164" cy="1468500"/>
            <a:chOff x="7633097" y="3255132"/>
            <a:chExt cx="1510904" cy="1870224"/>
          </a:xfrm>
        </p:grpSpPr>
        <p:pic>
          <p:nvPicPr>
            <p:cNvPr id="1170" name="Google Shape;1170;p66"/>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1171" name="Google Shape;1171;p66"/>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1172" name="Google Shape;1172;p66">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66"/>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1174" name="Google Shape;1174;p66"/>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5" name="Google Shape;1175;p66"/>
          <p:cNvGrpSpPr/>
          <p:nvPr/>
        </p:nvGrpSpPr>
        <p:grpSpPr>
          <a:xfrm>
            <a:off x="4509208" y="1330103"/>
            <a:ext cx="227520" cy="248922"/>
            <a:chOff x="4469316" y="1236218"/>
            <a:chExt cx="360570" cy="400390"/>
          </a:xfrm>
        </p:grpSpPr>
        <p:sp>
          <p:nvSpPr>
            <p:cNvPr id="1176" name="Google Shape;1176;p66"/>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66"/>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66"/>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66"/>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66"/>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66"/>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66"/>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83" name="Google Shape;1183;p66"/>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1184" name="Google Shape;1184;p66"/>
          <p:cNvGrpSpPr/>
          <p:nvPr/>
        </p:nvGrpSpPr>
        <p:grpSpPr>
          <a:xfrm>
            <a:off x="2859100" y="658076"/>
            <a:ext cx="1390125" cy="1117724"/>
            <a:chOff x="2859100" y="658076"/>
            <a:chExt cx="1390125" cy="1117724"/>
          </a:xfrm>
        </p:grpSpPr>
        <p:pic>
          <p:nvPicPr>
            <p:cNvPr id="1185" name="Google Shape;1185;p66"/>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1186" name="Google Shape;1186;p66"/>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190" name="Shape 1190"/>
        <p:cNvGrpSpPr/>
        <p:nvPr/>
      </p:nvGrpSpPr>
      <p:grpSpPr>
        <a:xfrm>
          <a:off x="0" y="0"/>
          <a:ext cx="0" cy="0"/>
          <a:chOff x="0" y="0"/>
          <a:chExt cx="0" cy="0"/>
        </a:xfrm>
      </p:grpSpPr>
      <p:sp>
        <p:nvSpPr>
          <p:cNvPr id="1191" name="Google Shape;1191;p67"/>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4 - Day 3</a:t>
            </a:r>
            <a:endParaRPr sz="1800">
              <a:solidFill>
                <a:schemeClr val="dk1"/>
              </a:solidFill>
              <a:latin typeface="Ubuntu Medium"/>
              <a:ea typeface="Ubuntu Medium"/>
              <a:cs typeface="Ubuntu Medium"/>
              <a:sym typeface="Ubuntu Medium"/>
            </a:endParaRPr>
          </a:p>
        </p:txBody>
      </p:sp>
      <p:sp>
        <p:nvSpPr>
          <p:cNvPr id="1192" name="Google Shape;1192;p67"/>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Problem Solving</a:t>
            </a:r>
            <a:endParaRPr b="1" sz="2100">
              <a:solidFill>
                <a:schemeClr val="accent4"/>
              </a:solidFill>
              <a:latin typeface="Ubuntu"/>
              <a:ea typeface="Ubuntu"/>
              <a:cs typeface="Ubuntu"/>
              <a:sym typeface="Ubuntu"/>
            </a:endParaRPr>
          </a:p>
        </p:txBody>
      </p:sp>
      <p:pic>
        <p:nvPicPr>
          <p:cNvPr id="1193" name="Google Shape;1193;p67"/>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194" name="Google Shape;1194;p67"/>
          <p:cNvSpPr/>
          <p:nvPr/>
        </p:nvSpPr>
        <p:spPr>
          <a:xfrm>
            <a:off x="453250" y="1254525"/>
            <a:ext cx="8307000" cy="3716700"/>
          </a:xfrm>
          <a:prstGeom prst="roundRect">
            <a:avLst>
              <a:gd fmla="val 16667" name="adj"/>
            </a:avLst>
          </a:prstGeom>
          <a:solidFill>
            <a:srgbClr val="FFFFFE"/>
          </a:solidFill>
          <a:ln cap="flat" cmpd="sng" w="38100">
            <a:solidFill>
              <a:srgbClr val="7669AF"/>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4"/>
                </a:solidFill>
                <a:latin typeface="Ubuntu"/>
                <a:ea typeface="Ubuntu"/>
                <a:cs typeface="Ubuntu"/>
                <a:sym typeface="Ubuntu"/>
              </a:rPr>
              <a:t>Problem of the Day</a:t>
            </a:r>
            <a:endParaRPr b="1">
              <a:solidFill>
                <a:schemeClr val="accent4"/>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Mariana was arranging 24 cupcakes on a plate. Draw an array to represent one way Mariana could have arranged the cupcakes.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Write an equation using repeated addition to represent your array.</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1195" name="Google Shape;1195;p67"/>
          <p:cNvPicPr preferRelativeResize="0"/>
          <p:nvPr/>
        </p:nvPicPr>
        <p:blipFill rotWithShape="1">
          <a:blip r:embed="rId4">
            <a:alphaModFix/>
          </a:blip>
          <a:srcRect b="0" l="1219" r="1219" t="0"/>
          <a:stretch/>
        </p:blipFill>
        <p:spPr>
          <a:xfrm>
            <a:off x="5309275" y="549125"/>
            <a:ext cx="1249626" cy="1221276"/>
          </a:xfrm>
          <a:prstGeom prst="rect">
            <a:avLst/>
          </a:prstGeom>
          <a:noFill/>
          <a:ln>
            <a:noFill/>
          </a:ln>
        </p:spPr>
      </p:pic>
      <p:pic>
        <p:nvPicPr>
          <p:cNvPr id="1196" name="Google Shape;1196;p67"/>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200" name="Shape 1200"/>
        <p:cNvGrpSpPr/>
        <p:nvPr/>
      </p:nvGrpSpPr>
      <p:grpSpPr>
        <a:xfrm>
          <a:off x="0" y="0"/>
          <a:ext cx="0" cy="0"/>
          <a:chOff x="0" y="0"/>
          <a:chExt cx="0" cy="0"/>
        </a:xfrm>
      </p:grpSpPr>
      <p:sp>
        <p:nvSpPr>
          <p:cNvPr id="1201" name="Google Shape;1201;p68"/>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4 - Day 4</a:t>
            </a:r>
            <a:endParaRPr sz="1800">
              <a:solidFill>
                <a:schemeClr val="dk1"/>
              </a:solidFill>
              <a:latin typeface="Ubuntu Medium"/>
              <a:ea typeface="Ubuntu Medium"/>
              <a:cs typeface="Ubuntu Medium"/>
              <a:sym typeface="Ubuntu Medium"/>
            </a:endParaRPr>
          </a:p>
        </p:txBody>
      </p:sp>
      <p:sp>
        <p:nvSpPr>
          <p:cNvPr id="1202" name="Google Shape;1202;p68"/>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My Thinking Path</a:t>
            </a:r>
            <a:endParaRPr b="1" sz="2100">
              <a:solidFill>
                <a:schemeClr val="accent4"/>
              </a:solidFill>
              <a:latin typeface="Ubuntu"/>
              <a:ea typeface="Ubuntu"/>
              <a:cs typeface="Ubuntu"/>
              <a:sym typeface="Ubuntu"/>
            </a:endParaRPr>
          </a:p>
        </p:txBody>
      </p:sp>
      <p:pic>
        <p:nvPicPr>
          <p:cNvPr id="1203" name="Google Shape;1203;p68"/>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204" name="Google Shape;1204;p68"/>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1205" name="Google Shape;1205;p68"/>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1206" name="Google Shape;1206;p68"/>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1207" name="Google Shape;1207;p68"/>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1208" name="Google Shape;1208;p68"/>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1209" name="Google Shape;1209;p68"/>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1210" name="Google Shape;1210;p68"/>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1211" name="Google Shape;1211;p68"/>
          <p:cNvPicPr preferRelativeResize="0"/>
          <p:nvPr/>
        </p:nvPicPr>
        <p:blipFill>
          <a:blip r:embed="rId5">
            <a:alphaModFix/>
          </a:blip>
          <a:stretch>
            <a:fillRect/>
          </a:stretch>
        </p:blipFill>
        <p:spPr>
          <a:xfrm>
            <a:off x="6119724" y="1063200"/>
            <a:ext cx="1238925" cy="1041975"/>
          </a:xfrm>
          <a:prstGeom prst="rect">
            <a:avLst/>
          </a:prstGeom>
          <a:noFill/>
          <a:ln>
            <a:noFill/>
          </a:ln>
        </p:spPr>
      </p:pic>
      <p:pic>
        <p:nvPicPr>
          <p:cNvPr id="1212" name="Google Shape;1212;p68"/>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
        <p:nvSpPr>
          <p:cNvPr id="1213" name="Google Shape;1213;p68"/>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equal groups is…</a:t>
            </a:r>
            <a:endParaRPr b="1" sz="2000">
              <a:solidFill>
                <a:srgbClr val="FFFFFF"/>
              </a:solidFill>
              <a:latin typeface="Open Sans"/>
              <a:ea typeface="Open Sans"/>
              <a:cs typeface="Open Sans"/>
              <a:sym typeface="Open Sans"/>
            </a:endParaRPr>
          </a:p>
        </p:txBody>
      </p:sp>
      <p:sp>
        <p:nvSpPr>
          <p:cNvPr id="1214" name="Google Shape;1214;p68"/>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repeated addition is…</a:t>
            </a:r>
            <a:endParaRPr b="1" sz="2000">
              <a:solidFill>
                <a:srgbClr val="FFFFFF"/>
              </a:solidFill>
              <a:latin typeface="Open Sans"/>
              <a:ea typeface="Open Sans"/>
              <a:cs typeface="Open Sans"/>
              <a:sym typeface="Open Sans"/>
            </a:endParaRPr>
          </a:p>
        </p:txBody>
      </p:sp>
    </p:spTree>
  </p:cSld>
  <p:clrMapOvr>
    <a:masterClrMapping/>
  </p:clrMapOvr>
  <p:transition spd="med">
    <p:fade thruBlk="1"/>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218" name="Shape 1218"/>
        <p:cNvGrpSpPr/>
        <p:nvPr/>
      </p:nvGrpSpPr>
      <p:grpSpPr>
        <a:xfrm>
          <a:off x="0" y="0"/>
          <a:ext cx="0" cy="0"/>
          <a:chOff x="0" y="0"/>
          <a:chExt cx="0" cy="0"/>
        </a:xfrm>
      </p:grpSpPr>
      <p:sp>
        <p:nvSpPr>
          <p:cNvPr id="1219" name="Google Shape;1219;p69"/>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4 - Day 4</a:t>
            </a:r>
            <a:endParaRPr sz="1800">
              <a:solidFill>
                <a:schemeClr val="dk1"/>
              </a:solidFill>
              <a:latin typeface="Ubuntu Medium"/>
              <a:ea typeface="Ubuntu Medium"/>
              <a:cs typeface="Ubuntu Medium"/>
              <a:sym typeface="Ubuntu Medium"/>
            </a:endParaRPr>
          </a:p>
        </p:txBody>
      </p:sp>
      <p:sp>
        <p:nvSpPr>
          <p:cNvPr id="1220" name="Google Shape;1220;p69"/>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Puzzle Talk</a:t>
            </a:r>
            <a:endParaRPr b="1" sz="2100">
              <a:solidFill>
                <a:schemeClr val="accent4"/>
              </a:solidFill>
              <a:latin typeface="Ubuntu"/>
              <a:ea typeface="Ubuntu"/>
              <a:cs typeface="Ubuntu"/>
              <a:sym typeface="Ubuntu"/>
            </a:endParaRPr>
          </a:p>
        </p:txBody>
      </p:sp>
      <p:pic>
        <p:nvPicPr>
          <p:cNvPr id="1221" name="Google Shape;1221;p69"/>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1222" name="Google Shape;1222;p69"/>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1223" name="Google Shape;1223;p69"/>
          <p:cNvGrpSpPr/>
          <p:nvPr/>
        </p:nvGrpSpPr>
        <p:grpSpPr>
          <a:xfrm>
            <a:off x="1590104" y="4057131"/>
            <a:ext cx="173012" cy="169916"/>
            <a:chOff x="8586628" y="1443880"/>
            <a:chExt cx="281458" cy="281458"/>
          </a:xfrm>
        </p:grpSpPr>
        <p:sp>
          <p:nvSpPr>
            <p:cNvPr id="1224" name="Google Shape;1224;p69"/>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69"/>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69"/>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69"/>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69"/>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69"/>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69"/>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69"/>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69"/>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3" name="Google Shape;1233;p69"/>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Equal Groups</a:t>
            </a:r>
            <a:endParaRPr sz="1800">
              <a:solidFill>
                <a:schemeClr val="dk1"/>
              </a:solidFill>
              <a:latin typeface="Open Sans"/>
              <a:ea typeface="Open Sans"/>
              <a:cs typeface="Open Sans"/>
              <a:sym typeface="Open Sans"/>
            </a:endParaRPr>
          </a:p>
        </p:txBody>
      </p:sp>
      <p:sp>
        <p:nvSpPr>
          <p:cNvPr id="1234" name="Google Shape;1234;p69"/>
          <p:cNvSpPr txBox="1"/>
          <p:nvPr/>
        </p:nvSpPr>
        <p:spPr>
          <a:xfrm>
            <a:off x="4447275" y="2347325"/>
            <a:ext cx="4712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Bouncing Shoes Multiple Groups &gt; Level 3</a:t>
            </a:r>
            <a:endParaRPr sz="1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1235" name="Google Shape;1235;p69"/>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Puzzle Link</a:t>
            </a:r>
            <a:endParaRPr sz="1200">
              <a:latin typeface="Ubuntu"/>
              <a:ea typeface="Ubuntu"/>
              <a:cs typeface="Ubuntu"/>
              <a:sym typeface="Ubuntu"/>
            </a:endParaRPr>
          </a:p>
        </p:txBody>
      </p:sp>
      <p:grpSp>
        <p:nvGrpSpPr>
          <p:cNvPr id="1236" name="Google Shape;1236;p69"/>
          <p:cNvGrpSpPr/>
          <p:nvPr/>
        </p:nvGrpSpPr>
        <p:grpSpPr>
          <a:xfrm>
            <a:off x="7709843" y="3629462"/>
            <a:ext cx="1138164" cy="1468500"/>
            <a:chOff x="7633097" y="3255132"/>
            <a:chExt cx="1510904" cy="1870224"/>
          </a:xfrm>
        </p:grpSpPr>
        <p:pic>
          <p:nvPicPr>
            <p:cNvPr id="1237" name="Google Shape;1237;p69"/>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1238" name="Google Shape;1238;p69"/>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1239" name="Google Shape;1239;p69">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69"/>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1241" name="Google Shape;1241;p69"/>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2" name="Google Shape;1242;p69"/>
          <p:cNvGrpSpPr/>
          <p:nvPr/>
        </p:nvGrpSpPr>
        <p:grpSpPr>
          <a:xfrm>
            <a:off x="4509208" y="1330103"/>
            <a:ext cx="227520" cy="248922"/>
            <a:chOff x="4469316" y="1236218"/>
            <a:chExt cx="360570" cy="400390"/>
          </a:xfrm>
        </p:grpSpPr>
        <p:sp>
          <p:nvSpPr>
            <p:cNvPr id="1243" name="Google Shape;1243;p69"/>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69"/>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69"/>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69"/>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69"/>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69"/>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69"/>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50" name="Google Shape;1250;p69"/>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1251" name="Google Shape;1251;p69"/>
          <p:cNvGrpSpPr/>
          <p:nvPr/>
        </p:nvGrpSpPr>
        <p:grpSpPr>
          <a:xfrm>
            <a:off x="2859100" y="658076"/>
            <a:ext cx="1390125" cy="1117724"/>
            <a:chOff x="2859100" y="658076"/>
            <a:chExt cx="1390125" cy="1117724"/>
          </a:xfrm>
        </p:grpSpPr>
        <p:pic>
          <p:nvPicPr>
            <p:cNvPr id="1252" name="Google Shape;1252;p69"/>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1253" name="Google Shape;1253;p69"/>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257" name="Shape 1257"/>
        <p:cNvGrpSpPr/>
        <p:nvPr/>
      </p:nvGrpSpPr>
      <p:grpSpPr>
        <a:xfrm>
          <a:off x="0" y="0"/>
          <a:ext cx="0" cy="0"/>
          <a:chOff x="0" y="0"/>
          <a:chExt cx="0" cy="0"/>
        </a:xfrm>
      </p:grpSpPr>
      <p:sp>
        <p:nvSpPr>
          <p:cNvPr id="1258" name="Google Shape;1258;p70"/>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4 - Day 4</a:t>
            </a:r>
            <a:endParaRPr sz="1800">
              <a:solidFill>
                <a:schemeClr val="dk1"/>
              </a:solidFill>
              <a:latin typeface="Ubuntu Medium"/>
              <a:ea typeface="Ubuntu Medium"/>
              <a:cs typeface="Ubuntu Medium"/>
              <a:sym typeface="Ubuntu Medium"/>
            </a:endParaRPr>
          </a:p>
        </p:txBody>
      </p:sp>
      <p:sp>
        <p:nvSpPr>
          <p:cNvPr id="1259" name="Google Shape;1259;p70"/>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Problem Solving</a:t>
            </a:r>
            <a:endParaRPr b="1" sz="2100">
              <a:solidFill>
                <a:schemeClr val="accent4"/>
              </a:solidFill>
              <a:latin typeface="Ubuntu"/>
              <a:ea typeface="Ubuntu"/>
              <a:cs typeface="Ubuntu"/>
              <a:sym typeface="Ubuntu"/>
            </a:endParaRPr>
          </a:p>
        </p:txBody>
      </p:sp>
      <p:pic>
        <p:nvPicPr>
          <p:cNvPr id="1260" name="Google Shape;1260;p70"/>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261" name="Google Shape;1261;p70"/>
          <p:cNvSpPr/>
          <p:nvPr/>
        </p:nvSpPr>
        <p:spPr>
          <a:xfrm>
            <a:off x="453250" y="1254525"/>
            <a:ext cx="8307000" cy="3716700"/>
          </a:xfrm>
          <a:prstGeom prst="roundRect">
            <a:avLst>
              <a:gd fmla="val 16667" name="adj"/>
            </a:avLst>
          </a:prstGeom>
          <a:solidFill>
            <a:srgbClr val="FFFFFE"/>
          </a:solidFill>
          <a:ln cap="flat" cmpd="sng" w="38100">
            <a:solidFill>
              <a:srgbClr val="7669AF"/>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4"/>
                </a:solidFill>
                <a:latin typeface="Ubuntu"/>
                <a:ea typeface="Ubuntu"/>
                <a:cs typeface="Ubuntu"/>
                <a:sym typeface="Ubuntu"/>
              </a:rPr>
              <a:t>Problem of the Day</a:t>
            </a:r>
            <a:endParaRPr b="1">
              <a:solidFill>
                <a:schemeClr val="accent4"/>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Yesterday, Mariana moved 24 cupcakes from the plate onto a tray. She arranged the cupcakes differently.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Draw a different array and write an equation to represent your thinking. Compare the two arrays you drew. How are they alike? How are they different?</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1262" name="Google Shape;1262;p70"/>
          <p:cNvPicPr preferRelativeResize="0"/>
          <p:nvPr/>
        </p:nvPicPr>
        <p:blipFill rotWithShape="1">
          <a:blip r:embed="rId4">
            <a:alphaModFix/>
          </a:blip>
          <a:srcRect b="0" l="1219" r="1219" t="0"/>
          <a:stretch/>
        </p:blipFill>
        <p:spPr>
          <a:xfrm>
            <a:off x="5309275" y="549125"/>
            <a:ext cx="1249626" cy="1221276"/>
          </a:xfrm>
          <a:prstGeom prst="rect">
            <a:avLst/>
          </a:prstGeom>
          <a:noFill/>
          <a:ln>
            <a:noFill/>
          </a:ln>
        </p:spPr>
      </p:pic>
      <p:pic>
        <p:nvPicPr>
          <p:cNvPr id="1263" name="Google Shape;1263;p70"/>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267" name="Shape 1267"/>
        <p:cNvGrpSpPr/>
        <p:nvPr/>
      </p:nvGrpSpPr>
      <p:grpSpPr>
        <a:xfrm>
          <a:off x="0" y="0"/>
          <a:ext cx="0" cy="0"/>
          <a:chOff x="0" y="0"/>
          <a:chExt cx="0" cy="0"/>
        </a:xfrm>
      </p:grpSpPr>
      <p:sp>
        <p:nvSpPr>
          <p:cNvPr id="1268" name="Google Shape;1268;p71"/>
          <p:cNvSpPr/>
          <p:nvPr/>
        </p:nvSpPr>
        <p:spPr>
          <a:xfrm>
            <a:off x="4546879" y="1921239"/>
            <a:ext cx="2465400" cy="741900"/>
          </a:xfrm>
          <a:prstGeom prst="roundRect">
            <a:avLst>
              <a:gd fmla="val 16667" name="adj"/>
            </a:avLst>
          </a:prstGeom>
          <a:solidFill>
            <a:schemeClr val="lt2"/>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69" name="Google Shape;1269;p71"/>
          <p:cNvSpPr txBox="1"/>
          <p:nvPr>
            <p:ph idx="1" type="body"/>
          </p:nvPr>
        </p:nvSpPr>
        <p:spPr>
          <a:xfrm>
            <a:off x="4797755" y="1922791"/>
            <a:ext cx="2159400" cy="73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400">
                <a:solidFill>
                  <a:schemeClr val="dk1"/>
                </a:solidFill>
                <a:latin typeface="Ubuntu Medium"/>
                <a:ea typeface="Ubuntu Medium"/>
                <a:cs typeface="Ubuntu Medium"/>
                <a:sym typeface="Ubuntu Medium"/>
              </a:rPr>
              <a:t>Module</a:t>
            </a:r>
            <a:r>
              <a:rPr lang="en" sz="2400">
                <a:solidFill>
                  <a:schemeClr val="dk1"/>
                </a:solidFill>
                <a:latin typeface="Ubuntu Medium"/>
                <a:ea typeface="Ubuntu Medium"/>
                <a:cs typeface="Ubuntu Medium"/>
                <a:sym typeface="Ubuntu Medium"/>
              </a:rPr>
              <a:t> 5</a:t>
            </a:r>
            <a:endParaRPr sz="2400">
              <a:solidFill>
                <a:schemeClr val="dk1"/>
              </a:solidFill>
              <a:latin typeface="Ubuntu Medium"/>
              <a:ea typeface="Ubuntu Medium"/>
              <a:cs typeface="Ubuntu Medium"/>
              <a:sym typeface="Ubuntu Medium"/>
            </a:endParaRPr>
          </a:p>
        </p:txBody>
      </p:sp>
      <p:pic>
        <p:nvPicPr>
          <p:cNvPr id="1270" name="Google Shape;1270;p71"/>
          <p:cNvPicPr preferRelativeResize="0"/>
          <p:nvPr>
            <p:ph idx="2" type="pic"/>
          </p:nvPr>
        </p:nvPicPr>
        <p:blipFill rotWithShape="1">
          <a:blip r:embed="rId3">
            <a:alphaModFix/>
          </a:blip>
          <a:srcRect b="835" l="0" r="0" t="826"/>
          <a:stretch/>
        </p:blipFill>
        <p:spPr>
          <a:xfrm>
            <a:off x="2114863" y="909450"/>
            <a:ext cx="2679300" cy="2634900"/>
          </a:xfrm>
          <a:prstGeom prst="ellipse">
            <a:avLst/>
          </a:prstGeom>
          <a:noFill/>
          <a:ln>
            <a:noFill/>
          </a:ln>
          <a:effectLst>
            <a:outerShdw blurRad="177800" rotWithShape="0" algn="ctr" dir="5400000" dist="50800">
              <a:srgbClr val="000000">
                <a:alpha val="14000"/>
              </a:srgbClr>
            </a:outerShdw>
          </a:effectLst>
        </p:spPr>
      </p:pic>
      <p:sp>
        <p:nvSpPr>
          <p:cNvPr id="1271" name="Google Shape;1271;p71"/>
          <p:cNvSpPr txBox="1"/>
          <p:nvPr/>
        </p:nvSpPr>
        <p:spPr>
          <a:xfrm>
            <a:off x="707375" y="4025950"/>
            <a:ext cx="7712400" cy="646500"/>
          </a:xfrm>
          <a:prstGeom prst="rect">
            <a:avLst/>
          </a:prstGeom>
          <a:solidFill>
            <a:schemeClr val="accent1"/>
          </a:solidFill>
          <a:ln cap="flat" cmpd="sng" w="28575">
            <a:solidFill>
              <a:schemeClr val="lt2"/>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lt2"/>
                </a:solidFill>
                <a:latin typeface="Ubuntu Medium"/>
                <a:ea typeface="Ubuntu Medium"/>
                <a:cs typeface="Ubuntu Medium"/>
                <a:sym typeface="Ubuntu Medium"/>
              </a:rPr>
              <a:t>Let’s see math come alive!</a:t>
            </a:r>
            <a:endParaRPr sz="3000">
              <a:solidFill>
                <a:schemeClr val="lt2"/>
              </a:solidFill>
            </a:endParaRPr>
          </a:p>
        </p:txBody>
      </p:sp>
    </p:spTree>
  </p:cSld>
  <p:clrMapOvr>
    <a:masterClrMapping/>
  </p:clrMapOvr>
  <p:transition spd="med">
    <p:fade thruBlk="1"/>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275" name="Shape 1275"/>
        <p:cNvGrpSpPr/>
        <p:nvPr/>
      </p:nvGrpSpPr>
      <p:grpSpPr>
        <a:xfrm>
          <a:off x="0" y="0"/>
          <a:ext cx="0" cy="0"/>
          <a:chOff x="0" y="0"/>
          <a:chExt cx="0" cy="0"/>
        </a:xfrm>
      </p:grpSpPr>
      <p:sp>
        <p:nvSpPr>
          <p:cNvPr id="1276" name="Google Shape;1276;p72"/>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5 - Day 1</a:t>
            </a:r>
            <a:endParaRPr sz="1800">
              <a:solidFill>
                <a:schemeClr val="dk1"/>
              </a:solidFill>
              <a:latin typeface="Ubuntu Medium"/>
              <a:ea typeface="Ubuntu Medium"/>
              <a:cs typeface="Ubuntu Medium"/>
              <a:sym typeface="Ubuntu Medium"/>
            </a:endParaRPr>
          </a:p>
        </p:txBody>
      </p:sp>
      <p:sp>
        <p:nvSpPr>
          <p:cNvPr id="1277" name="Google Shape;1277;p72"/>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1"/>
                </a:solidFill>
                <a:latin typeface="Ubuntu"/>
                <a:ea typeface="Ubuntu"/>
                <a:cs typeface="Ubuntu"/>
                <a:sym typeface="Ubuntu"/>
              </a:rPr>
              <a:t>My Thinking Path</a:t>
            </a:r>
            <a:endParaRPr b="1" sz="2100">
              <a:solidFill>
                <a:schemeClr val="accent1"/>
              </a:solidFill>
              <a:latin typeface="Ubuntu"/>
              <a:ea typeface="Ubuntu"/>
              <a:cs typeface="Ubuntu"/>
              <a:sym typeface="Ubuntu"/>
            </a:endParaRPr>
          </a:p>
        </p:txBody>
      </p:sp>
      <p:pic>
        <p:nvPicPr>
          <p:cNvPr id="1278" name="Google Shape;1278;p72"/>
          <p:cNvPicPr preferRelativeResize="0"/>
          <p:nvPr>
            <p:ph idx="2" type="pic"/>
          </p:nvPr>
        </p:nvPicPr>
        <p:blipFill rotWithShape="1">
          <a:blip r:embed="rId3">
            <a:alphaModFix/>
          </a:blip>
          <a:srcRect b="835" l="0" r="0" t="826"/>
          <a:stretch/>
        </p:blipFill>
        <p:spPr>
          <a:xfrm>
            <a:off x="232100" y="188650"/>
            <a:ext cx="879600" cy="864900"/>
          </a:xfrm>
          <a:prstGeom prst="ellipse">
            <a:avLst/>
          </a:prstGeom>
          <a:noFill/>
          <a:ln>
            <a:noFill/>
          </a:ln>
          <a:effectLst>
            <a:outerShdw blurRad="177800" rotWithShape="0" algn="ctr" dir="5400000" dist="50800">
              <a:srgbClr val="000000">
                <a:alpha val="14000"/>
              </a:srgbClr>
            </a:outerShdw>
          </a:effectLst>
        </p:spPr>
      </p:pic>
      <p:sp>
        <p:nvSpPr>
          <p:cNvPr id="1279" name="Google Shape;1279;p72"/>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1280" name="Google Shape;1280;p72"/>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1281" name="Google Shape;1281;p72"/>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1282" name="Google Shape;1282;p72"/>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1283" name="Google Shape;1283;p72"/>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1284" name="Google Shape;1284;p72"/>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1285" name="Google Shape;1285;p72"/>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1286" name="Google Shape;1286;p72"/>
          <p:cNvPicPr preferRelativeResize="0"/>
          <p:nvPr/>
        </p:nvPicPr>
        <p:blipFill>
          <a:blip r:embed="rId5">
            <a:alphaModFix/>
          </a:blip>
          <a:stretch>
            <a:fillRect/>
          </a:stretch>
        </p:blipFill>
        <p:spPr>
          <a:xfrm>
            <a:off x="6119724" y="1063200"/>
            <a:ext cx="1238925" cy="1041975"/>
          </a:xfrm>
          <a:prstGeom prst="rect">
            <a:avLst/>
          </a:prstGeom>
          <a:noFill/>
          <a:ln>
            <a:noFill/>
          </a:ln>
        </p:spPr>
      </p:pic>
      <p:sp>
        <p:nvSpPr>
          <p:cNvPr id="1287" name="Google Shape;1287;p72"/>
          <p:cNvSpPr/>
          <p:nvPr/>
        </p:nvSpPr>
        <p:spPr>
          <a:xfrm>
            <a:off x="1237375" y="923800"/>
            <a:ext cx="4106400" cy="6114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Topic: Representing numbers with repeated addition</a:t>
            </a:r>
            <a:endParaRPr b="1" sz="2000">
              <a:solidFill>
                <a:srgbClr val="FFFFFF"/>
              </a:solidFill>
              <a:latin typeface="Open Sans"/>
              <a:ea typeface="Open Sans"/>
              <a:cs typeface="Open Sans"/>
              <a:sym typeface="Open Sans"/>
            </a:endParaRPr>
          </a:p>
        </p:txBody>
      </p:sp>
      <p:sp>
        <p:nvSpPr>
          <p:cNvPr id="1288" name="Google Shape;1288;p72"/>
          <p:cNvSpPr/>
          <p:nvPr/>
        </p:nvSpPr>
        <p:spPr>
          <a:xfrm>
            <a:off x="19727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repeated addition is…</a:t>
            </a:r>
            <a:endParaRPr b="1" sz="2000">
              <a:solidFill>
                <a:srgbClr val="FFFFFF"/>
              </a:solidFill>
              <a:latin typeface="Open Sans"/>
              <a:ea typeface="Open Sans"/>
              <a:cs typeface="Open Sans"/>
              <a:sym typeface="Open Sans"/>
            </a:endParaRPr>
          </a:p>
        </p:txBody>
      </p:sp>
      <p:sp>
        <p:nvSpPr>
          <p:cNvPr id="1289" name="Google Shape;1289;p72"/>
          <p:cNvSpPr/>
          <p:nvPr/>
        </p:nvSpPr>
        <p:spPr>
          <a:xfrm>
            <a:off x="19727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arrays is…</a:t>
            </a:r>
            <a:endParaRPr b="1" sz="2000">
              <a:solidFill>
                <a:srgbClr val="FFFFFF"/>
              </a:solidFill>
              <a:latin typeface="Open Sans"/>
              <a:ea typeface="Open Sans"/>
              <a:cs typeface="Open Sans"/>
              <a:sym typeface="Open Sans"/>
            </a:endParaRPr>
          </a:p>
        </p:txBody>
      </p:sp>
      <p:pic>
        <p:nvPicPr>
          <p:cNvPr id="1290" name="Google Shape;1290;p72"/>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294" name="Shape 1294"/>
        <p:cNvGrpSpPr/>
        <p:nvPr/>
      </p:nvGrpSpPr>
      <p:grpSpPr>
        <a:xfrm>
          <a:off x="0" y="0"/>
          <a:ext cx="0" cy="0"/>
          <a:chOff x="0" y="0"/>
          <a:chExt cx="0" cy="0"/>
        </a:xfrm>
      </p:grpSpPr>
      <p:sp>
        <p:nvSpPr>
          <p:cNvPr id="1295" name="Google Shape;1295;p73"/>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5 - Day 1</a:t>
            </a:r>
            <a:endParaRPr sz="1800">
              <a:solidFill>
                <a:schemeClr val="dk1"/>
              </a:solidFill>
              <a:latin typeface="Ubuntu Medium"/>
              <a:ea typeface="Ubuntu Medium"/>
              <a:cs typeface="Ubuntu Medium"/>
              <a:sym typeface="Ubuntu Medium"/>
            </a:endParaRPr>
          </a:p>
        </p:txBody>
      </p:sp>
      <p:sp>
        <p:nvSpPr>
          <p:cNvPr id="1296" name="Google Shape;1296;p73"/>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1"/>
                </a:solidFill>
                <a:latin typeface="Ubuntu"/>
                <a:ea typeface="Ubuntu"/>
                <a:cs typeface="Ubuntu"/>
                <a:sym typeface="Ubuntu"/>
              </a:rPr>
              <a:t>Puzzle Talk</a:t>
            </a:r>
            <a:endParaRPr b="1" sz="2100">
              <a:solidFill>
                <a:schemeClr val="accent1"/>
              </a:solidFill>
              <a:latin typeface="Ubuntu"/>
              <a:ea typeface="Ubuntu"/>
              <a:cs typeface="Ubuntu"/>
              <a:sym typeface="Ubuntu"/>
            </a:endParaRPr>
          </a:p>
        </p:txBody>
      </p:sp>
      <p:pic>
        <p:nvPicPr>
          <p:cNvPr id="1297" name="Google Shape;1297;p73"/>
          <p:cNvPicPr preferRelativeResize="0"/>
          <p:nvPr>
            <p:ph idx="2" type="pic"/>
          </p:nvPr>
        </p:nvPicPr>
        <p:blipFill rotWithShape="1">
          <a:blip r:embed="rId3">
            <a:alphaModFix/>
          </a:blip>
          <a:srcRect b="835" l="0" r="0" t="826"/>
          <a:stretch/>
        </p:blipFill>
        <p:spPr>
          <a:xfrm>
            <a:off x="232100" y="188650"/>
            <a:ext cx="879600" cy="8649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1298" name="Google Shape;1298;p73"/>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1299" name="Google Shape;1299;p73"/>
          <p:cNvGrpSpPr/>
          <p:nvPr/>
        </p:nvGrpSpPr>
        <p:grpSpPr>
          <a:xfrm>
            <a:off x="1590104" y="4057131"/>
            <a:ext cx="173012" cy="169916"/>
            <a:chOff x="8586628" y="1443880"/>
            <a:chExt cx="281458" cy="281458"/>
          </a:xfrm>
        </p:grpSpPr>
        <p:sp>
          <p:nvSpPr>
            <p:cNvPr id="1300" name="Google Shape;1300;p73"/>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73"/>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73"/>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73"/>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73"/>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73"/>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73"/>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73"/>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73"/>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9" name="Google Shape;1309;p73"/>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Intro to Arrays</a:t>
            </a:r>
            <a:endParaRPr sz="1800">
              <a:solidFill>
                <a:schemeClr val="dk1"/>
              </a:solidFill>
              <a:latin typeface="Open Sans"/>
              <a:ea typeface="Open Sans"/>
              <a:cs typeface="Open Sans"/>
              <a:sym typeface="Open Sans"/>
            </a:endParaRPr>
          </a:p>
        </p:txBody>
      </p:sp>
      <p:sp>
        <p:nvSpPr>
          <p:cNvPr id="1310" name="Google Shape;1310;p73"/>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Create Multiple Rectangles &gt; Level 1</a:t>
            </a:r>
            <a:endParaRPr sz="2000">
              <a:solidFill>
                <a:schemeClr val="dk1"/>
              </a:solidFill>
              <a:latin typeface="Open Sans"/>
              <a:ea typeface="Open Sans"/>
              <a:cs typeface="Open Sans"/>
              <a:sym typeface="Open Sans"/>
            </a:endParaRPr>
          </a:p>
        </p:txBody>
      </p:sp>
      <p:sp>
        <p:nvSpPr>
          <p:cNvPr id="1311" name="Google Shape;1311;p73"/>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Puzzle Link</a:t>
            </a:r>
            <a:endParaRPr sz="1200">
              <a:latin typeface="Ubuntu"/>
              <a:ea typeface="Ubuntu"/>
              <a:cs typeface="Ubuntu"/>
              <a:sym typeface="Ubuntu"/>
            </a:endParaRPr>
          </a:p>
        </p:txBody>
      </p:sp>
      <p:grpSp>
        <p:nvGrpSpPr>
          <p:cNvPr id="1312" name="Google Shape;1312;p73"/>
          <p:cNvGrpSpPr/>
          <p:nvPr/>
        </p:nvGrpSpPr>
        <p:grpSpPr>
          <a:xfrm>
            <a:off x="7709843" y="3629462"/>
            <a:ext cx="1138164" cy="1468500"/>
            <a:chOff x="7633097" y="3255132"/>
            <a:chExt cx="1510904" cy="1870224"/>
          </a:xfrm>
        </p:grpSpPr>
        <p:pic>
          <p:nvPicPr>
            <p:cNvPr id="1313" name="Google Shape;1313;p73"/>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1314" name="Google Shape;1314;p73"/>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1315" name="Google Shape;1315;p73">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73"/>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1317" name="Google Shape;1317;p73"/>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8" name="Google Shape;1318;p73"/>
          <p:cNvGrpSpPr/>
          <p:nvPr/>
        </p:nvGrpSpPr>
        <p:grpSpPr>
          <a:xfrm>
            <a:off x="4509208" y="1330103"/>
            <a:ext cx="227520" cy="248922"/>
            <a:chOff x="4469316" y="1236218"/>
            <a:chExt cx="360570" cy="400390"/>
          </a:xfrm>
        </p:grpSpPr>
        <p:sp>
          <p:nvSpPr>
            <p:cNvPr id="1319" name="Google Shape;1319;p73"/>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73"/>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73"/>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73"/>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73"/>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73"/>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73"/>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26" name="Google Shape;1326;p73"/>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1327" name="Google Shape;1327;p73"/>
          <p:cNvGrpSpPr/>
          <p:nvPr/>
        </p:nvGrpSpPr>
        <p:grpSpPr>
          <a:xfrm>
            <a:off x="2859100" y="658076"/>
            <a:ext cx="1390125" cy="1117724"/>
            <a:chOff x="2859100" y="658076"/>
            <a:chExt cx="1390125" cy="1117724"/>
          </a:xfrm>
        </p:grpSpPr>
        <p:pic>
          <p:nvPicPr>
            <p:cNvPr id="1328" name="Google Shape;1328;p73"/>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1329" name="Google Shape;1329;p73"/>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98" name="Shape 198"/>
        <p:cNvGrpSpPr/>
        <p:nvPr/>
      </p:nvGrpSpPr>
      <p:grpSpPr>
        <a:xfrm>
          <a:off x="0" y="0"/>
          <a:ext cx="0" cy="0"/>
          <a:chOff x="0" y="0"/>
          <a:chExt cx="0" cy="0"/>
        </a:xfrm>
      </p:grpSpPr>
      <p:sp>
        <p:nvSpPr>
          <p:cNvPr id="199" name="Google Shape;199;p20"/>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1 - Day 1</a:t>
            </a:r>
            <a:endParaRPr sz="1800">
              <a:solidFill>
                <a:schemeClr val="dk1"/>
              </a:solidFill>
              <a:latin typeface="Ubuntu Medium"/>
              <a:ea typeface="Ubuntu Medium"/>
              <a:cs typeface="Ubuntu Medium"/>
              <a:sym typeface="Ubuntu Medium"/>
            </a:endParaRPr>
          </a:p>
        </p:txBody>
      </p:sp>
      <p:pic>
        <p:nvPicPr>
          <p:cNvPr id="200" name="Google Shape;200;p20"/>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201" name="Google Shape;201;p20"/>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Problem Solving</a:t>
            </a:r>
            <a:endParaRPr b="1" sz="2100">
              <a:solidFill>
                <a:schemeClr val="accent2"/>
              </a:solidFill>
              <a:latin typeface="Ubuntu"/>
              <a:ea typeface="Ubuntu"/>
              <a:cs typeface="Ubuntu"/>
              <a:sym typeface="Ubuntu"/>
            </a:endParaRPr>
          </a:p>
        </p:txBody>
      </p:sp>
      <p:sp>
        <p:nvSpPr>
          <p:cNvPr id="202" name="Google Shape;202;p20"/>
          <p:cNvSpPr/>
          <p:nvPr/>
        </p:nvSpPr>
        <p:spPr>
          <a:xfrm>
            <a:off x="453250" y="1254525"/>
            <a:ext cx="8307000" cy="3716700"/>
          </a:xfrm>
          <a:prstGeom prst="roundRect">
            <a:avLst>
              <a:gd fmla="val 16667" name="adj"/>
            </a:avLst>
          </a:prstGeom>
          <a:solidFill>
            <a:srgbClr val="FFFFFE"/>
          </a:solidFill>
          <a:ln cap="flat" cmpd="sng" w="38100">
            <a:solidFill>
              <a:schemeClr val="accent2"/>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2"/>
                </a:solidFill>
                <a:latin typeface="Ubuntu"/>
                <a:ea typeface="Ubuntu"/>
                <a:cs typeface="Ubuntu"/>
                <a:sym typeface="Ubuntu"/>
              </a:rPr>
              <a:t>Problem of the Day</a:t>
            </a:r>
            <a:endParaRPr b="1">
              <a:solidFill>
                <a:schemeClr val="accent2"/>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Create a class “Getting to Know Our Class” chart.</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203" name="Google Shape;203;p20"/>
          <p:cNvPicPr preferRelativeResize="0"/>
          <p:nvPr/>
        </p:nvPicPr>
        <p:blipFill>
          <a:blip r:embed="rId4">
            <a:alphaModFix/>
          </a:blip>
          <a:stretch>
            <a:fillRect/>
          </a:stretch>
        </p:blipFill>
        <p:spPr>
          <a:xfrm>
            <a:off x="5314925" y="492550"/>
            <a:ext cx="1249625" cy="1221275"/>
          </a:xfrm>
          <a:prstGeom prst="rect">
            <a:avLst/>
          </a:prstGeom>
          <a:noFill/>
          <a:ln>
            <a:noFill/>
          </a:ln>
        </p:spPr>
      </p:pic>
      <p:pic>
        <p:nvPicPr>
          <p:cNvPr id="204" name="Google Shape;204;p20"/>
          <p:cNvPicPr preferRelativeResize="0"/>
          <p:nvPr/>
        </p:nvPicPr>
        <p:blipFill>
          <a:blip r:embed="rId5">
            <a:alphaModFix/>
          </a:blip>
          <a:stretch>
            <a:fillRect/>
          </a:stretch>
        </p:blipFill>
        <p:spPr>
          <a:xfrm rot="-4958466">
            <a:off x="5091850" y="1237045"/>
            <a:ext cx="176914" cy="409624"/>
          </a:xfrm>
          <a:prstGeom prst="rect">
            <a:avLst/>
          </a:prstGeom>
          <a:noFill/>
          <a:ln>
            <a:noFill/>
          </a:ln>
        </p:spPr>
      </p:pic>
    </p:spTree>
  </p:cSld>
  <p:clrMapOvr>
    <a:masterClrMapping/>
  </p:clrMapOvr>
  <p:transition spd="med">
    <p:fade thruBlk="1"/>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33" name="Shape 1333"/>
        <p:cNvGrpSpPr/>
        <p:nvPr/>
      </p:nvGrpSpPr>
      <p:grpSpPr>
        <a:xfrm>
          <a:off x="0" y="0"/>
          <a:ext cx="0" cy="0"/>
          <a:chOff x="0" y="0"/>
          <a:chExt cx="0" cy="0"/>
        </a:xfrm>
      </p:grpSpPr>
      <p:sp>
        <p:nvSpPr>
          <p:cNvPr id="1334" name="Google Shape;1334;p74"/>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5 - Day 1</a:t>
            </a:r>
            <a:endParaRPr sz="1800">
              <a:solidFill>
                <a:schemeClr val="dk1"/>
              </a:solidFill>
              <a:latin typeface="Ubuntu Medium"/>
              <a:ea typeface="Ubuntu Medium"/>
              <a:cs typeface="Ubuntu Medium"/>
              <a:sym typeface="Ubuntu Medium"/>
            </a:endParaRPr>
          </a:p>
        </p:txBody>
      </p:sp>
      <p:sp>
        <p:nvSpPr>
          <p:cNvPr id="1335" name="Google Shape;1335;p74"/>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1"/>
                </a:solidFill>
                <a:latin typeface="Ubuntu"/>
                <a:ea typeface="Ubuntu"/>
                <a:cs typeface="Ubuntu"/>
                <a:sym typeface="Ubuntu"/>
              </a:rPr>
              <a:t>Problem Solving</a:t>
            </a:r>
            <a:endParaRPr b="1" sz="2100">
              <a:solidFill>
                <a:schemeClr val="accent1"/>
              </a:solidFill>
              <a:latin typeface="Ubuntu"/>
              <a:ea typeface="Ubuntu"/>
              <a:cs typeface="Ubuntu"/>
              <a:sym typeface="Ubuntu"/>
            </a:endParaRPr>
          </a:p>
        </p:txBody>
      </p:sp>
      <p:pic>
        <p:nvPicPr>
          <p:cNvPr id="1336" name="Google Shape;1336;p74"/>
          <p:cNvPicPr preferRelativeResize="0"/>
          <p:nvPr>
            <p:ph idx="2" type="pic"/>
          </p:nvPr>
        </p:nvPicPr>
        <p:blipFill rotWithShape="1">
          <a:blip r:embed="rId3">
            <a:alphaModFix/>
          </a:blip>
          <a:srcRect b="835" l="0" r="0" t="826"/>
          <a:stretch/>
        </p:blipFill>
        <p:spPr>
          <a:xfrm>
            <a:off x="232100" y="188650"/>
            <a:ext cx="879600" cy="864900"/>
          </a:xfrm>
          <a:prstGeom prst="ellipse">
            <a:avLst/>
          </a:prstGeom>
          <a:noFill/>
          <a:ln>
            <a:noFill/>
          </a:ln>
          <a:effectLst>
            <a:outerShdw blurRad="177800" rotWithShape="0" algn="ctr" dir="5400000" dist="50800">
              <a:srgbClr val="000000">
                <a:alpha val="14000"/>
              </a:srgbClr>
            </a:outerShdw>
          </a:effectLst>
        </p:spPr>
      </p:pic>
      <p:sp>
        <p:nvSpPr>
          <p:cNvPr id="1337" name="Google Shape;1337;p74"/>
          <p:cNvSpPr/>
          <p:nvPr/>
        </p:nvSpPr>
        <p:spPr>
          <a:xfrm>
            <a:off x="453250" y="1254525"/>
            <a:ext cx="8307000" cy="3716700"/>
          </a:xfrm>
          <a:prstGeom prst="roundRect">
            <a:avLst>
              <a:gd fmla="val 16667" name="adj"/>
            </a:avLst>
          </a:prstGeom>
          <a:solidFill>
            <a:srgbClr val="FFFFFE"/>
          </a:solidFill>
          <a:ln cap="flat" cmpd="sng" w="38100">
            <a:solidFill>
              <a:schemeClr val="accent1"/>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1"/>
                </a:solidFill>
                <a:latin typeface="Ubuntu"/>
                <a:ea typeface="Ubuntu"/>
                <a:cs typeface="Ubuntu"/>
                <a:sym typeface="Ubuntu"/>
              </a:rPr>
              <a:t>Problem of the Day</a:t>
            </a:r>
            <a:endParaRPr b="1">
              <a:solidFill>
                <a:schemeClr val="accent1"/>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1338" name="Google Shape;1338;p74"/>
          <p:cNvPicPr preferRelativeResize="0"/>
          <p:nvPr/>
        </p:nvPicPr>
        <p:blipFill rotWithShape="1">
          <a:blip r:embed="rId4">
            <a:alphaModFix/>
          </a:blip>
          <a:srcRect b="0" l="0" r="0" t="0"/>
          <a:stretch/>
        </p:blipFill>
        <p:spPr>
          <a:xfrm>
            <a:off x="5309275" y="305625"/>
            <a:ext cx="1249625" cy="1403575"/>
          </a:xfrm>
          <a:prstGeom prst="rect">
            <a:avLst/>
          </a:prstGeom>
          <a:noFill/>
          <a:ln>
            <a:noFill/>
          </a:ln>
        </p:spPr>
      </p:pic>
      <p:pic>
        <p:nvPicPr>
          <p:cNvPr id="1339" name="Google Shape;1339;p74"/>
          <p:cNvPicPr preferRelativeResize="0"/>
          <p:nvPr/>
        </p:nvPicPr>
        <p:blipFill>
          <a:blip r:embed="rId5">
            <a:alphaModFix/>
          </a:blip>
          <a:stretch>
            <a:fillRect/>
          </a:stretch>
        </p:blipFill>
        <p:spPr>
          <a:xfrm rot="-4958466">
            <a:off x="5125800" y="1231370"/>
            <a:ext cx="176914" cy="409624"/>
          </a:xfrm>
          <a:prstGeom prst="rect">
            <a:avLst/>
          </a:prstGeom>
          <a:noFill/>
          <a:ln>
            <a:noFill/>
          </a:ln>
        </p:spPr>
      </p:pic>
      <p:sp>
        <p:nvSpPr>
          <p:cNvPr id="1340" name="Google Shape;1340;p74"/>
          <p:cNvSpPr txBox="1"/>
          <p:nvPr/>
        </p:nvSpPr>
        <p:spPr>
          <a:xfrm>
            <a:off x="3651350" y="1997325"/>
            <a:ext cx="4884000" cy="215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300">
                <a:solidFill>
                  <a:srgbClr val="4F5053"/>
                </a:solidFill>
                <a:latin typeface="Ubuntu"/>
                <a:ea typeface="Ubuntu"/>
                <a:cs typeface="Ubuntu"/>
                <a:sym typeface="Ubuntu"/>
              </a:rPr>
              <a:t>A garden is pictured (on the left on this slide). Using addition, create two equations that represent the garden. </a:t>
            </a:r>
            <a:endParaRPr b="1" sz="2300">
              <a:solidFill>
                <a:srgbClr val="4F5053"/>
              </a:solidFill>
              <a:latin typeface="Ubuntu"/>
              <a:ea typeface="Ubuntu"/>
              <a:cs typeface="Ubuntu"/>
              <a:sym typeface="Ubuntu"/>
            </a:endParaRPr>
          </a:p>
          <a:p>
            <a:pPr indent="0" lvl="0" marL="0" rtl="0" algn="l">
              <a:spcBef>
                <a:spcPts val="0"/>
              </a:spcBef>
              <a:spcAft>
                <a:spcPts val="0"/>
              </a:spcAft>
              <a:buNone/>
            </a:pPr>
            <a:r>
              <a:t/>
            </a:r>
            <a:endParaRPr b="1" sz="2200">
              <a:latin typeface="Ubuntu"/>
              <a:ea typeface="Ubuntu"/>
              <a:cs typeface="Ubuntu"/>
              <a:sym typeface="Ubuntu"/>
            </a:endParaRPr>
          </a:p>
        </p:txBody>
      </p:sp>
      <p:pic>
        <p:nvPicPr>
          <p:cNvPr id="1341" name="Google Shape;1341;p74"/>
          <p:cNvPicPr preferRelativeResize="0"/>
          <p:nvPr/>
        </p:nvPicPr>
        <p:blipFill>
          <a:blip r:embed="rId6">
            <a:alphaModFix/>
          </a:blip>
          <a:stretch>
            <a:fillRect/>
          </a:stretch>
        </p:blipFill>
        <p:spPr>
          <a:xfrm>
            <a:off x="835325" y="1709199"/>
            <a:ext cx="2519551" cy="2956200"/>
          </a:xfrm>
          <a:prstGeom prst="rect">
            <a:avLst/>
          </a:prstGeom>
          <a:noFill/>
          <a:ln>
            <a:noFill/>
          </a:ln>
        </p:spPr>
      </p:pic>
    </p:spTree>
  </p:cSld>
  <p:clrMapOvr>
    <a:masterClrMapping/>
  </p:clrMapOvr>
  <p:transition spd="med">
    <p:fade thruBlk="1"/>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45" name="Shape 1345"/>
        <p:cNvGrpSpPr/>
        <p:nvPr/>
      </p:nvGrpSpPr>
      <p:grpSpPr>
        <a:xfrm>
          <a:off x="0" y="0"/>
          <a:ext cx="0" cy="0"/>
          <a:chOff x="0" y="0"/>
          <a:chExt cx="0" cy="0"/>
        </a:xfrm>
      </p:grpSpPr>
      <p:sp>
        <p:nvSpPr>
          <p:cNvPr id="1346" name="Google Shape;1346;p75"/>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5 - Day 2</a:t>
            </a:r>
            <a:endParaRPr sz="1800">
              <a:solidFill>
                <a:schemeClr val="dk1"/>
              </a:solidFill>
              <a:latin typeface="Ubuntu Medium"/>
              <a:ea typeface="Ubuntu Medium"/>
              <a:cs typeface="Ubuntu Medium"/>
              <a:sym typeface="Ubuntu Medium"/>
            </a:endParaRPr>
          </a:p>
        </p:txBody>
      </p:sp>
      <p:sp>
        <p:nvSpPr>
          <p:cNvPr id="1347" name="Google Shape;1347;p75"/>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1"/>
                </a:solidFill>
                <a:latin typeface="Ubuntu"/>
                <a:ea typeface="Ubuntu"/>
                <a:cs typeface="Ubuntu"/>
                <a:sym typeface="Ubuntu"/>
              </a:rPr>
              <a:t>My Thinking Path</a:t>
            </a:r>
            <a:endParaRPr b="1" sz="2100">
              <a:solidFill>
                <a:schemeClr val="accent1"/>
              </a:solidFill>
              <a:latin typeface="Ubuntu"/>
              <a:ea typeface="Ubuntu"/>
              <a:cs typeface="Ubuntu"/>
              <a:sym typeface="Ubuntu"/>
            </a:endParaRPr>
          </a:p>
        </p:txBody>
      </p:sp>
      <p:pic>
        <p:nvPicPr>
          <p:cNvPr id="1348" name="Google Shape;1348;p75"/>
          <p:cNvPicPr preferRelativeResize="0"/>
          <p:nvPr>
            <p:ph idx="2" type="pic"/>
          </p:nvPr>
        </p:nvPicPr>
        <p:blipFill rotWithShape="1">
          <a:blip r:embed="rId3">
            <a:alphaModFix/>
          </a:blip>
          <a:srcRect b="835" l="0" r="0" t="826"/>
          <a:stretch/>
        </p:blipFill>
        <p:spPr>
          <a:xfrm>
            <a:off x="232100" y="188650"/>
            <a:ext cx="879600" cy="864900"/>
          </a:xfrm>
          <a:prstGeom prst="ellipse">
            <a:avLst/>
          </a:prstGeom>
          <a:noFill/>
          <a:ln>
            <a:noFill/>
          </a:ln>
          <a:effectLst>
            <a:outerShdw blurRad="177800" rotWithShape="0" algn="ctr" dir="5400000" dist="50800">
              <a:srgbClr val="000000">
                <a:alpha val="14000"/>
              </a:srgbClr>
            </a:outerShdw>
          </a:effectLst>
        </p:spPr>
      </p:pic>
      <p:sp>
        <p:nvSpPr>
          <p:cNvPr id="1349" name="Google Shape;1349;p75"/>
          <p:cNvSpPr/>
          <p:nvPr/>
        </p:nvSpPr>
        <p:spPr>
          <a:xfrm>
            <a:off x="2048950" y="22575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repeated addition is…</a:t>
            </a:r>
            <a:endParaRPr b="1" sz="2000">
              <a:solidFill>
                <a:srgbClr val="FFFFFF"/>
              </a:solidFill>
              <a:latin typeface="Open Sans"/>
              <a:ea typeface="Open Sans"/>
              <a:cs typeface="Open Sans"/>
              <a:sym typeface="Open Sans"/>
            </a:endParaRPr>
          </a:p>
        </p:txBody>
      </p:sp>
      <p:sp>
        <p:nvSpPr>
          <p:cNvPr id="1350" name="Google Shape;1350;p75"/>
          <p:cNvSpPr/>
          <p:nvPr/>
        </p:nvSpPr>
        <p:spPr>
          <a:xfrm>
            <a:off x="2048925" y="29160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arrays is…</a:t>
            </a:r>
            <a:endParaRPr b="1" sz="2000">
              <a:solidFill>
                <a:srgbClr val="FFFFFF"/>
              </a:solidFill>
              <a:latin typeface="Open Sans"/>
              <a:ea typeface="Open Sans"/>
              <a:cs typeface="Open Sans"/>
              <a:sym typeface="Open Sans"/>
            </a:endParaRPr>
          </a:p>
        </p:txBody>
      </p:sp>
      <p:sp>
        <p:nvSpPr>
          <p:cNvPr id="1351" name="Google Shape;1351;p75"/>
          <p:cNvSpPr/>
          <p:nvPr/>
        </p:nvSpPr>
        <p:spPr>
          <a:xfrm>
            <a:off x="915213" y="35746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1352" name="Google Shape;1352;p75"/>
          <p:cNvPicPr preferRelativeResize="0"/>
          <p:nvPr/>
        </p:nvPicPr>
        <p:blipFill>
          <a:blip r:embed="rId4">
            <a:alphaModFix/>
          </a:blip>
          <a:stretch>
            <a:fillRect/>
          </a:stretch>
        </p:blipFill>
        <p:spPr>
          <a:xfrm>
            <a:off x="635576" y="2369352"/>
            <a:ext cx="1286909" cy="1205274"/>
          </a:xfrm>
          <a:prstGeom prst="rect">
            <a:avLst/>
          </a:prstGeom>
          <a:noFill/>
          <a:ln>
            <a:noFill/>
          </a:ln>
        </p:spPr>
      </p:pic>
      <p:sp>
        <p:nvSpPr>
          <p:cNvPr id="1353" name="Google Shape;1353;p75"/>
          <p:cNvSpPr/>
          <p:nvPr/>
        </p:nvSpPr>
        <p:spPr>
          <a:xfrm>
            <a:off x="1457200" y="42484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1354" name="Google Shape;1354;p75"/>
          <p:cNvSpPr/>
          <p:nvPr/>
        </p:nvSpPr>
        <p:spPr>
          <a:xfrm>
            <a:off x="3574957" y="42484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1355" name="Google Shape;1355;p75"/>
          <p:cNvSpPr/>
          <p:nvPr/>
        </p:nvSpPr>
        <p:spPr>
          <a:xfrm>
            <a:off x="6093804" y="42484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1356" name="Google Shape;1356;p75"/>
          <p:cNvSpPr/>
          <p:nvPr/>
        </p:nvSpPr>
        <p:spPr>
          <a:xfrm>
            <a:off x="4827100" y="35746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1357" name="Google Shape;1357;p75"/>
          <p:cNvSpPr/>
          <p:nvPr/>
        </p:nvSpPr>
        <p:spPr>
          <a:xfrm>
            <a:off x="1329150" y="17740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1358" name="Google Shape;1358;p75"/>
          <p:cNvPicPr preferRelativeResize="0"/>
          <p:nvPr/>
        </p:nvPicPr>
        <p:blipFill>
          <a:blip r:embed="rId5">
            <a:alphaModFix/>
          </a:blip>
          <a:stretch>
            <a:fillRect/>
          </a:stretch>
        </p:blipFill>
        <p:spPr>
          <a:xfrm>
            <a:off x="6272124" y="1215600"/>
            <a:ext cx="1238925" cy="1041975"/>
          </a:xfrm>
          <a:prstGeom prst="rect">
            <a:avLst/>
          </a:prstGeom>
          <a:noFill/>
          <a:ln>
            <a:noFill/>
          </a:ln>
        </p:spPr>
      </p:pic>
      <p:pic>
        <p:nvPicPr>
          <p:cNvPr id="1359" name="Google Shape;1359;p75"/>
          <p:cNvPicPr preferRelativeResize="0"/>
          <p:nvPr/>
        </p:nvPicPr>
        <p:blipFill>
          <a:blip r:embed="rId6">
            <a:alphaModFix/>
          </a:blip>
          <a:stretch>
            <a:fillRect/>
          </a:stretch>
        </p:blipFill>
        <p:spPr>
          <a:xfrm rot="1337649">
            <a:off x="8058607" y="2220313"/>
            <a:ext cx="1256935" cy="2677373"/>
          </a:xfrm>
          <a:prstGeom prst="rect">
            <a:avLst/>
          </a:prstGeom>
          <a:noFill/>
          <a:ln>
            <a:noFill/>
          </a:ln>
        </p:spPr>
      </p:pic>
    </p:spTree>
  </p:cSld>
  <p:clrMapOvr>
    <a:masterClrMapping/>
  </p:clrMapOvr>
  <p:transition spd="med">
    <p:fade thruBlk="1"/>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63" name="Shape 1363"/>
        <p:cNvGrpSpPr/>
        <p:nvPr/>
      </p:nvGrpSpPr>
      <p:grpSpPr>
        <a:xfrm>
          <a:off x="0" y="0"/>
          <a:ext cx="0" cy="0"/>
          <a:chOff x="0" y="0"/>
          <a:chExt cx="0" cy="0"/>
        </a:xfrm>
      </p:grpSpPr>
      <p:sp>
        <p:nvSpPr>
          <p:cNvPr id="1364" name="Google Shape;1364;p76"/>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5 - Day 2</a:t>
            </a:r>
            <a:endParaRPr sz="1800">
              <a:solidFill>
                <a:schemeClr val="dk1"/>
              </a:solidFill>
              <a:latin typeface="Ubuntu Medium"/>
              <a:ea typeface="Ubuntu Medium"/>
              <a:cs typeface="Ubuntu Medium"/>
              <a:sym typeface="Ubuntu Medium"/>
            </a:endParaRPr>
          </a:p>
        </p:txBody>
      </p:sp>
      <p:sp>
        <p:nvSpPr>
          <p:cNvPr id="1365" name="Google Shape;1365;p76"/>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1"/>
                </a:solidFill>
                <a:latin typeface="Ubuntu"/>
                <a:ea typeface="Ubuntu"/>
                <a:cs typeface="Ubuntu"/>
                <a:sym typeface="Ubuntu"/>
              </a:rPr>
              <a:t>Puzzle Talk</a:t>
            </a:r>
            <a:endParaRPr b="1" sz="2100">
              <a:solidFill>
                <a:schemeClr val="accent1"/>
              </a:solidFill>
              <a:latin typeface="Ubuntu"/>
              <a:ea typeface="Ubuntu"/>
              <a:cs typeface="Ubuntu"/>
              <a:sym typeface="Ubuntu"/>
            </a:endParaRPr>
          </a:p>
        </p:txBody>
      </p:sp>
      <p:pic>
        <p:nvPicPr>
          <p:cNvPr id="1366" name="Google Shape;1366;p76"/>
          <p:cNvPicPr preferRelativeResize="0"/>
          <p:nvPr>
            <p:ph idx="2" type="pic"/>
          </p:nvPr>
        </p:nvPicPr>
        <p:blipFill rotWithShape="1">
          <a:blip r:embed="rId3">
            <a:alphaModFix/>
          </a:blip>
          <a:srcRect b="835" l="0" r="0" t="826"/>
          <a:stretch/>
        </p:blipFill>
        <p:spPr>
          <a:xfrm>
            <a:off x="232100" y="188650"/>
            <a:ext cx="879600" cy="8649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1367" name="Google Shape;1367;p76"/>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1368" name="Google Shape;1368;p76"/>
          <p:cNvGrpSpPr/>
          <p:nvPr/>
        </p:nvGrpSpPr>
        <p:grpSpPr>
          <a:xfrm>
            <a:off x="1590104" y="4057131"/>
            <a:ext cx="173012" cy="169916"/>
            <a:chOff x="8586628" y="1443880"/>
            <a:chExt cx="281458" cy="281458"/>
          </a:xfrm>
        </p:grpSpPr>
        <p:sp>
          <p:nvSpPr>
            <p:cNvPr id="1369" name="Google Shape;1369;p76"/>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76"/>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76"/>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76"/>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76"/>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76"/>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76"/>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76"/>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76"/>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8" name="Google Shape;1378;p76"/>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Intro to Arrays</a:t>
            </a:r>
            <a:endParaRPr sz="1800">
              <a:solidFill>
                <a:schemeClr val="dk1"/>
              </a:solidFill>
              <a:latin typeface="Open Sans"/>
              <a:ea typeface="Open Sans"/>
              <a:cs typeface="Open Sans"/>
              <a:sym typeface="Open Sans"/>
            </a:endParaRPr>
          </a:p>
        </p:txBody>
      </p:sp>
      <p:sp>
        <p:nvSpPr>
          <p:cNvPr id="1379" name="Google Shape;1379;p76"/>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Create Multiple Rectangles &gt; Level 2</a:t>
            </a:r>
            <a:endParaRPr sz="2000">
              <a:solidFill>
                <a:schemeClr val="dk1"/>
              </a:solidFill>
              <a:latin typeface="Open Sans"/>
              <a:ea typeface="Open Sans"/>
              <a:cs typeface="Open Sans"/>
              <a:sym typeface="Open Sans"/>
            </a:endParaRPr>
          </a:p>
        </p:txBody>
      </p:sp>
      <p:sp>
        <p:nvSpPr>
          <p:cNvPr id="1380" name="Google Shape;1380;p76"/>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Puzzle Link</a:t>
            </a:r>
            <a:endParaRPr sz="1200">
              <a:latin typeface="Ubuntu"/>
              <a:ea typeface="Ubuntu"/>
              <a:cs typeface="Ubuntu"/>
              <a:sym typeface="Ubuntu"/>
            </a:endParaRPr>
          </a:p>
        </p:txBody>
      </p:sp>
      <p:grpSp>
        <p:nvGrpSpPr>
          <p:cNvPr id="1381" name="Google Shape;1381;p76"/>
          <p:cNvGrpSpPr/>
          <p:nvPr/>
        </p:nvGrpSpPr>
        <p:grpSpPr>
          <a:xfrm>
            <a:off x="7709843" y="3629462"/>
            <a:ext cx="1138164" cy="1468500"/>
            <a:chOff x="7709843" y="3629462"/>
            <a:chExt cx="1138164" cy="1468500"/>
          </a:xfrm>
        </p:grpSpPr>
        <p:pic>
          <p:nvPicPr>
            <p:cNvPr id="1382" name="Google Shape;1382;p76"/>
            <p:cNvPicPr preferRelativeResize="0"/>
            <p:nvPr/>
          </p:nvPicPr>
          <p:blipFill>
            <a:blip r:embed="rId6">
              <a:alphaModFix/>
            </a:blip>
            <a:stretch>
              <a:fillRect/>
            </a:stretch>
          </p:blipFill>
          <p:spPr>
            <a:xfrm>
              <a:off x="7773311" y="3629462"/>
              <a:ext cx="1074696" cy="1468500"/>
            </a:xfrm>
            <a:prstGeom prst="rect">
              <a:avLst/>
            </a:prstGeom>
            <a:noFill/>
            <a:ln>
              <a:noFill/>
            </a:ln>
          </p:spPr>
        </p:pic>
        <p:pic>
          <p:nvPicPr>
            <p:cNvPr id="1383" name="Google Shape;1383;p76"/>
            <p:cNvPicPr preferRelativeResize="0"/>
            <p:nvPr/>
          </p:nvPicPr>
          <p:blipFill>
            <a:blip r:embed="rId7">
              <a:alphaModFix/>
            </a:blip>
            <a:stretch>
              <a:fillRect/>
            </a:stretch>
          </p:blipFill>
          <p:spPr>
            <a:xfrm rot="-1549131">
              <a:off x="7784325" y="3766296"/>
              <a:ext cx="176914" cy="409624"/>
            </a:xfrm>
            <a:prstGeom prst="rect">
              <a:avLst/>
            </a:prstGeom>
            <a:noFill/>
            <a:ln>
              <a:noFill/>
            </a:ln>
          </p:spPr>
        </p:pic>
      </p:grpSp>
      <p:sp>
        <p:nvSpPr>
          <p:cNvPr id="1384" name="Google Shape;1384;p76">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76"/>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1386" name="Google Shape;1386;p76"/>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7" name="Google Shape;1387;p76"/>
          <p:cNvGrpSpPr/>
          <p:nvPr/>
        </p:nvGrpSpPr>
        <p:grpSpPr>
          <a:xfrm>
            <a:off x="4509208" y="1330103"/>
            <a:ext cx="227520" cy="248922"/>
            <a:chOff x="4469316" y="1236218"/>
            <a:chExt cx="360570" cy="400390"/>
          </a:xfrm>
        </p:grpSpPr>
        <p:sp>
          <p:nvSpPr>
            <p:cNvPr id="1388" name="Google Shape;1388;p76"/>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76"/>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76"/>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76"/>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76"/>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76"/>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76"/>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95" name="Google Shape;1395;p76"/>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1396" name="Google Shape;1396;p76"/>
          <p:cNvGrpSpPr/>
          <p:nvPr/>
        </p:nvGrpSpPr>
        <p:grpSpPr>
          <a:xfrm>
            <a:off x="2859100" y="658076"/>
            <a:ext cx="1390125" cy="1117724"/>
            <a:chOff x="2859100" y="658076"/>
            <a:chExt cx="1390125" cy="1117724"/>
          </a:xfrm>
        </p:grpSpPr>
        <p:pic>
          <p:nvPicPr>
            <p:cNvPr id="1397" name="Google Shape;1397;p76"/>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1398" name="Google Shape;1398;p76"/>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402" name="Shape 1402"/>
        <p:cNvGrpSpPr/>
        <p:nvPr/>
      </p:nvGrpSpPr>
      <p:grpSpPr>
        <a:xfrm>
          <a:off x="0" y="0"/>
          <a:ext cx="0" cy="0"/>
          <a:chOff x="0" y="0"/>
          <a:chExt cx="0" cy="0"/>
        </a:xfrm>
      </p:grpSpPr>
      <p:sp>
        <p:nvSpPr>
          <p:cNvPr id="1403" name="Google Shape;1403;p77"/>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5 - Day 2</a:t>
            </a:r>
            <a:endParaRPr sz="1800">
              <a:solidFill>
                <a:schemeClr val="dk1"/>
              </a:solidFill>
              <a:latin typeface="Ubuntu Medium"/>
              <a:ea typeface="Ubuntu Medium"/>
              <a:cs typeface="Ubuntu Medium"/>
              <a:sym typeface="Ubuntu Medium"/>
            </a:endParaRPr>
          </a:p>
        </p:txBody>
      </p:sp>
      <p:sp>
        <p:nvSpPr>
          <p:cNvPr id="1404" name="Google Shape;1404;p77"/>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1"/>
                </a:solidFill>
                <a:latin typeface="Ubuntu"/>
                <a:ea typeface="Ubuntu"/>
                <a:cs typeface="Ubuntu"/>
                <a:sym typeface="Ubuntu"/>
              </a:rPr>
              <a:t>Problem Solving</a:t>
            </a:r>
            <a:endParaRPr b="1" sz="2100">
              <a:solidFill>
                <a:schemeClr val="accent1"/>
              </a:solidFill>
              <a:latin typeface="Ubuntu"/>
              <a:ea typeface="Ubuntu"/>
              <a:cs typeface="Ubuntu"/>
              <a:sym typeface="Ubuntu"/>
            </a:endParaRPr>
          </a:p>
        </p:txBody>
      </p:sp>
      <p:pic>
        <p:nvPicPr>
          <p:cNvPr id="1405" name="Google Shape;1405;p77"/>
          <p:cNvPicPr preferRelativeResize="0"/>
          <p:nvPr>
            <p:ph idx="2" type="pic"/>
          </p:nvPr>
        </p:nvPicPr>
        <p:blipFill rotWithShape="1">
          <a:blip r:embed="rId3">
            <a:alphaModFix/>
          </a:blip>
          <a:srcRect b="835" l="0" r="0" t="826"/>
          <a:stretch/>
        </p:blipFill>
        <p:spPr>
          <a:xfrm>
            <a:off x="232100" y="188650"/>
            <a:ext cx="879600" cy="864900"/>
          </a:xfrm>
          <a:prstGeom prst="ellipse">
            <a:avLst/>
          </a:prstGeom>
          <a:noFill/>
          <a:ln>
            <a:noFill/>
          </a:ln>
          <a:effectLst>
            <a:outerShdw blurRad="177800" rotWithShape="0" algn="ctr" dir="5400000" dist="50800">
              <a:srgbClr val="000000">
                <a:alpha val="14000"/>
              </a:srgbClr>
            </a:outerShdw>
          </a:effectLst>
        </p:spPr>
      </p:pic>
      <p:sp>
        <p:nvSpPr>
          <p:cNvPr id="1406" name="Google Shape;1406;p77"/>
          <p:cNvSpPr/>
          <p:nvPr/>
        </p:nvSpPr>
        <p:spPr>
          <a:xfrm>
            <a:off x="453250" y="1254525"/>
            <a:ext cx="8307000" cy="3716700"/>
          </a:xfrm>
          <a:prstGeom prst="roundRect">
            <a:avLst>
              <a:gd fmla="val 16667" name="adj"/>
            </a:avLst>
          </a:prstGeom>
          <a:solidFill>
            <a:srgbClr val="FFFFFE"/>
          </a:solidFill>
          <a:ln cap="flat" cmpd="sng" w="38100">
            <a:solidFill>
              <a:schemeClr val="accent1"/>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1"/>
                </a:solidFill>
                <a:latin typeface="Ubuntu"/>
                <a:ea typeface="Ubuntu"/>
                <a:cs typeface="Ubuntu"/>
                <a:sym typeface="Ubuntu"/>
              </a:rPr>
              <a:t>Problem of the Day</a:t>
            </a:r>
            <a:endParaRPr b="1">
              <a:solidFill>
                <a:schemeClr val="accent1"/>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A farmer planted 20 stalks of corn in a rectangular field. He had the same number of corn stalks in each row.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Draw a picture to show two ways the farmer could have planted the corn. Explain how you came up with your pictures.</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1407" name="Google Shape;1407;p77"/>
          <p:cNvPicPr preferRelativeResize="0"/>
          <p:nvPr/>
        </p:nvPicPr>
        <p:blipFill rotWithShape="1">
          <a:blip r:embed="rId4">
            <a:alphaModFix/>
          </a:blip>
          <a:srcRect b="0" l="0" r="0" t="0"/>
          <a:stretch/>
        </p:blipFill>
        <p:spPr>
          <a:xfrm>
            <a:off x="5309275" y="305625"/>
            <a:ext cx="1249625" cy="1403575"/>
          </a:xfrm>
          <a:prstGeom prst="rect">
            <a:avLst/>
          </a:prstGeom>
          <a:noFill/>
          <a:ln>
            <a:noFill/>
          </a:ln>
        </p:spPr>
      </p:pic>
      <p:pic>
        <p:nvPicPr>
          <p:cNvPr id="1408" name="Google Shape;1408;p77"/>
          <p:cNvPicPr preferRelativeResize="0"/>
          <p:nvPr/>
        </p:nvPicPr>
        <p:blipFill>
          <a:blip r:embed="rId5">
            <a:alphaModFix/>
          </a:blip>
          <a:stretch>
            <a:fillRect/>
          </a:stretch>
        </p:blipFill>
        <p:spPr>
          <a:xfrm rot="-4958466">
            <a:off x="5125800" y="1231370"/>
            <a:ext cx="176914" cy="409624"/>
          </a:xfrm>
          <a:prstGeom prst="rect">
            <a:avLst/>
          </a:prstGeom>
          <a:noFill/>
          <a:ln>
            <a:noFill/>
          </a:ln>
        </p:spPr>
      </p:pic>
    </p:spTree>
  </p:cSld>
  <p:clrMapOvr>
    <a:masterClrMapping/>
  </p:clrMapOvr>
  <p:transition spd="med">
    <p:fade thruBlk="1"/>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412" name="Shape 1412"/>
        <p:cNvGrpSpPr/>
        <p:nvPr/>
      </p:nvGrpSpPr>
      <p:grpSpPr>
        <a:xfrm>
          <a:off x="0" y="0"/>
          <a:ext cx="0" cy="0"/>
          <a:chOff x="0" y="0"/>
          <a:chExt cx="0" cy="0"/>
        </a:xfrm>
      </p:grpSpPr>
      <p:sp>
        <p:nvSpPr>
          <p:cNvPr id="1413" name="Google Shape;1413;p78"/>
          <p:cNvSpPr/>
          <p:nvPr/>
        </p:nvSpPr>
        <p:spPr>
          <a:xfrm>
            <a:off x="4546879" y="1921239"/>
            <a:ext cx="2465400" cy="741900"/>
          </a:xfrm>
          <a:prstGeom prst="roundRect">
            <a:avLst>
              <a:gd fmla="val 16667" name="adj"/>
            </a:avLst>
          </a:prstGeom>
          <a:solidFill>
            <a:schemeClr val="lt2"/>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14" name="Google Shape;1414;p78"/>
          <p:cNvSpPr txBox="1"/>
          <p:nvPr>
            <p:ph idx="1" type="body"/>
          </p:nvPr>
        </p:nvSpPr>
        <p:spPr>
          <a:xfrm>
            <a:off x="4797755" y="1922791"/>
            <a:ext cx="2159400" cy="73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400">
                <a:solidFill>
                  <a:schemeClr val="dk1"/>
                </a:solidFill>
                <a:latin typeface="Ubuntu Medium"/>
                <a:ea typeface="Ubuntu Medium"/>
                <a:cs typeface="Ubuntu Medium"/>
                <a:sym typeface="Ubuntu Medium"/>
              </a:rPr>
              <a:t>Reflection Poster</a:t>
            </a:r>
            <a:endParaRPr sz="2400">
              <a:solidFill>
                <a:schemeClr val="dk1"/>
              </a:solidFill>
              <a:latin typeface="Ubuntu Medium"/>
              <a:ea typeface="Ubuntu Medium"/>
              <a:cs typeface="Ubuntu Medium"/>
              <a:sym typeface="Ubuntu Medium"/>
            </a:endParaRPr>
          </a:p>
        </p:txBody>
      </p:sp>
      <p:pic>
        <p:nvPicPr>
          <p:cNvPr id="1415" name="Google Shape;1415;p78"/>
          <p:cNvPicPr preferRelativeResize="0"/>
          <p:nvPr>
            <p:ph idx="2" type="pic"/>
          </p:nvPr>
        </p:nvPicPr>
        <p:blipFill rotWithShape="1">
          <a:blip r:embed="rId3">
            <a:alphaModFix/>
          </a:blip>
          <a:srcRect b="835" l="0" r="0" t="826"/>
          <a:stretch/>
        </p:blipFill>
        <p:spPr>
          <a:xfrm>
            <a:off x="2114863" y="909450"/>
            <a:ext cx="2679300" cy="2634900"/>
          </a:xfrm>
          <a:prstGeom prst="ellipse">
            <a:avLst/>
          </a:prstGeom>
          <a:noFill/>
          <a:ln>
            <a:noFill/>
          </a:ln>
          <a:effectLst>
            <a:outerShdw blurRad="177800" rotWithShape="0" algn="ctr" dir="5400000" dist="50800">
              <a:srgbClr val="000000">
                <a:alpha val="14000"/>
              </a:srgbClr>
            </a:outerShdw>
          </a:effectLst>
        </p:spPr>
      </p:pic>
      <p:sp>
        <p:nvSpPr>
          <p:cNvPr id="1416" name="Google Shape;1416;p78"/>
          <p:cNvSpPr txBox="1"/>
          <p:nvPr/>
        </p:nvSpPr>
        <p:spPr>
          <a:xfrm>
            <a:off x="715800" y="3759250"/>
            <a:ext cx="7712400" cy="646500"/>
          </a:xfrm>
          <a:prstGeom prst="rect">
            <a:avLst/>
          </a:prstGeom>
          <a:solidFill>
            <a:schemeClr val="accent1"/>
          </a:solidFill>
          <a:ln cap="flat" cmpd="sng" w="28575">
            <a:solidFill>
              <a:schemeClr val="lt2"/>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lt2"/>
                </a:solidFill>
                <a:latin typeface="Ubuntu Medium"/>
                <a:ea typeface="Ubuntu Medium"/>
                <a:cs typeface="Ubuntu Medium"/>
                <a:sym typeface="Ubuntu Medium"/>
              </a:rPr>
              <a:t>Slides 62-63</a:t>
            </a:r>
            <a:endParaRPr sz="3000">
              <a:solidFill>
                <a:schemeClr val="lt2"/>
              </a:solidFill>
            </a:endParaRPr>
          </a:p>
        </p:txBody>
      </p:sp>
    </p:spTree>
  </p:cSld>
  <p:clrMapOvr>
    <a:masterClrMapping/>
  </p:clrMapOvr>
  <p:transition spd="med">
    <p:fade thruBlk="1"/>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sp>
        <p:nvSpPr>
          <p:cNvPr id="1421" name="Google Shape;1421;p79"/>
          <p:cNvSpPr/>
          <p:nvPr/>
        </p:nvSpPr>
        <p:spPr>
          <a:xfrm>
            <a:off x="3234950" y="568425"/>
            <a:ext cx="5665200" cy="3701400"/>
          </a:xfrm>
          <a:prstGeom prst="roundRect">
            <a:avLst>
              <a:gd fmla="val 16667" name="adj"/>
            </a:avLst>
          </a:prstGeom>
          <a:solidFill>
            <a:srgbClr val="FFFFFE"/>
          </a:solidFill>
          <a:ln cap="flat" cmpd="sng" w="38100">
            <a:solidFill>
              <a:schemeClr val="accent2"/>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sp>
        <p:nvSpPr>
          <p:cNvPr id="1422" name="Google Shape;1422;p79"/>
          <p:cNvSpPr txBox="1"/>
          <p:nvPr>
            <p:ph idx="1" type="body"/>
          </p:nvPr>
        </p:nvSpPr>
        <p:spPr>
          <a:xfrm>
            <a:off x="3234950" y="903275"/>
            <a:ext cx="5665200" cy="321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u="sng">
                <a:solidFill>
                  <a:schemeClr val="accent1"/>
                </a:solidFill>
                <a:latin typeface="Ubuntu"/>
                <a:ea typeface="Ubuntu"/>
                <a:cs typeface="Ubuntu"/>
                <a:sym typeface="Ubuntu"/>
              </a:rPr>
              <a:t>LET’S BRAINSTORM</a:t>
            </a:r>
            <a:endParaRPr b="1" sz="2400" u="sng">
              <a:solidFill>
                <a:schemeClr val="accent1"/>
              </a:solidFill>
              <a:latin typeface="Ubuntu"/>
              <a:ea typeface="Ubuntu"/>
              <a:cs typeface="Ubuntu"/>
              <a:sym typeface="Ubuntu"/>
            </a:endParaRPr>
          </a:p>
          <a:p>
            <a:pPr indent="0" lvl="0" marL="0" rtl="0" algn="l">
              <a:spcBef>
                <a:spcPts val="0"/>
              </a:spcBef>
              <a:spcAft>
                <a:spcPts val="0"/>
              </a:spcAft>
              <a:buNone/>
            </a:pPr>
            <a:r>
              <a:t/>
            </a:r>
            <a:endParaRPr sz="1000">
              <a:latin typeface="Ubuntu"/>
              <a:ea typeface="Ubuntu"/>
              <a:cs typeface="Ubuntu"/>
              <a:sym typeface="Ubuntu"/>
            </a:endParaRPr>
          </a:p>
          <a:p>
            <a:pPr indent="-342900" lvl="0" marL="457200" rtl="0" algn="l">
              <a:lnSpc>
                <a:spcPct val="150000"/>
              </a:lnSpc>
              <a:spcBef>
                <a:spcPts val="0"/>
              </a:spcBef>
              <a:spcAft>
                <a:spcPts val="0"/>
              </a:spcAft>
              <a:buSzPts val="1800"/>
              <a:buFont typeface="Ubuntu"/>
              <a:buChar char="★"/>
            </a:pPr>
            <a:r>
              <a:rPr lang="en" sz="1800">
                <a:latin typeface="Ubuntu"/>
                <a:ea typeface="Ubuntu"/>
                <a:cs typeface="Ubuntu"/>
                <a:sym typeface="Ubuntu"/>
              </a:rPr>
              <a:t>What m</a:t>
            </a:r>
            <a:r>
              <a:rPr lang="en" sz="1800">
                <a:latin typeface="Ubuntu"/>
                <a:ea typeface="Ubuntu"/>
                <a:cs typeface="Ubuntu"/>
                <a:sym typeface="Ubuntu"/>
              </a:rPr>
              <a:t>ath</a:t>
            </a:r>
            <a:r>
              <a:rPr lang="en" sz="1800">
                <a:latin typeface="Ubuntu"/>
                <a:ea typeface="Ubuntu"/>
                <a:cs typeface="Ubuntu"/>
                <a:sym typeface="Ubuntu"/>
              </a:rPr>
              <a:t> concepts did you learn this summer?</a:t>
            </a:r>
            <a:endParaRPr sz="1800">
              <a:latin typeface="Ubuntu"/>
              <a:ea typeface="Ubuntu"/>
              <a:cs typeface="Ubuntu"/>
              <a:sym typeface="Ubuntu"/>
            </a:endParaRPr>
          </a:p>
          <a:p>
            <a:pPr indent="-342900" lvl="0" marL="457200" rtl="0" algn="l">
              <a:lnSpc>
                <a:spcPct val="150000"/>
              </a:lnSpc>
              <a:spcBef>
                <a:spcPts val="0"/>
              </a:spcBef>
              <a:spcAft>
                <a:spcPts val="0"/>
              </a:spcAft>
              <a:buSzPts val="1800"/>
              <a:buFont typeface="Ubuntu"/>
              <a:buChar char="★"/>
            </a:pPr>
            <a:r>
              <a:rPr lang="en" sz="1800">
                <a:latin typeface="Ubuntu"/>
                <a:ea typeface="Ubuntu"/>
                <a:cs typeface="Ubuntu"/>
                <a:sym typeface="Ubuntu"/>
              </a:rPr>
              <a:t>What new vocabulary did you learn? </a:t>
            </a:r>
            <a:endParaRPr sz="1800">
              <a:latin typeface="Ubuntu"/>
              <a:ea typeface="Ubuntu"/>
              <a:cs typeface="Ubuntu"/>
              <a:sym typeface="Ubuntu"/>
            </a:endParaRPr>
          </a:p>
          <a:p>
            <a:pPr indent="-342900" lvl="0" marL="457200" rtl="0" algn="l">
              <a:lnSpc>
                <a:spcPct val="100000"/>
              </a:lnSpc>
              <a:spcBef>
                <a:spcPts val="0"/>
              </a:spcBef>
              <a:spcAft>
                <a:spcPts val="0"/>
              </a:spcAft>
              <a:buSzPts val="1800"/>
              <a:buFont typeface="Ubuntu"/>
              <a:buChar char="★"/>
            </a:pPr>
            <a:r>
              <a:rPr lang="en" sz="1800">
                <a:latin typeface="Ubuntu"/>
                <a:ea typeface="Ubuntu"/>
                <a:cs typeface="Ubuntu"/>
                <a:sym typeface="Ubuntu"/>
              </a:rPr>
              <a:t>What strategies did you use when you got stuck?</a:t>
            </a:r>
            <a:endParaRPr sz="1800">
              <a:latin typeface="Ubuntu"/>
              <a:ea typeface="Ubuntu"/>
              <a:cs typeface="Ubuntu"/>
              <a:sym typeface="Ubuntu"/>
            </a:endParaRPr>
          </a:p>
          <a:p>
            <a:pPr indent="0" lvl="0" marL="0" rtl="0" algn="l">
              <a:lnSpc>
                <a:spcPct val="150000"/>
              </a:lnSpc>
              <a:spcBef>
                <a:spcPts val="0"/>
              </a:spcBef>
              <a:spcAft>
                <a:spcPts val="0"/>
              </a:spcAft>
              <a:buNone/>
            </a:pPr>
            <a:r>
              <a:t/>
            </a:r>
            <a:endParaRPr sz="600">
              <a:latin typeface="Ubuntu"/>
              <a:ea typeface="Ubuntu"/>
              <a:cs typeface="Ubuntu"/>
              <a:sym typeface="Ubuntu"/>
            </a:endParaRPr>
          </a:p>
          <a:p>
            <a:pPr indent="-342900" lvl="0" marL="457200" rtl="0" algn="l">
              <a:lnSpc>
                <a:spcPct val="100000"/>
              </a:lnSpc>
              <a:spcBef>
                <a:spcPts val="0"/>
              </a:spcBef>
              <a:spcAft>
                <a:spcPts val="0"/>
              </a:spcAft>
              <a:buSzPts val="1800"/>
              <a:buFont typeface="Ubuntu"/>
              <a:buChar char="★"/>
            </a:pPr>
            <a:r>
              <a:rPr lang="en" sz="1800">
                <a:latin typeface="Ubuntu"/>
                <a:ea typeface="Ubuntu"/>
                <a:cs typeface="Ubuntu"/>
                <a:sym typeface="Ubuntu"/>
              </a:rPr>
              <a:t>How did you become a better </a:t>
            </a:r>
            <a:endParaRPr sz="1800">
              <a:latin typeface="Ubuntu"/>
              <a:ea typeface="Ubuntu"/>
              <a:cs typeface="Ubuntu"/>
              <a:sym typeface="Ubuntu"/>
            </a:endParaRPr>
          </a:p>
          <a:p>
            <a:pPr indent="0" lvl="0" marL="457200" rtl="0" algn="l">
              <a:lnSpc>
                <a:spcPct val="100000"/>
              </a:lnSpc>
              <a:spcBef>
                <a:spcPts val="0"/>
              </a:spcBef>
              <a:spcAft>
                <a:spcPts val="0"/>
              </a:spcAft>
              <a:buNone/>
            </a:pPr>
            <a:r>
              <a:rPr lang="en" sz="1800">
                <a:latin typeface="Ubuntu"/>
                <a:ea typeface="Ubuntu"/>
                <a:cs typeface="Ubuntu"/>
                <a:sym typeface="Ubuntu"/>
              </a:rPr>
              <a:t>mathematician?</a:t>
            </a:r>
            <a:endParaRPr sz="1800">
              <a:latin typeface="Ubuntu"/>
              <a:ea typeface="Ubuntu"/>
              <a:cs typeface="Ubuntu"/>
              <a:sym typeface="Ubuntu"/>
            </a:endParaRPr>
          </a:p>
          <a:p>
            <a:pPr indent="0" lvl="0" marL="0" rtl="0" algn="l">
              <a:spcBef>
                <a:spcPts val="0"/>
              </a:spcBef>
              <a:spcAft>
                <a:spcPts val="0"/>
              </a:spcAft>
              <a:buNone/>
            </a:pPr>
            <a:r>
              <a:t/>
            </a:r>
            <a:endParaRPr sz="2000">
              <a:latin typeface="Ubuntu"/>
              <a:ea typeface="Ubuntu"/>
              <a:cs typeface="Ubuntu"/>
              <a:sym typeface="Ubuntu"/>
            </a:endParaRPr>
          </a:p>
          <a:p>
            <a:pPr indent="0" lvl="0" marL="0" rtl="0" algn="ctr">
              <a:spcBef>
                <a:spcPts val="0"/>
              </a:spcBef>
              <a:spcAft>
                <a:spcPts val="0"/>
              </a:spcAft>
              <a:buNone/>
            </a:pPr>
            <a:r>
              <a:t/>
            </a:r>
            <a:endParaRPr sz="2000">
              <a:latin typeface="Ubuntu"/>
              <a:ea typeface="Ubuntu"/>
              <a:cs typeface="Ubuntu"/>
              <a:sym typeface="Ubuntu"/>
            </a:endParaRPr>
          </a:p>
        </p:txBody>
      </p:sp>
      <p:sp>
        <p:nvSpPr>
          <p:cNvPr id="1423" name="Google Shape;1423;p79"/>
          <p:cNvSpPr/>
          <p:nvPr/>
        </p:nvSpPr>
        <p:spPr>
          <a:xfrm>
            <a:off x="451688" y="12131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79"/>
          <p:cNvSpPr txBox="1"/>
          <p:nvPr/>
        </p:nvSpPr>
        <p:spPr>
          <a:xfrm>
            <a:off x="250238" y="1973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REFLECTION</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grpSp>
        <p:nvGrpSpPr>
          <p:cNvPr id="1425" name="Google Shape;1425;p79"/>
          <p:cNvGrpSpPr/>
          <p:nvPr/>
        </p:nvGrpSpPr>
        <p:grpSpPr>
          <a:xfrm>
            <a:off x="376308" y="319503"/>
            <a:ext cx="227520" cy="248922"/>
            <a:chOff x="4469316" y="1236218"/>
            <a:chExt cx="360570" cy="400390"/>
          </a:xfrm>
        </p:grpSpPr>
        <p:sp>
          <p:nvSpPr>
            <p:cNvPr id="1426" name="Google Shape;1426;p79"/>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79"/>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79"/>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79"/>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79"/>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79"/>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79"/>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33" name="Google Shape;1433;p79"/>
          <p:cNvPicPr preferRelativeResize="0"/>
          <p:nvPr/>
        </p:nvPicPr>
        <p:blipFill>
          <a:blip r:embed="rId3">
            <a:alphaModFix/>
          </a:blip>
          <a:stretch>
            <a:fillRect/>
          </a:stretch>
        </p:blipFill>
        <p:spPr>
          <a:xfrm>
            <a:off x="7065800" y="3096544"/>
            <a:ext cx="1347350" cy="11732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sp>
        <p:nvSpPr>
          <p:cNvPr id="1438" name="Google Shape;1438;p80"/>
          <p:cNvSpPr/>
          <p:nvPr/>
        </p:nvSpPr>
        <p:spPr>
          <a:xfrm>
            <a:off x="3234950" y="568425"/>
            <a:ext cx="5665200" cy="3701400"/>
          </a:xfrm>
          <a:prstGeom prst="roundRect">
            <a:avLst>
              <a:gd fmla="val 16667" name="adj"/>
            </a:avLst>
          </a:prstGeom>
          <a:solidFill>
            <a:srgbClr val="FFFFFE"/>
          </a:solidFill>
          <a:ln cap="flat" cmpd="sng" w="38100">
            <a:solidFill>
              <a:schemeClr val="accent2"/>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sp>
        <p:nvSpPr>
          <p:cNvPr id="1439" name="Google Shape;1439;p80"/>
          <p:cNvSpPr txBox="1"/>
          <p:nvPr>
            <p:ph idx="1" type="body"/>
          </p:nvPr>
        </p:nvSpPr>
        <p:spPr>
          <a:xfrm>
            <a:off x="3234950" y="903275"/>
            <a:ext cx="5817000" cy="321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accent1"/>
                </a:solidFill>
                <a:latin typeface="Ubuntu"/>
                <a:ea typeface="Ubuntu"/>
                <a:cs typeface="Ubuntu"/>
                <a:sym typeface="Ubuntu"/>
              </a:rPr>
              <a:t>DESIGN A REFLECTION POSTER</a:t>
            </a:r>
            <a:endParaRPr b="1" sz="2400">
              <a:solidFill>
                <a:schemeClr val="accent1"/>
              </a:solidFill>
              <a:latin typeface="Ubuntu"/>
              <a:ea typeface="Ubuntu"/>
              <a:cs typeface="Ubuntu"/>
              <a:sym typeface="Ubuntu"/>
            </a:endParaRPr>
          </a:p>
          <a:p>
            <a:pPr indent="0" lvl="0" marL="0" rtl="0" algn="ctr">
              <a:spcBef>
                <a:spcPts val="0"/>
              </a:spcBef>
              <a:spcAft>
                <a:spcPts val="0"/>
              </a:spcAft>
              <a:buNone/>
            </a:pPr>
            <a:r>
              <a:rPr b="1" lang="en" sz="2000">
                <a:solidFill>
                  <a:schemeClr val="accent1"/>
                </a:solidFill>
                <a:latin typeface="Ubuntu"/>
                <a:ea typeface="Ubuntu"/>
                <a:cs typeface="Ubuntu"/>
                <a:sym typeface="Ubuntu"/>
              </a:rPr>
              <a:t>Share what you know!</a:t>
            </a:r>
            <a:r>
              <a:rPr lang="en" sz="2000">
                <a:latin typeface="Ubuntu"/>
                <a:ea typeface="Ubuntu"/>
                <a:cs typeface="Ubuntu"/>
                <a:sym typeface="Ubuntu"/>
              </a:rPr>
              <a:t> </a:t>
            </a:r>
            <a:endParaRPr sz="2000">
              <a:latin typeface="Ubuntu"/>
              <a:ea typeface="Ubuntu"/>
              <a:cs typeface="Ubuntu"/>
              <a:sym typeface="Ubuntu"/>
            </a:endParaRPr>
          </a:p>
          <a:p>
            <a:pPr indent="0" lvl="0" marL="0" rtl="0" algn="l">
              <a:spcBef>
                <a:spcPts val="0"/>
              </a:spcBef>
              <a:spcAft>
                <a:spcPts val="0"/>
              </a:spcAft>
              <a:buNone/>
            </a:pPr>
            <a:r>
              <a:t/>
            </a:r>
            <a:endParaRPr sz="1000">
              <a:latin typeface="Ubuntu"/>
              <a:ea typeface="Ubuntu"/>
              <a:cs typeface="Ubuntu"/>
              <a:sym typeface="Ubuntu"/>
            </a:endParaRPr>
          </a:p>
          <a:p>
            <a:pPr indent="-342900" lvl="0" marL="457200" rtl="0" algn="l">
              <a:lnSpc>
                <a:spcPct val="100000"/>
              </a:lnSpc>
              <a:spcBef>
                <a:spcPts val="0"/>
              </a:spcBef>
              <a:spcAft>
                <a:spcPts val="0"/>
              </a:spcAft>
              <a:buSzPts val="1800"/>
              <a:buFont typeface="Ubuntu"/>
              <a:buChar char="★"/>
            </a:pPr>
            <a:r>
              <a:rPr lang="en" sz="1800">
                <a:latin typeface="Ubuntu"/>
                <a:ea typeface="Ubuntu"/>
                <a:cs typeface="Ubuntu"/>
                <a:sym typeface="Ubuntu"/>
              </a:rPr>
              <a:t>What m</a:t>
            </a:r>
            <a:r>
              <a:rPr lang="en" sz="1800">
                <a:latin typeface="Ubuntu"/>
                <a:ea typeface="Ubuntu"/>
                <a:cs typeface="Ubuntu"/>
                <a:sym typeface="Ubuntu"/>
              </a:rPr>
              <a:t>ath</a:t>
            </a:r>
            <a:r>
              <a:rPr lang="en" sz="1800">
                <a:latin typeface="Ubuntu"/>
                <a:ea typeface="Ubuntu"/>
                <a:cs typeface="Ubuntu"/>
                <a:sym typeface="Ubuntu"/>
              </a:rPr>
              <a:t> concepts did you learn this summer?</a:t>
            </a:r>
            <a:endParaRPr sz="1800">
              <a:latin typeface="Ubuntu"/>
              <a:ea typeface="Ubuntu"/>
              <a:cs typeface="Ubuntu"/>
              <a:sym typeface="Ubuntu"/>
            </a:endParaRPr>
          </a:p>
          <a:p>
            <a:pPr indent="-342900" lvl="0" marL="457200" rtl="0" algn="l">
              <a:lnSpc>
                <a:spcPct val="100000"/>
              </a:lnSpc>
              <a:spcBef>
                <a:spcPts val="0"/>
              </a:spcBef>
              <a:spcAft>
                <a:spcPts val="0"/>
              </a:spcAft>
              <a:buSzPts val="1800"/>
              <a:buFont typeface="Ubuntu"/>
              <a:buChar char="★"/>
            </a:pPr>
            <a:r>
              <a:rPr lang="en" sz="1800">
                <a:latin typeface="Ubuntu"/>
                <a:ea typeface="Ubuntu"/>
                <a:cs typeface="Ubuntu"/>
                <a:sym typeface="Ubuntu"/>
              </a:rPr>
              <a:t>What new vocabulary did you learn? </a:t>
            </a:r>
            <a:endParaRPr sz="1800">
              <a:latin typeface="Ubuntu"/>
              <a:ea typeface="Ubuntu"/>
              <a:cs typeface="Ubuntu"/>
              <a:sym typeface="Ubuntu"/>
            </a:endParaRPr>
          </a:p>
          <a:p>
            <a:pPr indent="-342900" lvl="0" marL="457200" rtl="0" algn="l">
              <a:lnSpc>
                <a:spcPct val="100000"/>
              </a:lnSpc>
              <a:spcBef>
                <a:spcPts val="0"/>
              </a:spcBef>
              <a:spcAft>
                <a:spcPts val="0"/>
              </a:spcAft>
              <a:buSzPts val="1800"/>
              <a:buFont typeface="Ubuntu"/>
              <a:buChar char="★"/>
            </a:pPr>
            <a:r>
              <a:rPr lang="en" sz="1800">
                <a:latin typeface="Ubuntu"/>
                <a:ea typeface="Ubuntu"/>
                <a:cs typeface="Ubuntu"/>
                <a:sym typeface="Ubuntu"/>
              </a:rPr>
              <a:t>What strategies did you use when you got stuck?</a:t>
            </a:r>
            <a:endParaRPr sz="600">
              <a:latin typeface="Ubuntu"/>
              <a:ea typeface="Ubuntu"/>
              <a:cs typeface="Ubuntu"/>
              <a:sym typeface="Ubuntu"/>
            </a:endParaRPr>
          </a:p>
          <a:p>
            <a:pPr indent="-342900" lvl="0" marL="457200" rtl="0" algn="l">
              <a:lnSpc>
                <a:spcPct val="100000"/>
              </a:lnSpc>
              <a:spcBef>
                <a:spcPts val="0"/>
              </a:spcBef>
              <a:spcAft>
                <a:spcPts val="0"/>
              </a:spcAft>
              <a:buSzPts val="1800"/>
              <a:buFont typeface="Ubuntu"/>
              <a:buChar char="★"/>
            </a:pPr>
            <a:r>
              <a:rPr lang="en" sz="1800">
                <a:latin typeface="Ubuntu"/>
                <a:ea typeface="Ubuntu"/>
                <a:cs typeface="Ubuntu"/>
                <a:sym typeface="Ubuntu"/>
              </a:rPr>
              <a:t>How did you become a better mathematician?</a:t>
            </a:r>
            <a:endParaRPr sz="1800">
              <a:latin typeface="Ubuntu"/>
              <a:ea typeface="Ubuntu"/>
              <a:cs typeface="Ubuntu"/>
              <a:sym typeface="Ubuntu"/>
            </a:endParaRPr>
          </a:p>
          <a:p>
            <a:pPr indent="0" lvl="0" marL="0" rtl="0" algn="l">
              <a:spcBef>
                <a:spcPts val="0"/>
              </a:spcBef>
              <a:spcAft>
                <a:spcPts val="0"/>
              </a:spcAft>
              <a:buNone/>
            </a:pPr>
            <a:r>
              <a:t/>
            </a:r>
            <a:endParaRPr sz="1800">
              <a:latin typeface="Ubuntu"/>
              <a:ea typeface="Ubuntu"/>
              <a:cs typeface="Ubuntu"/>
              <a:sym typeface="Ubuntu"/>
            </a:endParaRPr>
          </a:p>
          <a:p>
            <a:pPr indent="0" lvl="0" marL="0" rtl="0" algn="ctr">
              <a:lnSpc>
                <a:spcPct val="100000"/>
              </a:lnSpc>
              <a:spcBef>
                <a:spcPts val="0"/>
              </a:spcBef>
              <a:spcAft>
                <a:spcPts val="0"/>
              </a:spcAft>
              <a:buNone/>
            </a:pPr>
            <a:r>
              <a:rPr lang="en" sz="2000">
                <a:latin typeface="Ubuntu"/>
                <a:ea typeface="Ubuntu"/>
                <a:cs typeface="Ubuntu"/>
                <a:sym typeface="Ubuntu"/>
              </a:rPr>
              <a:t>Make your poster </a:t>
            </a:r>
            <a:endParaRPr sz="2000">
              <a:latin typeface="Ubuntu"/>
              <a:ea typeface="Ubuntu"/>
              <a:cs typeface="Ubuntu"/>
              <a:sym typeface="Ubuntu"/>
            </a:endParaRPr>
          </a:p>
          <a:p>
            <a:pPr indent="0" lvl="0" marL="0" rtl="0" algn="ctr">
              <a:lnSpc>
                <a:spcPct val="100000"/>
              </a:lnSpc>
              <a:spcBef>
                <a:spcPts val="0"/>
              </a:spcBef>
              <a:spcAft>
                <a:spcPts val="0"/>
              </a:spcAft>
              <a:buNone/>
            </a:pPr>
            <a:r>
              <a:rPr b="1" lang="en" sz="2000">
                <a:solidFill>
                  <a:schemeClr val="accent2"/>
                </a:solidFill>
                <a:latin typeface="Ubuntu"/>
                <a:ea typeface="Ubuntu"/>
                <a:cs typeface="Ubuntu"/>
                <a:sym typeface="Ubuntu"/>
              </a:rPr>
              <a:t>colorful</a:t>
            </a:r>
            <a:r>
              <a:rPr lang="en" sz="2000">
                <a:latin typeface="Ubuntu"/>
                <a:ea typeface="Ubuntu"/>
                <a:cs typeface="Ubuntu"/>
                <a:sym typeface="Ubuntu"/>
              </a:rPr>
              <a:t>, </a:t>
            </a:r>
            <a:r>
              <a:rPr b="1" lang="en" sz="2000">
                <a:solidFill>
                  <a:schemeClr val="accent4"/>
                </a:solidFill>
                <a:latin typeface="Ubuntu"/>
                <a:ea typeface="Ubuntu"/>
                <a:cs typeface="Ubuntu"/>
                <a:sym typeface="Ubuntu"/>
              </a:rPr>
              <a:t>interesting</a:t>
            </a:r>
            <a:r>
              <a:rPr lang="en" sz="2000">
                <a:latin typeface="Ubuntu"/>
                <a:ea typeface="Ubuntu"/>
                <a:cs typeface="Ubuntu"/>
                <a:sym typeface="Ubuntu"/>
              </a:rPr>
              <a:t> and </a:t>
            </a:r>
            <a:r>
              <a:rPr b="1" lang="en" sz="2000">
                <a:solidFill>
                  <a:schemeClr val="accent3"/>
                </a:solidFill>
                <a:latin typeface="Ubuntu"/>
                <a:ea typeface="Ubuntu"/>
                <a:cs typeface="Ubuntu"/>
                <a:sym typeface="Ubuntu"/>
              </a:rPr>
              <a:t>informative</a:t>
            </a:r>
            <a:r>
              <a:rPr lang="en" sz="2000">
                <a:latin typeface="Ubuntu"/>
                <a:ea typeface="Ubuntu"/>
                <a:cs typeface="Ubuntu"/>
                <a:sym typeface="Ubuntu"/>
              </a:rPr>
              <a:t>. </a:t>
            </a:r>
            <a:endParaRPr sz="2000">
              <a:latin typeface="Ubuntu"/>
              <a:ea typeface="Ubuntu"/>
              <a:cs typeface="Ubuntu"/>
              <a:sym typeface="Ubuntu"/>
            </a:endParaRPr>
          </a:p>
        </p:txBody>
      </p:sp>
      <p:sp>
        <p:nvSpPr>
          <p:cNvPr id="1440" name="Google Shape;1440;p80"/>
          <p:cNvSpPr/>
          <p:nvPr/>
        </p:nvSpPr>
        <p:spPr>
          <a:xfrm>
            <a:off x="451688" y="12131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80"/>
          <p:cNvSpPr txBox="1"/>
          <p:nvPr/>
        </p:nvSpPr>
        <p:spPr>
          <a:xfrm>
            <a:off x="250238" y="1973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REFLECTION</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grpSp>
        <p:nvGrpSpPr>
          <p:cNvPr id="1442" name="Google Shape;1442;p80"/>
          <p:cNvGrpSpPr/>
          <p:nvPr/>
        </p:nvGrpSpPr>
        <p:grpSpPr>
          <a:xfrm>
            <a:off x="376308" y="319503"/>
            <a:ext cx="227520" cy="248922"/>
            <a:chOff x="4469316" y="1236218"/>
            <a:chExt cx="360570" cy="400390"/>
          </a:xfrm>
        </p:grpSpPr>
        <p:sp>
          <p:nvSpPr>
            <p:cNvPr id="1443" name="Google Shape;1443;p80"/>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80"/>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80"/>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80"/>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80"/>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80"/>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80"/>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50" name="Google Shape;1450;p80"/>
          <p:cNvPicPr preferRelativeResize="0"/>
          <p:nvPr/>
        </p:nvPicPr>
        <p:blipFill>
          <a:blip r:embed="rId3">
            <a:alphaModFix/>
          </a:blip>
          <a:stretch>
            <a:fillRect/>
          </a:stretch>
        </p:blipFill>
        <p:spPr>
          <a:xfrm>
            <a:off x="7484925" y="423588"/>
            <a:ext cx="692600" cy="6603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454" name="Shape 1454"/>
        <p:cNvGrpSpPr/>
        <p:nvPr/>
      </p:nvGrpSpPr>
      <p:grpSpPr>
        <a:xfrm>
          <a:off x="0" y="0"/>
          <a:ext cx="0" cy="0"/>
          <a:chOff x="0" y="0"/>
          <a:chExt cx="0" cy="0"/>
        </a:xfrm>
      </p:grpSpPr>
      <p:sp>
        <p:nvSpPr>
          <p:cNvPr id="1455" name="Google Shape;1455;p81"/>
          <p:cNvSpPr/>
          <p:nvPr/>
        </p:nvSpPr>
        <p:spPr>
          <a:xfrm>
            <a:off x="4546879" y="1921239"/>
            <a:ext cx="2465400" cy="741900"/>
          </a:xfrm>
          <a:prstGeom prst="roundRect">
            <a:avLst>
              <a:gd fmla="val 16667" name="adj"/>
            </a:avLst>
          </a:prstGeom>
          <a:solidFill>
            <a:schemeClr val="lt2"/>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56" name="Google Shape;1456;p81"/>
          <p:cNvSpPr txBox="1"/>
          <p:nvPr>
            <p:ph idx="1" type="body"/>
          </p:nvPr>
        </p:nvSpPr>
        <p:spPr>
          <a:xfrm>
            <a:off x="4797755" y="1922791"/>
            <a:ext cx="2159400" cy="73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400">
                <a:solidFill>
                  <a:schemeClr val="dk1"/>
                </a:solidFill>
                <a:latin typeface="Ubuntu Medium"/>
                <a:ea typeface="Ubuntu Medium"/>
                <a:cs typeface="Ubuntu Medium"/>
                <a:sym typeface="Ubuntu Medium"/>
              </a:rPr>
              <a:t>Mini Math Game Design</a:t>
            </a:r>
            <a:endParaRPr sz="2400">
              <a:solidFill>
                <a:schemeClr val="dk1"/>
              </a:solidFill>
              <a:latin typeface="Ubuntu Medium"/>
              <a:ea typeface="Ubuntu Medium"/>
              <a:cs typeface="Ubuntu Medium"/>
              <a:sym typeface="Ubuntu Medium"/>
            </a:endParaRPr>
          </a:p>
        </p:txBody>
      </p:sp>
      <p:pic>
        <p:nvPicPr>
          <p:cNvPr id="1457" name="Google Shape;1457;p81"/>
          <p:cNvPicPr preferRelativeResize="0"/>
          <p:nvPr>
            <p:ph idx="2" type="pic"/>
          </p:nvPr>
        </p:nvPicPr>
        <p:blipFill rotWithShape="1">
          <a:blip r:embed="rId3">
            <a:alphaModFix/>
          </a:blip>
          <a:srcRect b="835" l="0" r="0" t="826"/>
          <a:stretch/>
        </p:blipFill>
        <p:spPr>
          <a:xfrm>
            <a:off x="2114863" y="909450"/>
            <a:ext cx="2679300" cy="2634900"/>
          </a:xfrm>
          <a:prstGeom prst="ellipse">
            <a:avLst/>
          </a:prstGeom>
          <a:noFill/>
          <a:ln>
            <a:noFill/>
          </a:ln>
          <a:effectLst>
            <a:outerShdw blurRad="177800" rotWithShape="0" algn="ctr" dir="5400000" dist="50800">
              <a:srgbClr val="000000">
                <a:alpha val="14000"/>
              </a:srgbClr>
            </a:outerShdw>
          </a:effectLst>
        </p:spPr>
      </p:pic>
      <p:sp>
        <p:nvSpPr>
          <p:cNvPr id="1458" name="Google Shape;1458;p81"/>
          <p:cNvSpPr txBox="1"/>
          <p:nvPr/>
        </p:nvSpPr>
        <p:spPr>
          <a:xfrm>
            <a:off x="715800" y="3759250"/>
            <a:ext cx="7712400" cy="1108200"/>
          </a:xfrm>
          <a:prstGeom prst="rect">
            <a:avLst/>
          </a:prstGeom>
          <a:solidFill>
            <a:schemeClr val="accent1"/>
          </a:solidFill>
          <a:ln cap="flat" cmpd="sng" w="28575">
            <a:solidFill>
              <a:schemeClr val="lt2"/>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lt2"/>
                </a:solidFill>
                <a:latin typeface="Ubuntu Medium"/>
                <a:ea typeface="Ubuntu Medium"/>
                <a:cs typeface="Ubuntu Medium"/>
                <a:sym typeface="Ubuntu Medium"/>
              </a:rPr>
              <a:t>Use Slides 65-69 if using the </a:t>
            </a:r>
            <a:endParaRPr sz="3000">
              <a:solidFill>
                <a:schemeClr val="lt2"/>
              </a:solidFill>
              <a:latin typeface="Ubuntu Medium"/>
              <a:ea typeface="Ubuntu Medium"/>
              <a:cs typeface="Ubuntu Medium"/>
              <a:sym typeface="Ubuntu Medium"/>
            </a:endParaRPr>
          </a:p>
          <a:p>
            <a:pPr indent="0" lvl="0" marL="0" rtl="0" algn="ctr">
              <a:spcBef>
                <a:spcPts val="0"/>
              </a:spcBef>
              <a:spcAft>
                <a:spcPts val="0"/>
              </a:spcAft>
              <a:buNone/>
            </a:pPr>
            <a:r>
              <a:rPr lang="en" sz="3000">
                <a:solidFill>
                  <a:schemeClr val="lt2"/>
                </a:solidFill>
                <a:latin typeface="Ubuntu Medium"/>
                <a:ea typeface="Ubuntu Medium"/>
                <a:cs typeface="Ubuntu Medium"/>
                <a:sym typeface="Ubuntu Medium"/>
              </a:rPr>
              <a:t>4-Day Immersion Program</a:t>
            </a:r>
            <a:endParaRPr sz="3000">
              <a:solidFill>
                <a:schemeClr val="lt2"/>
              </a:solidFill>
            </a:endParaRPr>
          </a:p>
        </p:txBody>
      </p:sp>
    </p:spTree>
  </p:cSld>
  <p:clrMapOvr>
    <a:masterClrMapping/>
  </p:clrMapOvr>
  <p:transition spd="med">
    <p:fade thruBlk="1"/>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82"/>
          <p:cNvSpPr/>
          <p:nvPr/>
        </p:nvSpPr>
        <p:spPr>
          <a:xfrm>
            <a:off x="3234950" y="568425"/>
            <a:ext cx="5665200" cy="3701400"/>
          </a:xfrm>
          <a:prstGeom prst="roundRect">
            <a:avLst>
              <a:gd fmla="val 16667" name="adj"/>
            </a:avLst>
          </a:prstGeom>
          <a:solidFill>
            <a:srgbClr val="FFFFFE"/>
          </a:solidFill>
          <a:ln cap="flat" cmpd="sng" w="38100">
            <a:solidFill>
              <a:schemeClr val="accent2"/>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We are going to create a game like the ones you played this summer!</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1464" name="Google Shape;1464;p82"/>
          <p:cNvPicPr preferRelativeResize="0"/>
          <p:nvPr/>
        </p:nvPicPr>
        <p:blipFill>
          <a:blip r:embed="rId3">
            <a:alphaModFix/>
          </a:blip>
          <a:stretch>
            <a:fillRect/>
          </a:stretch>
        </p:blipFill>
        <p:spPr>
          <a:xfrm>
            <a:off x="4606750" y="1620700"/>
            <a:ext cx="2921576" cy="2921576"/>
          </a:xfrm>
          <a:prstGeom prst="rect">
            <a:avLst/>
          </a:prstGeom>
          <a:noFill/>
          <a:ln>
            <a:noFill/>
          </a:ln>
        </p:spPr>
      </p:pic>
      <p:pic>
        <p:nvPicPr>
          <p:cNvPr id="1465" name="Google Shape;1465;p82"/>
          <p:cNvPicPr preferRelativeResize="0"/>
          <p:nvPr/>
        </p:nvPicPr>
        <p:blipFill>
          <a:blip r:embed="rId4">
            <a:alphaModFix/>
          </a:blip>
          <a:stretch>
            <a:fillRect/>
          </a:stretch>
        </p:blipFill>
        <p:spPr>
          <a:xfrm>
            <a:off x="7670725" y="3370900"/>
            <a:ext cx="444950" cy="444950"/>
          </a:xfrm>
          <a:prstGeom prst="rect">
            <a:avLst/>
          </a:prstGeom>
          <a:noFill/>
          <a:ln>
            <a:noFill/>
          </a:ln>
        </p:spPr>
      </p:pic>
      <p:pic>
        <p:nvPicPr>
          <p:cNvPr id="1466" name="Google Shape;1466;p82"/>
          <p:cNvPicPr preferRelativeResize="0"/>
          <p:nvPr/>
        </p:nvPicPr>
        <p:blipFill>
          <a:blip r:embed="rId5">
            <a:alphaModFix/>
          </a:blip>
          <a:stretch>
            <a:fillRect/>
          </a:stretch>
        </p:blipFill>
        <p:spPr>
          <a:xfrm>
            <a:off x="218500" y="-70025"/>
            <a:ext cx="2819773" cy="18324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83"/>
          <p:cNvSpPr txBox="1"/>
          <p:nvPr>
            <p:ph idx="1" type="body"/>
          </p:nvPr>
        </p:nvSpPr>
        <p:spPr>
          <a:xfrm>
            <a:off x="1072250" y="934500"/>
            <a:ext cx="7201200" cy="3554400"/>
          </a:xfrm>
          <a:prstGeom prst="rect">
            <a:avLst/>
          </a:prstGeom>
          <a:noFill/>
          <a:ln cap="flat" cmpd="sng" w="38100">
            <a:solidFill>
              <a:schemeClr val="accent2"/>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472" name="Google Shape;1472;p83"/>
          <p:cNvPicPr preferRelativeResize="0"/>
          <p:nvPr/>
        </p:nvPicPr>
        <p:blipFill>
          <a:blip r:embed="rId3">
            <a:alphaModFix/>
          </a:blip>
          <a:stretch>
            <a:fillRect/>
          </a:stretch>
        </p:blipFill>
        <p:spPr>
          <a:xfrm>
            <a:off x="169975" y="-130000"/>
            <a:ext cx="2819773" cy="1832450"/>
          </a:xfrm>
          <a:prstGeom prst="rect">
            <a:avLst/>
          </a:prstGeom>
          <a:noFill/>
          <a:ln>
            <a:noFill/>
          </a:ln>
        </p:spPr>
      </p:pic>
      <p:sp>
        <p:nvSpPr>
          <p:cNvPr id="1473" name="Google Shape;1473;p83"/>
          <p:cNvSpPr txBox="1"/>
          <p:nvPr/>
        </p:nvSpPr>
        <p:spPr>
          <a:xfrm>
            <a:off x="1493400" y="1702450"/>
            <a:ext cx="6157200" cy="2770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Ubuntu"/>
                <a:ea typeface="Ubuntu"/>
                <a:cs typeface="Ubuntu"/>
                <a:sym typeface="Ubuntu"/>
              </a:rPr>
              <a:t>What are some games you know?</a:t>
            </a:r>
            <a:endParaRPr b="1" sz="2400">
              <a:latin typeface="Ubuntu"/>
              <a:ea typeface="Ubuntu"/>
              <a:cs typeface="Ubuntu"/>
              <a:sym typeface="Ubuntu"/>
            </a:endParaRPr>
          </a:p>
          <a:p>
            <a:pPr indent="0" lvl="0" marL="0" rtl="0" algn="ctr">
              <a:spcBef>
                <a:spcPts val="0"/>
              </a:spcBef>
              <a:spcAft>
                <a:spcPts val="0"/>
              </a:spcAft>
              <a:buNone/>
            </a:pPr>
            <a:r>
              <a:t/>
            </a:r>
            <a:endParaRPr b="1" sz="2400">
              <a:latin typeface="Ubuntu"/>
              <a:ea typeface="Ubuntu"/>
              <a:cs typeface="Ubuntu"/>
              <a:sym typeface="Ubuntu"/>
            </a:endParaRPr>
          </a:p>
          <a:p>
            <a:pPr indent="0" lvl="0" marL="0" rtl="0" algn="ctr">
              <a:spcBef>
                <a:spcPts val="0"/>
              </a:spcBef>
              <a:spcAft>
                <a:spcPts val="0"/>
              </a:spcAft>
              <a:buNone/>
            </a:pPr>
            <a:r>
              <a:rPr b="1" lang="en" sz="2400">
                <a:latin typeface="Ubuntu"/>
                <a:ea typeface="Ubuntu"/>
                <a:cs typeface="Ubuntu"/>
                <a:sym typeface="Ubuntu"/>
              </a:rPr>
              <a:t>Can you think of how you might put math in the game?</a:t>
            </a:r>
            <a:endParaRPr b="1" sz="2400">
              <a:latin typeface="Ubuntu"/>
              <a:ea typeface="Ubuntu"/>
              <a:cs typeface="Ubuntu"/>
              <a:sym typeface="Ubuntu"/>
            </a:endParaRPr>
          </a:p>
          <a:p>
            <a:pPr indent="0" lvl="0" marL="0" rtl="0" algn="ctr">
              <a:spcBef>
                <a:spcPts val="0"/>
              </a:spcBef>
              <a:spcAft>
                <a:spcPts val="0"/>
              </a:spcAft>
              <a:buNone/>
            </a:pPr>
            <a:r>
              <a:t/>
            </a:r>
            <a:endParaRPr b="1" sz="2400">
              <a:latin typeface="Ubuntu"/>
              <a:ea typeface="Ubuntu"/>
              <a:cs typeface="Ubuntu"/>
              <a:sym typeface="Ubuntu"/>
            </a:endParaRPr>
          </a:p>
          <a:p>
            <a:pPr indent="0" lvl="0" marL="0" rtl="0" algn="ctr">
              <a:spcBef>
                <a:spcPts val="0"/>
              </a:spcBef>
              <a:spcAft>
                <a:spcPts val="0"/>
              </a:spcAft>
              <a:buNone/>
            </a:pPr>
            <a:r>
              <a:rPr b="1" lang="en" sz="2400">
                <a:latin typeface="Ubuntu"/>
                <a:ea typeface="Ubuntu"/>
                <a:cs typeface="Ubuntu"/>
                <a:sym typeface="Ubuntu"/>
              </a:rPr>
              <a:t>Can you think of a game you would like to make that is like the ones you know?</a:t>
            </a:r>
            <a:endParaRPr b="1" sz="2400">
              <a:latin typeface="Ubuntu"/>
              <a:ea typeface="Ubuntu"/>
              <a:cs typeface="Ubuntu"/>
              <a:sym typeface="Ubuntu"/>
            </a:endParaRPr>
          </a:p>
        </p:txBody>
      </p:sp>
      <p:pic>
        <p:nvPicPr>
          <p:cNvPr id="1474" name="Google Shape;1474;p83"/>
          <p:cNvPicPr preferRelativeResize="0"/>
          <p:nvPr/>
        </p:nvPicPr>
        <p:blipFill>
          <a:blip r:embed="rId3">
            <a:alphaModFix/>
          </a:blip>
          <a:stretch>
            <a:fillRect/>
          </a:stretch>
        </p:blipFill>
        <p:spPr>
          <a:xfrm>
            <a:off x="218500" y="-70025"/>
            <a:ext cx="2819773" cy="1832450"/>
          </a:xfrm>
          <a:prstGeom prst="rect">
            <a:avLst/>
          </a:prstGeom>
          <a:noFill/>
          <a:ln>
            <a:noFill/>
          </a:ln>
        </p:spPr>
      </p:pic>
      <p:sp>
        <p:nvSpPr>
          <p:cNvPr id="1475" name="Google Shape;1475;p83"/>
          <p:cNvSpPr/>
          <p:nvPr/>
        </p:nvSpPr>
        <p:spPr>
          <a:xfrm>
            <a:off x="3385488" y="369938"/>
            <a:ext cx="2819772" cy="1255932"/>
          </a:xfrm>
          <a:prstGeom prst="cloud">
            <a:avLst/>
          </a:prstGeom>
          <a:solidFill>
            <a:srgbClr val="FCE5CD"/>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Architects Daughter"/>
                <a:ea typeface="Architects Daughter"/>
                <a:cs typeface="Architects Daughter"/>
                <a:sym typeface="Architects Daughter"/>
              </a:rPr>
              <a:t>Let’s Brainstorm!</a:t>
            </a:r>
            <a:endParaRPr b="1" sz="2200">
              <a:latin typeface="Architects Daughter"/>
              <a:ea typeface="Architects Daughter"/>
              <a:cs typeface="Architects Daughter"/>
              <a:sym typeface="Architects Daught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08" name="Shape 208"/>
        <p:cNvGrpSpPr/>
        <p:nvPr/>
      </p:nvGrpSpPr>
      <p:grpSpPr>
        <a:xfrm>
          <a:off x="0" y="0"/>
          <a:ext cx="0" cy="0"/>
          <a:chOff x="0" y="0"/>
          <a:chExt cx="0" cy="0"/>
        </a:xfrm>
      </p:grpSpPr>
      <p:sp>
        <p:nvSpPr>
          <p:cNvPr id="209" name="Google Shape;209;p21"/>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1 - Day 2</a:t>
            </a:r>
            <a:endParaRPr sz="1800">
              <a:solidFill>
                <a:schemeClr val="dk1"/>
              </a:solidFill>
              <a:latin typeface="Ubuntu Medium"/>
              <a:ea typeface="Ubuntu Medium"/>
              <a:cs typeface="Ubuntu Medium"/>
              <a:sym typeface="Ubuntu Medium"/>
            </a:endParaRPr>
          </a:p>
        </p:txBody>
      </p:sp>
      <p:pic>
        <p:nvPicPr>
          <p:cNvPr id="210" name="Google Shape;210;p21"/>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211" name="Google Shape;211;p21"/>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Puzzle Talk</a:t>
            </a:r>
            <a:endParaRPr b="1" sz="2100">
              <a:solidFill>
                <a:schemeClr val="accent2"/>
              </a:solidFill>
              <a:latin typeface="Ubuntu"/>
              <a:ea typeface="Ubuntu"/>
              <a:cs typeface="Ubuntu"/>
              <a:sym typeface="Ubuntu"/>
            </a:endParaRPr>
          </a:p>
        </p:txBody>
      </p:sp>
      <p:pic>
        <p:nvPicPr>
          <p:cNvPr descr="E:\Новая папка (3)\вспомогательные\graphicriver-13574762-site2max-powerpoint\MockUp\mockup_png\Computer_4.png" id="212" name="Google Shape;212;p21"/>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pic>
        <p:nvPicPr>
          <p:cNvPr id="213" name="Google Shape;213;p21"/>
          <p:cNvPicPr preferRelativeResize="0"/>
          <p:nvPr/>
        </p:nvPicPr>
        <p:blipFill>
          <a:blip r:embed="rId5">
            <a:alphaModFix/>
          </a:blip>
          <a:stretch>
            <a:fillRect/>
          </a:stretch>
        </p:blipFill>
        <p:spPr>
          <a:xfrm>
            <a:off x="728974" y="1845708"/>
            <a:ext cx="3334625" cy="1812471"/>
          </a:xfrm>
          <a:prstGeom prst="rect">
            <a:avLst/>
          </a:prstGeom>
          <a:noFill/>
          <a:ln>
            <a:noFill/>
          </a:ln>
        </p:spPr>
      </p:pic>
      <p:grpSp>
        <p:nvGrpSpPr>
          <p:cNvPr id="214" name="Google Shape;214;p21"/>
          <p:cNvGrpSpPr/>
          <p:nvPr/>
        </p:nvGrpSpPr>
        <p:grpSpPr>
          <a:xfrm>
            <a:off x="1590104" y="4057131"/>
            <a:ext cx="173012" cy="169916"/>
            <a:chOff x="8586628" y="1443880"/>
            <a:chExt cx="281458" cy="281458"/>
          </a:xfrm>
        </p:grpSpPr>
        <p:sp>
          <p:nvSpPr>
            <p:cNvPr id="215" name="Google Shape;215;p21"/>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1"/>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1"/>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1"/>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1"/>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1"/>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1"/>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1"/>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1"/>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 name="Google Shape;224;p21"/>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Learning Objective: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What do you know about ST Math? </a:t>
            </a:r>
            <a:endParaRPr sz="1800">
              <a:solidFill>
                <a:schemeClr val="dk1"/>
              </a:solidFill>
              <a:latin typeface="Open Sans"/>
              <a:ea typeface="Open Sans"/>
              <a:cs typeface="Open Sans"/>
              <a:sym typeface="Open Sans"/>
            </a:endParaRPr>
          </a:p>
        </p:txBody>
      </p:sp>
      <p:sp>
        <p:nvSpPr>
          <p:cNvPr id="225" name="Google Shape;225;p21"/>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ST Math Puzzle:</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Attribute Transform &gt; Level 1</a:t>
            </a:r>
            <a:endParaRPr sz="2000">
              <a:solidFill>
                <a:schemeClr val="dk1"/>
              </a:solidFill>
              <a:latin typeface="Open Sans"/>
              <a:ea typeface="Open Sans"/>
              <a:cs typeface="Open Sans"/>
              <a:sym typeface="Open Sans"/>
            </a:endParaRPr>
          </a:p>
        </p:txBody>
      </p:sp>
      <p:sp>
        <p:nvSpPr>
          <p:cNvPr id="226" name="Google Shape;226;p21"/>
          <p:cNvSpPr txBox="1"/>
          <p:nvPr/>
        </p:nvSpPr>
        <p:spPr>
          <a:xfrm>
            <a:off x="1754435" y="3957436"/>
            <a:ext cx="122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6"/>
              </a:rPr>
              <a:t>Puzzle Link</a:t>
            </a:r>
            <a:endParaRPr sz="1200">
              <a:latin typeface="Ubuntu"/>
              <a:ea typeface="Ubuntu"/>
              <a:cs typeface="Ubuntu"/>
              <a:sym typeface="Ubuntu"/>
            </a:endParaRPr>
          </a:p>
        </p:txBody>
      </p:sp>
      <p:grpSp>
        <p:nvGrpSpPr>
          <p:cNvPr id="227" name="Google Shape;227;p21"/>
          <p:cNvGrpSpPr/>
          <p:nvPr/>
        </p:nvGrpSpPr>
        <p:grpSpPr>
          <a:xfrm>
            <a:off x="7709843" y="3629462"/>
            <a:ext cx="1138164" cy="1468500"/>
            <a:chOff x="7633097" y="3255132"/>
            <a:chExt cx="1510904" cy="1870224"/>
          </a:xfrm>
        </p:grpSpPr>
        <p:pic>
          <p:nvPicPr>
            <p:cNvPr id="228" name="Google Shape;228;p21"/>
            <p:cNvPicPr preferRelativeResize="0"/>
            <p:nvPr/>
          </p:nvPicPr>
          <p:blipFill>
            <a:blip r:embed="rId7">
              <a:alphaModFix/>
            </a:blip>
            <a:stretch>
              <a:fillRect/>
            </a:stretch>
          </p:blipFill>
          <p:spPr>
            <a:xfrm>
              <a:off x="7717350" y="3255132"/>
              <a:ext cx="1426651" cy="1870224"/>
            </a:xfrm>
            <a:prstGeom prst="rect">
              <a:avLst/>
            </a:prstGeom>
            <a:noFill/>
            <a:ln>
              <a:noFill/>
            </a:ln>
          </p:spPr>
        </p:pic>
        <p:pic>
          <p:nvPicPr>
            <p:cNvPr id="229" name="Google Shape;229;p21"/>
            <p:cNvPicPr preferRelativeResize="0"/>
            <p:nvPr/>
          </p:nvPicPr>
          <p:blipFill>
            <a:blip r:embed="rId8">
              <a:alphaModFix/>
            </a:blip>
            <a:stretch>
              <a:fillRect/>
            </a:stretch>
          </p:blipFill>
          <p:spPr>
            <a:xfrm rot="-1493955">
              <a:off x="7732861" y="3427538"/>
              <a:ext cx="233072" cy="525401"/>
            </a:xfrm>
            <a:prstGeom prst="rect">
              <a:avLst/>
            </a:prstGeom>
            <a:noFill/>
            <a:ln>
              <a:noFill/>
            </a:ln>
          </p:spPr>
        </p:pic>
      </p:grpSp>
      <p:sp>
        <p:nvSpPr>
          <p:cNvPr id="230" name="Google Shape;230;p21">
            <a:hlinkClick r:id="rId9"/>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1"/>
          <p:cNvSpPr txBox="1"/>
          <p:nvPr/>
        </p:nvSpPr>
        <p:spPr>
          <a:xfrm>
            <a:off x="4413313" y="11928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4"/>
                </a:solidFill>
                <a:latin typeface="Ubuntu"/>
                <a:ea typeface="Ubuntu"/>
                <a:cs typeface="Ubuntu"/>
                <a:sym typeface="Ubuntu"/>
              </a:rPr>
              <a:t>Time for</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3200">
                <a:solidFill>
                  <a:schemeClr val="accent1"/>
                </a:solidFill>
                <a:latin typeface="Open Sans"/>
                <a:ea typeface="Open Sans"/>
                <a:cs typeface="Open Sans"/>
                <a:sym typeface="Open Sans"/>
              </a:rPr>
              <a:t>PROBLEM</a:t>
            </a:r>
            <a:r>
              <a:rPr b="1" lang="en" sz="3200">
                <a:solidFill>
                  <a:schemeClr val="accent5"/>
                </a:solidFill>
                <a:latin typeface="Open Sans"/>
                <a:ea typeface="Open Sans"/>
                <a:cs typeface="Open Sans"/>
                <a:sym typeface="Open Sans"/>
              </a:rPr>
              <a:t> </a:t>
            </a:r>
            <a:r>
              <a:rPr b="1" lang="en" sz="3200">
                <a:solidFill>
                  <a:schemeClr val="accent3"/>
                </a:solidFill>
                <a:latin typeface="Open Sans"/>
                <a:ea typeface="Open Sans"/>
                <a:cs typeface="Open Sans"/>
                <a:sym typeface="Open Sans"/>
              </a:rPr>
              <a:t>SOLVING</a:t>
            </a:r>
            <a:r>
              <a:rPr b="1" lang="en" sz="3200">
                <a:solidFill>
                  <a:schemeClr val="accent4"/>
                </a:solidFill>
                <a:latin typeface="Open Sans"/>
                <a:ea typeface="Open Sans"/>
                <a:cs typeface="Open Sans"/>
                <a:sym typeface="Open Sans"/>
              </a:rPr>
              <a:t>!</a:t>
            </a:r>
            <a:endParaRPr b="1" sz="3200">
              <a:solidFill>
                <a:schemeClr val="accent4"/>
              </a:solidFill>
              <a:latin typeface="Open Sans"/>
              <a:ea typeface="Open Sans"/>
              <a:cs typeface="Open Sans"/>
              <a:sym typeface="Open Sans"/>
            </a:endParaRPr>
          </a:p>
        </p:txBody>
      </p:sp>
      <p:sp>
        <p:nvSpPr>
          <p:cNvPr id="232" name="Google Shape;232;p21"/>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3" name="Google Shape;233;p21"/>
          <p:cNvGrpSpPr/>
          <p:nvPr/>
        </p:nvGrpSpPr>
        <p:grpSpPr>
          <a:xfrm>
            <a:off x="4509208" y="1330103"/>
            <a:ext cx="227520" cy="248922"/>
            <a:chOff x="4469316" y="1236218"/>
            <a:chExt cx="360570" cy="400390"/>
          </a:xfrm>
        </p:grpSpPr>
        <p:sp>
          <p:nvSpPr>
            <p:cNvPr id="234" name="Google Shape;234;p21"/>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21"/>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1"/>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21"/>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21"/>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21"/>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21"/>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1" name="Google Shape;241;p21"/>
          <p:cNvGrpSpPr/>
          <p:nvPr/>
        </p:nvGrpSpPr>
        <p:grpSpPr>
          <a:xfrm>
            <a:off x="2859100" y="658076"/>
            <a:ext cx="1390125" cy="1117724"/>
            <a:chOff x="2859100" y="658076"/>
            <a:chExt cx="1390125" cy="1117724"/>
          </a:xfrm>
        </p:grpSpPr>
        <p:pic>
          <p:nvPicPr>
            <p:cNvPr id="242" name="Google Shape;242;p21"/>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243" name="Google Shape;243;p21"/>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9" name="Shape 1479"/>
        <p:cNvGrpSpPr/>
        <p:nvPr/>
      </p:nvGrpSpPr>
      <p:grpSpPr>
        <a:xfrm>
          <a:off x="0" y="0"/>
          <a:ext cx="0" cy="0"/>
          <a:chOff x="0" y="0"/>
          <a:chExt cx="0" cy="0"/>
        </a:xfrm>
      </p:grpSpPr>
      <p:sp>
        <p:nvSpPr>
          <p:cNvPr id="1480" name="Google Shape;1480;p84"/>
          <p:cNvSpPr txBox="1"/>
          <p:nvPr>
            <p:ph idx="1" type="body"/>
          </p:nvPr>
        </p:nvSpPr>
        <p:spPr>
          <a:xfrm>
            <a:off x="1072250" y="934500"/>
            <a:ext cx="7201200" cy="3554400"/>
          </a:xfrm>
          <a:prstGeom prst="rect">
            <a:avLst/>
          </a:prstGeom>
          <a:noFill/>
          <a:ln cap="flat" cmpd="sng" w="38100">
            <a:solidFill>
              <a:schemeClr val="accent2"/>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481" name="Google Shape;1481;p84"/>
          <p:cNvPicPr preferRelativeResize="0"/>
          <p:nvPr/>
        </p:nvPicPr>
        <p:blipFill>
          <a:blip r:embed="rId3">
            <a:alphaModFix/>
          </a:blip>
          <a:stretch>
            <a:fillRect/>
          </a:stretch>
        </p:blipFill>
        <p:spPr>
          <a:xfrm>
            <a:off x="169975" y="-130000"/>
            <a:ext cx="2819773" cy="1832450"/>
          </a:xfrm>
          <a:prstGeom prst="rect">
            <a:avLst/>
          </a:prstGeom>
          <a:noFill/>
          <a:ln>
            <a:noFill/>
          </a:ln>
        </p:spPr>
      </p:pic>
      <p:sp>
        <p:nvSpPr>
          <p:cNvPr id="1482" name="Google Shape;1482;p84"/>
          <p:cNvSpPr txBox="1"/>
          <p:nvPr/>
        </p:nvSpPr>
        <p:spPr>
          <a:xfrm>
            <a:off x="1378700" y="1702450"/>
            <a:ext cx="64482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Ubuntu"/>
                <a:ea typeface="Ubuntu"/>
                <a:cs typeface="Ubuntu"/>
                <a:sym typeface="Ubuntu"/>
              </a:rPr>
              <a:t>When you make a new game, what math concepts can you include?</a:t>
            </a:r>
            <a:endParaRPr b="1" sz="2400">
              <a:latin typeface="Ubuntu"/>
              <a:ea typeface="Ubuntu"/>
              <a:cs typeface="Ubuntu"/>
              <a:sym typeface="Ubuntu"/>
            </a:endParaRPr>
          </a:p>
        </p:txBody>
      </p:sp>
      <p:pic>
        <p:nvPicPr>
          <p:cNvPr id="1483" name="Google Shape;1483;p84"/>
          <p:cNvPicPr preferRelativeResize="0"/>
          <p:nvPr/>
        </p:nvPicPr>
        <p:blipFill>
          <a:blip r:embed="rId3">
            <a:alphaModFix/>
          </a:blip>
          <a:stretch>
            <a:fillRect/>
          </a:stretch>
        </p:blipFill>
        <p:spPr>
          <a:xfrm>
            <a:off x="218500" y="-70025"/>
            <a:ext cx="2819773" cy="1832450"/>
          </a:xfrm>
          <a:prstGeom prst="rect">
            <a:avLst/>
          </a:prstGeom>
          <a:noFill/>
          <a:ln>
            <a:noFill/>
          </a:ln>
        </p:spPr>
      </p:pic>
      <p:sp>
        <p:nvSpPr>
          <p:cNvPr id="1484" name="Google Shape;1484;p84"/>
          <p:cNvSpPr txBox="1"/>
          <p:nvPr/>
        </p:nvSpPr>
        <p:spPr>
          <a:xfrm>
            <a:off x="4120350" y="2803500"/>
            <a:ext cx="188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85" name="Google Shape;1485;p84"/>
          <p:cNvSpPr txBox="1"/>
          <p:nvPr/>
        </p:nvSpPr>
        <p:spPr>
          <a:xfrm>
            <a:off x="2473500" y="2644200"/>
            <a:ext cx="2098500" cy="173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addition</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subtraction </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shapes</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money</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___puzzles</a:t>
            </a:r>
            <a:endParaRPr sz="1800">
              <a:latin typeface="Ubuntu"/>
              <a:ea typeface="Ubuntu"/>
              <a:cs typeface="Ubuntu"/>
              <a:sym typeface="Ubuntu"/>
            </a:endParaRPr>
          </a:p>
        </p:txBody>
      </p:sp>
      <p:sp>
        <p:nvSpPr>
          <p:cNvPr id="1486" name="Google Shape;1486;p84"/>
          <p:cNvSpPr txBox="1"/>
          <p:nvPr/>
        </p:nvSpPr>
        <p:spPr>
          <a:xfrm>
            <a:off x="4886250" y="2625850"/>
            <a:ext cx="2289000" cy="173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time</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measuring</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estimation</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place value</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something else?</a:t>
            </a:r>
            <a:endParaRPr i="1" sz="1800">
              <a:solidFill>
                <a:srgbClr val="505155"/>
              </a:solidFill>
              <a:latin typeface="Ubuntu"/>
              <a:ea typeface="Ubuntu"/>
              <a:cs typeface="Ubuntu"/>
              <a:sym typeface="Ubuntu"/>
            </a:endParaRPr>
          </a:p>
        </p:txBody>
      </p:sp>
      <p:sp>
        <p:nvSpPr>
          <p:cNvPr id="1487" name="Google Shape;1487;p84"/>
          <p:cNvSpPr/>
          <p:nvPr/>
        </p:nvSpPr>
        <p:spPr>
          <a:xfrm>
            <a:off x="3385488" y="369938"/>
            <a:ext cx="2819772" cy="1255932"/>
          </a:xfrm>
          <a:prstGeom prst="cloud">
            <a:avLst/>
          </a:prstGeom>
          <a:solidFill>
            <a:srgbClr val="FCE5CD"/>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Architects Daughter"/>
                <a:ea typeface="Architects Daughter"/>
                <a:cs typeface="Architects Daughter"/>
                <a:sym typeface="Architects Daughter"/>
              </a:rPr>
              <a:t>Your New Game</a:t>
            </a:r>
            <a:endParaRPr b="1" sz="2200">
              <a:latin typeface="Architects Daughter"/>
              <a:ea typeface="Architects Daughter"/>
              <a:cs typeface="Architects Daughter"/>
              <a:sym typeface="Architects Daughte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p85"/>
          <p:cNvSpPr txBox="1"/>
          <p:nvPr>
            <p:ph idx="1" type="body"/>
          </p:nvPr>
        </p:nvSpPr>
        <p:spPr>
          <a:xfrm>
            <a:off x="1072250" y="934500"/>
            <a:ext cx="7201200" cy="3554400"/>
          </a:xfrm>
          <a:prstGeom prst="rect">
            <a:avLst/>
          </a:prstGeom>
          <a:noFill/>
          <a:ln cap="flat" cmpd="sng" w="38100">
            <a:solidFill>
              <a:schemeClr val="accent2"/>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493" name="Google Shape;1493;p85"/>
          <p:cNvPicPr preferRelativeResize="0"/>
          <p:nvPr/>
        </p:nvPicPr>
        <p:blipFill>
          <a:blip r:embed="rId3">
            <a:alphaModFix/>
          </a:blip>
          <a:stretch>
            <a:fillRect/>
          </a:stretch>
        </p:blipFill>
        <p:spPr>
          <a:xfrm>
            <a:off x="169975" y="-130000"/>
            <a:ext cx="2819773" cy="1832450"/>
          </a:xfrm>
          <a:prstGeom prst="rect">
            <a:avLst/>
          </a:prstGeom>
          <a:noFill/>
          <a:ln>
            <a:noFill/>
          </a:ln>
        </p:spPr>
      </p:pic>
      <p:sp>
        <p:nvSpPr>
          <p:cNvPr id="1494" name="Google Shape;1494;p85"/>
          <p:cNvSpPr txBox="1"/>
          <p:nvPr/>
        </p:nvSpPr>
        <p:spPr>
          <a:xfrm>
            <a:off x="1448750" y="1702450"/>
            <a:ext cx="6448200" cy="3067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400">
                <a:solidFill>
                  <a:schemeClr val="dk1"/>
                </a:solidFill>
                <a:latin typeface="Ubuntu"/>
                <a:ea typeface="Ubuntu"/>
                <a:cs typeface="Ubuntu"/>
                <a:sym typeface="Ubuntu"/>
              </a:rPr>
              <a:t>Can you make a game to teach</a:t>
            </a:r>
            <a:endParaRPr b="1" sz="2400">
              <a:solidFill>
                <a:schemeClr val="dk1"/>
              </a:solidFill>
              <a:latin typeface="Ubuntu"/>
              <a:ea typeface="Ubuntu"/>
              <a:cs typeface="Ubuntu"/>
              <a:sym typeface="Ubuntu"/>
            </a:endParaRPr>
          </a:p>
          <a:p>
            <a:pPr indent="0" lvl="0" marL="0" rtl="0" algn="ctr">
              <a:lnSpc>
                <a:spcPct val="115000"/>
              </a:lnSpc>
              <a:spcBef>
                <a:spcPts val="0"/>
              </a:spcBef>
              <a:spcAft>
                <a:spcPts val="0"/>
              </a:spcAft>
              <a:buNone/>
            </a:pPr>
            <a:r>
              <a:rPr b="1" lang="en" sz="2400">
                <a:solidFill>
                  <a:schemeClr val="dk1"/>
                </a:solidFill>
                <a:latin typeface="Ubuntu"/>
                <a:ea typeface="Ubuntu"/>
                <a:cs typeface="Ubuntu"/>
                <a:sym typeface="Ubuntu"/>
              </a:rPr>
              <a:t>or practice a math concept? </a:t>
            </a:r>
            <a:endParaRPr b="1" sz="24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b="1" sz="1600">
              <a:solidFill>
                <a:schemeClr val="dk1"/>
              </a:solidFill>
              <a:latin typeface="Ubuntu"/>
              <a:ea typeface="Ubuntu"/>
              <a:cs typeface="Ubuntu"/>
              <a:sym typeface="Ubuntu"/>
            </a:endParaRPr>
          </a:p>
          <a:p>
            <a:pPr indent="-342900" lvl="0" marL="457200" rtl="0" algn="l">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What is your game called? </a:t>
            </a:r>
            <a:endParaRPr sz="1800">
              <a:solidFill>
                <a:schemeClr val="dk1"/>
              </a:solidFill>
              <a:latin typeface="Ubuntu"/>
              <a:ea typeface="Ubuntu"/>
              <a:cs typeface="Ubuntu"/>
              <a:sym typeface="Ubuntu"/>
            </a:endParaRPr>
          </a:p>
          <a:p>
            <a:pPr indent="-342900" lvl="0" marL="457200" rtl="0" algn="l">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How many players can you have?</a:t>
            </a:r>
            <a:endParaRPr sz="1800">
              <a:solidFill>
                <a:schemeClr val="dk1"/>
              </a:solidFill>
              <a:latin typeface="Ubuntu"/>
              <a:ea typeface="Ubuntu"/>
              <a:cs typeface="Ubuntu"/>
              <a:sym typeface="Ubuntu"/>
            </a:endParaRPr>
          </a:p>
          <a:p>
            <a:pPr indent="-342900" lvl="0" marL="457200" rtl="0" algn="l">
              <a:lnSpc>
                <a:spcPct val="115000"/>
              </a:lnSpc>
              <a:spcBef>
                <a:spcPts val="0"/>
              </a:spcBef>
              <a:spcAft>
                <a:spcPts val="0"/>
              </a:spcAft>
              <a:buClr>
                <a:schemeClr val="dk1"/>
              </a:buClr>
              <a:buSzPts val="1800"/>
              <a:buFont typeface="Ubuntu"/>
              <a:buChar char="★"/>
            </a:pPr>
            <a:r>
              <a:rPr lang="en" sz="1800">
                <a:solidFill>
                  <a:schemeClr val="dk1"/>
                </a:solidFill>
                <a:latin typeface="Ubuntu"/>
                <a:ea typeface="Ubuntu"/>
                <a:cs typeface="Ubuntu"/>
                <a:sym typeface="Ubuntu"/>
              </a:rPr>
              <a:t>What are the directions and rules for your game?</a:t>
            </a:r>
            <a:endParaRPr sz="18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sz="2400">
              <a:solidFill>
                <a:schemeClr val="dk1"/>
              </a:solidFill>
              <a:latin typeface="Ubuntu"/>
              <a:ea typeface="Ubuntu"/>
              <a:cs typeface="Ubuntu"/>
              <a:sym typeface="Ubuntu"/>
            </a:endParaRPr>
          </a:p>
          <a:p>
            <a:pPr indent="0" lvl="0" marL="0" rtl="0" algn="ctr">
              <a:spcBef>
                <a:spcPts val="0"/>
              </a:spcBef>
              <a:spcAft>
                <a:spcPts val="0"/>
              </a:spcAft>
              <a:buNone/>
            </a:pPr>
            <a:r>
              <a:t/>
            </a:r>
            <a:endParaRPr b="1" sz="2400">
              <a:latin typeface="Ubuntu"/>
              <a:ea typeface="Ubuntu"/>
              <a:cs typeface="Ubuntu"/>
              <a:sym typeface="Ubuntu"/>
            </a:endParaRPr>
          </a:p>
        </p:txBody>
      </p:sp>
      <p:pic>
        <p:nvPicPr>
          <p:cNvPr id="1495" name="Google Shape;1495;p85"/>
          <p:cNvPicPr preferRelativeResize="0"/>
          <p:nvPr/>
        </p:nvPicPr>
        <p:blipFill>
          <a:blip r:embed="rId3">
            <a:alphaModFix/>
          </a:blip>
          <a:stretch>
            <a:fillRect/>
          </a:stretch>
        </p:blipFill>
        <p:spPr>
          <a:xfrm>
            <a:off x="218500" y="-70025"/>
            <a:ext cx="2819773" cy="1832450"/>
          </a:xfrm>
          <a:prstGeom prst="rect">
            <a:avLst/>
          </a:prstGeom>
          <a:noFill/>
          <a:ln>
            <a:noFill/>
          </a:ln>
        </p:spPr>
      </p:pic>
      <p:sp>
        <p:nvSpPr>
          <p:cNvPr id="1496" name="Google Shape;1496;p85"/>
          <p:cNvSpPr/>
          <p:nvPr/>
        </p:nvSpPr>
        <p:spPr>
          <a:xfrm>
            <a:off x="3423313" y="369938"/>
            <a:ext cx="2819772" cy="1255932"/>
          </a:xfrm>
          <a:prstGeom prst="cloud">
            <a:avLst/>
          </a:prstGeom>
          <a:solidFill>
            <a:srgbClr val="FCE5CD"/>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Architects Daughter"/>
                <a:ea typeface="Architects Daughter"/>
                <a:cs typeface="Architects Daughter"/>
                <a:sym typeface="Architects Daughter"/>
              </a:rPr>
              <a:t>Your New Game</a:t>
            </a:r>
            <a:endParaRPr b="1" sz="2200">
              <a:latin typeface="Architects Daughter"/>
              <a:ea typeface="Architects Daughter"/>
              <a:cs typeface="Architects Daughter"/>
              <a:sym typeface="Architects Daughte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86"/>
          <p:cNvSpPr txBox="1"/>
          <p:nvPr>
            <p:ph idx="1" type="body"/>
          </p:nvPr>
        </p:nvSpPr>
        <p:spPr>
          <a:xfrm>
            <a:off x="1072250" y="934500"/>
            <a:ext cx="7201200" cy="3554400"/>
          </a:xfrm>
          <a:prstGeom prst="rect">
            <a:avLst/>
          </a:prstGeom>
          <a:noFill/>
          <a:ln cap="flat" cmpd="sng" w="38100">
            <a:solidFill>
              <a:schemeClr val="accent2"/>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502" name="Google Shape;1502;p86"/>
          <p:cNvPicPr preferRelativeResize="0"/>
          <p:nvPr/>
        </p:nvPicPr>
        <p:blipFill>
          <a:blip r:embed="rId3">
            <a:alphaModFix/>
          </a:blip>
          <a:stretch>
            <a:fillRect/>
          </a:stretch>
        </p:blipFill>
        <p:spPr>
          <a:xfrm>
            <a:off x="169975" y="-130000"/>
            <a:ext cx="2819773" cy="1832450"/>
          </a:xfrm>
          <a:prstGeom prst="rect">
            <a:avLst/>
          </a:prstGeom>
          <a:noFill/>
          <a:ln>
            <a:noFill/>
          </a:ln>
        </p:spPr>
      </p:pic>
      <p:sp>
        <p:nvSpPr>
          <p:cNvPr id="1503" name="Google Shape;1503;p86"/>
          <p:cNvSpPr txBox="1"/>
          <p:nvPr/>
        </p:nvSpPr>
        <p:spPr>
          <a:xfrm>
            <a:off x="1378700" y="1702450"/>
            <a:ext cx="6448200" cy="2749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b="1" sz="2400">
              <a:solidFill>
                <a:srgbClr val="505155"/>
              </a:solidFill>
              <a:latin typeface="Ubuntu"/>
              <a:ea typeface="Ubuntu"/>
              <a:cs typeface="Ubuntu"/>
              <a:sym typeface="Ubuntu"/>
            </a:endParaRPr>
          </a:p>
          <a:p>
            <a:pPr indent="0" lvl="0" marL="0" rtl="0" algn="ctr">
              <a:lnSpc>
                <a:spcPct val="115000"/>
              </a:lnSpc>
              <a:spcBef>
                <a:spcPts val="0"/>
              </a:spcBef>
              <a:spcAft>
                <a:spcPts val="0"/>
              </a:spcAft>
              <a:buNone/>
            </a:pPr>
            <a:r>
              <a:rPr b="1" lang="en" sz="2800">
                <a:solidFill>
                  <a:schemeClr val="accent4"/>
                </a:solidFill>
                <a:latin typeface="Ubuntu"/>
                <a:ea typeface="Ubuntu"/>
                <a:cs typeface="Ubuntu"/>
                <a:sym typeface="Ubuntu"/>
              </a:rPr>
              <a:t>Now it’s time to make a new game!</a:t>
            </a:r>
            <a:endParaRPr b="1" sz="2800">
              <a:solidFill>
                <a:schemeClr val="accent4"/>
              </a:solidFill>
              <a:latin typeface="Ubuntu"/>
              <a:ea typeface="Ubuntu"/>
              <a:cs typeface="Ubuntu"/>
              <a:sym typeface="Ubuntu"/>
            </a:endParaRPr>
          </a:p>
          <a:p>
            <a:pPr indent="0" lvl="0" marL="0" rtl="0" algn="ctr">
              <a:lnSpc>
                <a:spcPct val="115000"/>
              </a:lnSpc>
              <a:spcBef>
                <a:spcPts val="0"/>
              </a:spcBef>
              <a:spcAft>
                <a:spcPts val="0"/>
              </a:spcAft>
              <a:buNone/>
            </a:pPr>
            <a:r>
              <a:t/>
            </a:r>
            <a:endParaRPr b="1" sz="2400">
              <a:solidFill>
                <a:srgbClr val="505155"/>
              </a:solidFill>
              <a:latin typeface="Ubuntu"/>
              <a:ea typeface="Ubuntu"/>
              <a:cs typeface="Ubuntu"/>
              <a:sym typeface="Ubuntu"/>
            </a:endParaRPr>
          </a:p>
          <a:p>
            <a:pPr indent="0" lvl="0" marL="0" rtl="0" algn="ctr">
              <a:lnSpc>
                <a:spcPct val="115000"/>
              </a:lnSpc>
              <a:spcBef>
                <a:spcPts val="0"/>
              </a:spcBef>
              <a:spcAft>
                <a:spcPts val="0"/>
              </a:spcAft>
              <a:buNone/>
            </a:pPr>
            <a:r>
              <a:rPr lang="en" sz="2400">
                <a:solidFill>
                  <a:srgbClr val="505155"/>
                </a:solidFill>
                <a:latin typeface="Ubuntu"/>
                <a:ea typeface="Ubuntu"/>
                <a:cs typeface="Ubuntu"/>
                <a:sym typeface="Ubuntu"/>
              </a:rPr>
              <a:t>Work together to make a game that your friends will want to play.</a:t>
            </a:r>
            <a:endParaRPr sz="2400">
              <a:solidFill>
                <a:srgbClr val="505155"/>
              </a:solidFill>
              <a:latin typeface="Ubuntu"/>
              <a:ea typeface="Ubuntu"/>
              <a:cs typeface="Ubuntu"/>
              <a:sym typeface="Ubuntu"/>
            </a:endParaRPr>
          </a:p>
          <a:p>
            <a:pPr indent="0" lvl="0" marL="0" rtl="0" algn="l">
              <a:spcBef>
                <a:spcPts val="0"/>
              </a:spcBef>
              <a:spcAft>
                <a:spcPts val="0"/>
              </a:spcAft>
              <a:buNone/>
            </a:pPr>
            <a:r>
              <a:t/>
            </a:r>
            <a:endParaRPr b="1" sz="2400">
              <a:latin typeface="Ubuntu"/>
              <a:ea typeface="Ubuntu"/>
              <a:cs typeface="Ubuntu"/>
              <a:sym typeface="Ubuntu"/>
            </a:endParaRPr>
          </a:p>
        </p:txBody>
      </p:sp>
      <p:pic>
        <p:nvPicPr>
          <p:cNvPr id="1504" name="Google Shape;1504;p86"/>
          <p:cNvPicPr preferRelativeResize="0"/>
          <p:nvPr/>
        </p:nvPicPr>
        <p:blipFill>
          <a:blip r:embed="rId3">
            <a:alphaModFix/>
          </a:blip>
          <a:stretch>
            <a:fillRect/>
          </a:stretch>
        </p:blipFill>
        <p:spPr>
          <a:xfrm>
            <a:off x="218500" y="-70025"/>
            <a:ext cx="2819773" cy="1832450"/>
          </a:xfrm>
          <a:prstGeom prst="rect">
            <a:avLst/>
          </a:prstGeom>
          <a:noFill/>
          <a:ln>
            <a:noFill/>
          </a:ln>
        </p:spPr>
      </p:pic>
      <p:sp>
        <p:nvSpPr>
          <p:cNvPr id="1505" name="Google Shape;1505;p86"/>
          <p:cNvSpPr txBox="1"/>
          <p:nvPr/>
        </p:nvSpPr>
        <p:spPr>
          <a:xfrm>
            <a:off x="4120350" y="2803500"/>
            <a:ext cx="188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506" name="Google Shape;1506;p86"/>
          <p:cNvPicPr preferRelativeResize="0"/>
          <p:nvPr/>
        </p:nvPicPr>
        <p:blipFill>
          <a:blip r:embed="rId4">
            <a:alphaModFix/>
          </a:blip>
          <a:stretch>
            <a:fillRect/>
          </a:stretch>
        </p:blipFill>
        <p:spPr>
          <a:xfrm>
            <a:off x="6789725" y="288150"/>
            <a:ext cx="1884000" cy="1884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510" name="Shape 1510"/>
        <p:cNvGrpSpPr/>
        <p:nvPr/>
      </p:nvGrpSpPr>
      <p:grpSpPr>
        <a:xfrm>
          <a:off x="0" y="0"/>
          <a:ext cx="0" cy="0"/>
          <a:chOff x="0" y="0"/>
          <a:chExt cx="0" cy="0"/>
        </a:xfrm>
      </p:grpSpPr>
      <p:pic>
        <p:nvPicPr>
          <p:cNvPr id="1511" name="Google Shape;1511;p87"/>
          <p:cNvPicPr preferRelativeResize="0"/>
          <p:nvPr>
            <p:ph idx="2" type="pic"/>
          </p:nvPr>
        </p:nvPicPr>
        <p:blipFill rotWithShape="1">
          <a:blip r:embed="rId3">
            <a:alphaModFix/>
          </a:blip>
          <a:srcRect b="835" l="0" r="0" t="826"/>
          <a:stretch/>
        </p:blipFill>
        <p:spPr>
          <a:xfrm>
            <a:off x="3161525" y="779550"/>
            <a:ext cx="2679300" cy="2634900"/>
          </a:xfrm>
          <a:prstGeom prst="ellipse">
            <a:avLst/>
          </a:prstGeom>
          <a:noFill/>
          <a:ln>
            <a:noFill/>
          </a:ln>
          <a:effectLst>
            <a:outerShdw blurRad="177800" rotWithShape="0" algn="ctr" dir="5400000" dist="50800">
              <a:srgbClr val="000000">
                <a:alpha val="14000"/>
              </a:srgbClr>
            </a:outerShdw>
          </a:effectLst>
        </p:spPr>
      </p:pic>
      <p:sp>
        <p:nvSpPr>
          <p:cNvPr id="1512" name="Google Shape;1512;p87"/>
          <p:cNvSpPr txBox="1"/>
          <p:nvPr/>
        </p:nvSpPr>
        <p:spPr>
          <a:xfrm>
            <a:off x="704200" y="4037300"/>
            <a:ext cx="7726800" cy="646500"/>
          </a:xfrm>
          <a:prstGeom prst="rect">
            <a:avLst/>
          </a:prstGeom>
          <a:solidFill>
            <a:schemeClr val="accent4"/>
          </a:solidFill>
          <a:ln cap="flat" cmpd="sng" w="28575">
            <a:solidFill>
              <a:schemeClr val="lt2"/>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lt2"/>
                </a:solidFill>
                <a:latin typeface="Ubuntu Medium"/>
                <a:ea typeface="Ubuntu Medium"/>
                <a:cs typeface="Ubuntu Medium"/>
                <a:sym typeface="Ubuntu Medium"/>
              </a:rPr>
              <a:t>Learning Showcase and Celebration Slides</a:t>
            </a:r>
            <a:endParaRPr sz="3000">
              <a:solidFill>
                <a:schemeClr val="lt2"/>
              </a:solidFill>
            </a:endParaRPr>
          </a:p>
        </p:txBody>
      </p:sp>
    </p:spTree>
  </p:cSld>
  <p:clrMapOvr>
    <a:masterClrMapping/>
  </p:clrMapOvr>
  <p:transition spd="med">
    <p:fade thruBlk="1"/>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516" name="Shape 1516"/>
        <p:cNvGrpSpPr/>
        <p:nvPr/>
      </p:nvGrpSpPr>
      <p:grpSpPr>
        <a:xfrm>
          <a:off x="0" y="0"/>
          <a:ext cx="0" cy="0"/>
          <a:chOff x="0" y="0"/>
          <a:chExt cx="0" cy="0"/>
        </a:xfrm>
      </p:grpSpPr>
      <p:grpSp>
        <p:nvGrpSpPr>
          <p:cNvPr id="1517" name="Google Shape;1517;p88"/>
          <p:cNvGrpSpPr/>
          <p:nvPr/>
        </p:nvGrpSpPr>
        <p:grpSpPr>
          <a:xfrm>
            <a:off x="286100" y="80628"/>
            <a:ext cx="8278327" cy="4770123"/>
            <a:chOff x="286100" y="80628"/>
            <a:chExt cx="8278327" cy="4770123"/>
          </a:xfrm>
        </p:grpSpPr>
        <p:sp>
          <p:nvSpPr>
            <p:cNvPr id="1518" name="Google Shape;1518;p88"/>
            <p:cNvSpPr/>
            <p:nvPr/>
          </p:nvSpPr>
          <p:spPr>
            <a:xfrm>
              <a:off x="2393025" y="2729750"/>
              <a:ext cx="4246800" cy="4935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88"/>
            <p:cNvSpPr txBox="1"/>
            <p:nvPr/>
          </p:nvSpPr>
          <p:spPr>
            <a:xfrm>
              <a:off x="1374588" y="3265250"/>
              <a:ext cx="6394800" cy="158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550">
                  <a:solidFill>
                    <a:schemeClr val="accent4"/>
                  </a:solidFill>
                  <a:latin typeface="Ubuntu Medium"/>
                  <a:ea typeface="Ubuntu Medium"/>
                  <a:cs typeface="Ubuntu Medium"/>
                  <a:sym typeface="Ubuntu Medium"/>
                </a:rPr>
                <a:t>Learning</a:t>
              </a:r>
              <a:r>
                <a:rPr lang="en" sz="4550">
                  <a:latin typeface="Ubuntu Medium"/>
                  <a:ea typeface="Ubuntu Medium"/>
                  <a:cs typeface="Ubuntu Medium"/>
                  <a:sym typeface="Ubuntu Medium"/>
                </a:rPr>
                <a:t> </a:t>
              </a:r>
              <a:r>
                <a:rPr lang="en" sz="4550">
                  <a:solidFill>
                    <a:schemeClr val="accent3"/>
                  </a:solidFill>
                  <a:latin typeface="Ubuntu Medium"/>
                  <a:ea typeface="Ubuntu Medium"/>
                  <a:cs typeface="Ubuntu Medium"/>
                  <a:sym typeface="Ubuntu Medium"/>
                </a:rPr>
                <a:t>Showcase</a:t>
              </a:r>
              <a:endParaRPr sz="4550">
                <a:latin typeface="Ubuntu Medium"/>
                <a:ea typeface="Ubuntu Medium"/>
                <a:cs typeface="Ubuntu Medium"/>
                <a:sym typeface="Ubuntu Medium"/>
              </a:endParaRPr>
            </a:p>
            <a:p>
              <a:pPr indent="0" lvl="0" marL="0" rtl="0" algn="ctr">
                <a:spcBef>
                  <a:spcPts val="0"/>
                </a:spcBef>
                <a:spcAft>
                  <a:spcPts val="0"/>
                </a:spcAft>
                <a:buNone/>
              </a:pPr>
              <a:r>
                <a:rPr lang="en" sz="4550">
                  <a:solidFill>
                    <a:schemeClr val="accent1"/>
                  </a:solidFill>
                  <a:latin typeface="Ubuntu Medium"/>
                  <a:ea typeface="Ubuntu Medium"/>
                  <a:cs typeface="Ubuntu Medium"/>
                  <a:sym typeface="Ubuntu Medium"/>
                </a:rPr>
                <a:t>&amp;</a:t>
              </a:r>
              <a:r>
                <a:rPr lang="en" sz="4550">
                  <a:latin typeface="Ubuntu Medium"/>
                  <a:ea typeface="Ubuntu Medium"/>
                  <a:cs typeface="Ubuntu Medium"/>
                  <a:sym typeface="Ubuntu Medium"/>
                </a:rPr>
                <a:t> </a:t>
              </a:r>
              <a:r>
                <a:rPr lang="en" sz="4550">
                  <a:solidFill>
                    <a:schemeClr val="accent2"/>
                  </a:solidFill>
                  <a:latin typeface="Ubuntu Medium"/>
                  <a:ea typeface="Ubuntu Medium"/>
                  <a:cs typeface="Ubuntu Medium"/>
                  <a:sym typeface="Ubuntu Medium"/>
                </a:rPr>
                <a:t>Celebration!</a:t>
              </a:r>
              <a:endParaRPr sz="4900">
                <a:solidFill>
                  <a:schemeClr val="accent2"/>
                </a:solidFill>
                <a:latin typeface="Ubuntu Medium"/>
                <a:ea typeface="Ubuntu Medium"/>
                <a:cs typeface="Ubuntu Medium"/>
                <a:sym typeface="Ubuntu Medium"/>
              </a:endParaRPr>
            </a:p>
          </p:txBody>
        </p:sp>
        <p:sp>
          <p:nvSpPr>
            <p:cNvPr id="1520" name="Google Shape;1520;p88"/>
            <p:cNvSpPr txBox="1"/>
            <p:nvPr/>
          </p:nvSpPr>
          <p:spPr>
            <a:xfrm>
              <a:off x="2657925" y="2695550"/>
              <a:ext cx="3717000" cy="5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50">
                  <a:solidFill>
                    <a:schemeClr val="lt2"/>
                  </a:solidFill>
                  <a:latin typeface="Ubuntu Medium"/>
                  <a:ea typeface="Ubuntu Medium"/>
                  <a:cs typeface="Ubuntu Medium"/>
                  <a:sym typeface="Ubuntu Medium"/>
                </a:rPr>
                <a:t>ST Math Immersion’s</a:t>
              </a:r>
              <a:endParaRPr sz="1000">
                <a:solidFill>
                  <a:schemeClr val="lt2"/>
                </a:solidFill>
                <a:latin typeface="Ubuntu Medium"/>
                <a:ea typeface="Ubuntu Medium"/>
                <a:cs typeface="Ubuntu Medium"/>
                <a:sym typeface="Ubuntu Medium"/>
              </a:endParaRPr>
            </a:p>
          </p:txBody>
        </p:sp>
        <p:sp>
          <p:nvSpPr>
            <p:cNvPr id="1521" name="Google Shape;1521;p88"/>
            <p:cNvSpPr txBox="1"/>
            <p:nvPr/>
          </p:nvSpPr>
          <p:spPr>
            <a:xfrm>
              <a:off x="4091700" y="1918250"/>
              <a:ext cx="9606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800">
                  <a:solidFill>
                    <a:schemeClr val="accent1"/>
                  </a:solidFill>
                  <a:latin typeface="Ubuntu Medium"/>
                  <a:ea typeface="Ubuntu Medium"/>
                  <a:cs typeface="Ubuntu Medium"/>
                  <a:sym typeface="Ubuntu Medium"/>
                </a:rPr>
                <a:t>to</a:t>
              </a:r>
              <a:endParaRPr sz="3800">
                <a:solidFill>
                  <a:schemeClr val="accent1"/>
                </a:solidFill>
                <a:latin typeface="Ubuntu Medium"/>
                <a:ea typeface="Ubuntu Medium"/>
                <a:cs typeface="Ubuntu Medium"/>
                <a:sym typeface="Ubuntu Medium"/>
              </a:endParaRPr>
            </a:p>
          </p:txBody>
        </p:sp>
        <p:sp>
          <p:nvSpPr>
            <p:cNvPr id="1522" name="Google Shape;1522;p88"/>
            <p:cNvSpPr txBox="1"/>
            <p:nvPr/>
          </p:nvSpPr>
          <p:spPr>
            <a:xfrm rot="-569">
              <a:off x="1285987" y="354768"/>
              <a:ext cx="1811100" cy="240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4400">
                  <a:solidFill>
                    <a:schemeClr val="accent1"/>
                  </a:solidFill>
                  <a:latin typeface="Ubuntu Medium"/>
                  <a:ea typeface="Ubuntu Medium"/>
                  <a:cs typeface="Ubuntu Medium"/>
                  <a:sym typeface="Ubuntu Medium"/>
                </a:rPr>
                <a:t>W</a:t>
              </a:r>
              <a:endParaRPr sz="8000">
                <a:solidFill>
                  <a:schemeClr val="accent1"/>
                </a:solidFill>
                <a:latin typeface="Ubuntu Medium"/>
                <a:ea typeface="Ubuntu Medium"/>
                <a:cs typeface="Ubuntu Medium"/>
                <a:sym typeface="Ubuntu Medium"/>
              </a:endParaRPr>
            </a:p>
          </p:txBody>
        </p:sp>
        <p:pic>
          <p:nvPicPr>
            <p:cNvPr id="1523" name="Google Shape;1523;p88"/>
            <p:cNvPicPr preferRelativeResize="0"/>
            <p:nvPr/>
          </p:nvPicPr>
          <p:blipFill>
            <a:blip r:embed="rId3">
              <a:alphaModFix/>
            </a:blip>
            <a:stretch>
              <a:fillRect/>
            </a:stretch>
          </p:blipFill>
          <p:spPr>
            <a:xfrm rot="245920">
              <a:off x="6082962" y="1326353"/>
              <a:ext cx="1890401" cy="2340145"/>
            </a:xfrm>
            <a:prstGeom prst="rect">
              <a:avLst/>
            </a:prstGeom>
            <a:noFill/>
            <a:ln>
              <a:noFill/>
            </a:ln>
          </p:spPr>
        </p:pic>
        <p:pic>
          <p:nvPicPr>
            <p:cNvPr id="1524" name="Google Shape;1524;p88"/>
            <p:cNvPicPr preferRelativeResize="0"/>
            <p:nvPr/>
          </p:nvPicPr>
          <p:blipFill>
            <a:blip r:embed="rId4">
              <a:alphaModFix/>
            </a:blip>
            <a:stretch>
              <a:fillRect/>
            </a:stretch>
          </p:blipFill>
          <p:spPr>
            <a:xfrm>
              <a:off x="286100" y="3653601"/>
              <a:ext cx="1248450" cy="1197150"/>
            </a:xfrm>
            <a:prstGeom prst="rect">
              <a:avLst/>
            </a:prstGeom>
            <a:noFill/>
            <a:ln>
              <a:noFill/>
            </a:ln>
          </p:spPr>
        </p:pic>
        <p:pic>
          <p:nvPicPr>
            <p:cNvPr id="1525" name="Google Shape;1525;p88"/>
            <p:cNvPicPr preferRelativeResize="0"/>
            <p:nvPr/>
          </p:nvPicPr>
          <p:blipFill rotWithShape="1">
            <a:blip r:embed="rId5">
              <a:alphaModFix/>
            </a:blip>
            <a:srcRect b="0" l="89246" r="0" t="58413"/>
            <a:stretch/>
          </p:blipFill>
          <p:spPr>
            <a:xfrm rot="617252">
              <a:off x="703254" y="2943439"/>
              <a:ext cx="516751" cy="942256"/>
            </a:xfrm>
            <a:prstGeom prst="rect">
              <a:avLst/>
            </a:prstGeom>
            <a:noFill/>
            <a:ln>
              <a:noFill/>
            </a:ln>
          </p:spPr>
        </p:pic>
        <p:sp>
          <p:nvSpPr>
            <p:cNvPr id="1526" name="Google Shape;1526;p88"/>
            <p:cNvSpPr txBox="1"/>
            <p:nvPr/>
          </p:nvSpPr>
          <p:spPr>
            <a:xfrm rot="-439104">
              <a:off x="3110203" y="413735"/>
              <a:ext cx="5357847" cy="1723886"/>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1200">
                  <a:solidFill>
                    <a:schemeClr val="accent4"/>
                  </a:solidFill>
                  <a:latin typeface="Ubuntu Medium"/>
                  <a:ea typeface="Ubuntu Medium"/>
                  <a:cs typeface="Ubuntu Medium"/>
                  <a:sym typeface="Ubuntu Medium"/>
                </a:rPr>
                <a:t>e</a:t>
              </a:r>
              <a:r>
                <a:rPr lang="en" sz="11200">
                  <a:solidFill>
                    <a:schemeClr val="accent3"/>
                  </a:solidFill>
                  <a:latin typeface="Ubuntu Medium"/>
                  <a:ea typeface="Ubuntu Medium"/>
                  <a:cs typeface="Ubuntu Medium"/>
                  <a:sym typeface="Ubuntu Medium"/>
                </a:rPr>
                <a:t>l</a:t>
              </a:r>
              <a:r>
                <a:rPr lang="en" sz="11200">
                  <a:solidFill>
                    <a:schemeClr val="accent2"/>
                  </a:solidFill>
                  <a:latin typeface="Ubuntu Medium"/>
                  <a:ea typeface="Ubuntu Medium"/>
                  <a:cs typeface="Ubuntu Medium"/>
                  <a:sym typeface="Ubuntu Medium"/>
                </a:rPr>
                <a:t>c</a:t>
              </a:r>
              <a:r>
                <a:rPr lang="en" sz="11200">
                  <a:solidFill>
                    <a:schemeClr val="accent1"/>
                  </a:solidFill>
                  <a:latin typeface="Ubuntu Medium"/>
                  <a:ea typeface="Ubuntu Medium"/>
                  <a:cs typeface="Ubuntu Medium"/>
                  <a:sym typeface="Ubuntu Medium"/>
                </a:rPr>
                <a:t>o</a:t>
              </a:r>
              <a:r>
                <a:rPr lang="en" sz="11200">
                  <a:solidFill>
                    <a:schemeClr val="accent4"/>
                  </a:solidFill>
                  <a:latin typeface="Ubuntu Medium"/>
                  <a:ea typeface="Ubuntu Medium"/>
                  <a:cs typeface="Ubuntu Medium"/>
                  <a:sym typeface="Ubuntu Medium"/>
                </a:rPr>
                <a:t>m</a:t>
              </a:r>
              <a:r>
                <a:rPr lang="en" sz="11200">
                  <a:solidFill>
                    <a:schemeClr val="accent3"/>
                  </a:solidFill>
                  <a:latin typeface="Ubuntu Medium"/>
                  <a:ea typeface="Ubuntu Medium"/>
                  <a:cs typeface="Ubuntu Medium"/>
                  <a:sym typeface="Ubuntu Medium"/>
                </a:rPr>
                <a:t>e</a:t>
              </a:r>
              <a:endParaRPr sz="11200">
                <a:solidFill>
                  <a:schemeClr val="accent3"/>
                </a:solidFill>
                <a:latin typeface="Ubuntu Medium"/>
                <a:ea typeface="Ubuntu Medium"/>
                <a:cs typeface="Ubuntu Medium"/>
                <a:sym typeface="Ubuntu Medium"/>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530" name="Shape 1530"/>
        <p:cNvGrpSpPr/>
        <p:nvPr/>
      </p:nvGrpSpPr>
      <p:grpSpPr>
        <a:xfrm>
          <a:off x="0" y="0"/>
          <a:ext cx="0" cy="0"/>
          <a:chOff x="0" y="0"/>
          <a:chExt cx="0" cy="0"/>
        </a:xfrm>
      </p:grpSpPr>
      <p:sp>
        <p:nvSpPr>
          <p:cNvPr id="1531" name="Google Shape;1531;p89"/>
          <p:cNvSpPr txBox="1"/>
          <p:nvPr>
            <p:ph type="title"/>
          </p:nvPr>
        </p:nvSpPr>
        <p:spPr>
          <a:xfrm>
            <a:off x="493450" y="520950"/>
            <a:ext cx="4019400" cy="56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rPr>
              <a:t>AGENDA (Sample)</a:t>
            </a:r>
            <a:endParaRPr>
              <a:solidFill>
                <a:schemeClr val="accent4"/>
              </a:solidFill>
            </a:endParaRPr>
          </a:p>
        </p:txBody>
      </p:sp>
      <p:sp>
        <p:nvSpPr>
          <p:cNvPr id="1532" name="Google Shape;1532;p89"/>
          <p:cNvSpPr txBox="1"/>
          <p:nvPr>
            <p:ph idx="1" type="body"/>
          </p:nvPr>
        </p:nvSpPr>
        <p:spPr>
          <a:xfrm>
            <a:off x="493450" y="1253125"/>
            <a:ext cx="6182700" cy="3142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500">
                <a:solidFill>
                  <a:schemeClr val="accent1"/>
                </a:solidFill>
                <a:latin typeface="Ubuntu Medium"/>
                <a:ea typeface="Ubuntu Medium"/>
                <a:cs typeface="Ubuntu Medium"/>
                <a:sym typeface="Ubuntu Medium"/>
              </a:rPr>
              <a:t>10:00 am - Welcome</a:t>
            </a:r>
            <a:endParaRPr sz="2500">
              <a:solidFill>
                <a:schemeClr val="accent1"/>
              </a:solidFill>
              <a:latin typeface="Ubuntu Medium"/>
              <a:ea typeface="Ubuntu Medium"/>
              <a:cs typeface="Ubuntu Medium"/>
              <a:sym typeface="Ubuntu Medium"/>
            </a:endParaRPr>
          </a:p>
          <a:p>
            <a:pPr indent="457200" lvl="0" marL="914400" rtl="0" algn="l">
              <a:lnSpc>
                <a:spcPct val="115000"/>
              </a:lnSpc>
              <a:spcBef>
                <a:spcPts val="0"/>
              </a:spcBef>
              <a:spcAft>
                <a:spcPts val="0"/>
              </a:spcAft>
              <a:buNone/>
            </a:pPr>
            <a:r>
              <a:rPr lang="en" sz="2500">
                <a:solidFill>
                  <a:schemeClr val="accent1"/>
                </a:solidFill>
                <a:latin typeface="Ubuntu Medium"/>
                <a:ea typeface="Ubuntu Medium"/>
                <a:cs typeface="Ubuntu Medium"/>
                <a:sym typeface="Ubuntu Medium"/>
              </a:rPr>
              <a:t>  Gallery Walk of Posters</a:t>
            </a:r>
            <a:endParaRPr sz="2500">
              <a:solidFill>
                <a:schemeClr val="accent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rPr lang="en" sz="2500">
                <a:solidFill>
                  <a:schemeClr val="accent2"/>
                </a:solidFill>
                <a:latin typeface="Ubuntu Medium"/>
                <a:ea typeface="Ubuntu Medium"/>
                <a:cs typeface="Ubuntu Medium"/>
                <a:sym typeface="Ubuntu Medium"/>
              </a:rPr>
              <a:t>10:15 am - Presentation</a:t>
            </a:r>
            <a:endParaRPr sz="2500">
              <a:solidFill>
                <a:schemeClr val="accent2"/>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rPr lang="en" sz="2500">
                <a:solidFill>
                  <a:schemeClr val="accent3"/>
                </a:solidFill>
                <a:latin typeface="Ubuntu Medium"/>
                <a:ea typeface="Ubuntu Medium"/>
                <a:cs typeface="Ubuntu Medium"/>
                <a:sym typeface="Ubuntu Medium"/>
              </a:rPr>
              <a:t>10:30 am - Debriefing Time</a:t>
            </a:r>
            <a:endParaRPr sz="2500">
              <a:solidFill>
                <a:schemeClr val="accent3"/>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rPr lang="en" sz="2500">
                <a:solidFill>
                  <a:schemeClr val="accent4"/>
                </a:solidFill>
                <a:latin typeface="Ubuntu Medium"/>
                <a:ea typeface="Ubuntu Medium"/>
                <a:cs typeface="Ubuntu Medium"/>
                <a:sym typeface="Ubuntu Medium"/>
              </a:rPr>
              <a:t>11:00 am - Game Time</a:t>
            </a:r>
            <a:endParaRPr sz="2500">
              <a:solidFill>
                <a:schemeClr val="accent4"/>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rPr lang="en" sz="2500">
                <a:solidFill>
                  <a:schemeClr val="accent1"/>
                </a:solidFill>
                <a:latin typeface="Ubuntu Medium"/>
                <a:ea typeface="Ubuntu Medium"/>
                <a:cs typeface="Ubuntu Medium"/>
                <a:sym typeface="Ubuntu Medium"/>
              </a:rPr>
              <a:t>11:30 am - End Time</a:t>
            </a:r>
            <a:endParaRPr sz="2500">
              <a:solidFill>
                <a:schemeClr val="accent1"/>
              </a:solidFill>
              <a:latin typeface="Ubuntu Medium"/>
              <a:ea typeface="Ubuntu Medium"/>
              <a:cs typeface="Ubuntu Medium"/>
              <a:sym typeface="Ubuntu Medium"/>
            </a:endParaRPr>
          </a:p>
        </p:txBody>
      </p:sp>
      <p:pic>
        <p:nvPicPr>
          <p:cNvPr id="1533" name="Google Shape;1533;p89"/>
          <p:cNvPicPr preferRelativeResize="0"/>
          <p:nvPr/>
        </p:nvPicPr>
        <p:blipFill>
          <a:blip r:embed="rId3">
            <a:alphaModFix/>
          </a:blip>
          <a:stretch>
            <a:fillRect/>
          </a:stretch>
        </p:blipFill>
        <p:spPr>
          <a:xfrm>
            <a:off x="5310750" y="-148225"/>
            <a:ext cx="3878299" cy="57101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537" name="Shape 1537"/>
        <p:cNvGrpSpPr/>
        <p:nvPr/>
      </p:nvGrpSpPr>
      <p:grpSpPr>
        <a:xfrm>
          <a:off x="0" y="0"/>
          <a:ext cx="0" cy="0"/>
          <a:chOff x="0" y="0"/>
          <a:chExt cx="0" cy="0"/>
        </a:xfrm>
      </p:grpSpPr>
      <p:sp>
        <p:nvSpPr>
          <p:cNvPr id="1538" name="Google Shape;1538;p90"/>
          <p:cNvSpPr/>
          <p:nvPr/>
        </p:nvSpPr>
        <p:spPr>
          <a:xfrm>
            <a:off x="4546879" y="2149839"/>
            <a:ext cx="2465400" cy="741900"/>
          </a:xfrm>
          <a:prstGeom prst="roundRect">
            <a:avLst>
              <a:gd fmla="val 16667" name="adj"/>
            </a:avLst>
          </a:prstGeom>
          <a:solidFill>
            <a:schemeClr val="lt2"/>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39" name="Google Shape;1539;p90"/>
          <p:cNvSpPr txBox="1"/>
          <p:nvPr>
            <p:ph idx="1" type="body"/>
          </p:nvPr>
        </p:nvSpPr>
        <p:spPr>
          <a:xfrm>
            <a:off x="4797755" y="2151391"/>
            <a:ext cx="2159400" cy="73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400">
                <a:solidFill>
                  <a:schemeClr val="dk1"/>
                </a:solidFill>
                <a:latin typeface="Ubuntu Medium"/>
                <a:ea typeface="Ubuntu Medium"/>
                <a:cs typeface="Ubuntu Medium"/>
                <a:sym typeface="Ubuntu Medium"/>
              </a:rPr>
              <a:t>Resource</a:t>
            </a:r>
            <a:endParaRPr sz="2400">
              <a:solidFill>
                <a:schemeClr val="dk1"/>
              </a:solidFill>
              <a:latin typeface="Ubuntu Medium"/>
              <a:ea typeface="Ubuntu Medium"/>
              <a:cs typeface="Ubuntu Medium"/>
              <a:sym typeface="Ubuntu Medium"/>
            </a:endParaRPr>
          </a:p>
        </p:txBody>
      </p:sp>
      <p:pic>
        <p:nvPicPr>
          <p:cNvPr id="1540" name="Google Shape;1540;p90"/>
          <p:cNvPicPr preferRelativeResize="0"/>
          <p:nvPr>
            <p:ph idx="2" type="pic"/>
          </p:nvPr>
        </p:nvPicPr>
        <p:blipFill rotWithShape="1">
          <a:blip r:embed="rId3">
            <a:alphaModFix/>
          </a:blip>
          <a:srcRect b="835" l="0" r="0" t="826"/>
          <a:stretch/>
        </p:blipFill>
        <p:spPr>
          <a:xfrm>
            <a:off x="2114863" y="1138050"/>
            <a:ext cx="2679300" cy="2634900"/>
          </a:xfrm>
          <a:prstGeom prst="ellipse">
            <a:avLst/>
          </a:prstGeom>
          <a:noFill/>
          <a:ln>
            <a:noFill/>
          </a:ln>
          <a:effectLst>
            <a:outerShdw blurRad="177800" rotWithShape="0" algn="ctr" dir="5400000" dist="50800">
              <a:srgbClr val="000000">
                <a:alpha val="14000"/>
              </a:srgbClr>
            </a:outerShdw>
          </a:effectLst>
        </p:spPr>
      </p:pic>
    </p:spTree>
  </p:cSld>
  <p:clrMapOvr>
    <a:masterClrMapping/>
  </p:clrMapOvr>
  <p:transition spd="med">
    <p:fade thruBlk="1"/>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pic>
        <p:nvPicPr>
          <p:cNvPr id="1545" name="Google Shape;1545;p91"/>
          <p:cNvPicPr preferRelativeResize="0"/>
          <p:nvPr/>
        </p:nvPicPr>
        <p:blipFill>
          <a:blip r:embed="rId3">
            <a:alphaModFix/>
          </a:blip>
          <a:stretch>
            <a:fillRect/>
          </a:stretch>
        </p:blipFill>
        <p:spPr>
          <a:xfrm>
            <a:off x="0" y="550681"/>
            <a:ext cx="9144003" cy="4424694"/>
          </a:xfrm>
          <a:prstGeom prst="rect">
            <a:avLst/>
          </a:prstGeom>
          <a:noFill/>
          <a:ln>
            <a:noFill/>
          </a:ln>
        </p:spPr>
      </p:pic>
      <p:sp>
        <p:nvSpPr>
          <p:cNvPr id="1546" name="Google Shape;1546;p91"/>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1"/>
                </a:solidFill>
                <a:latin typeface="Ubuntu"/>
                <a:ea typeface="Ubuntu"/>
                <a:cs typeface="Ubuntu"/>
                <a:sym typeface="Ubuntu"/>
              </a:rPr>
              <a:t>Problem Solving Process</a:t>
            </a:r>
            <a:endParaRPr b="1" sz="2100">
              <a:solidFill>
                <a:schemeClr val="accent1"/>
              </a:solidFill>
              <a:latin typeface="Ubuntu"/>
              <a:ea typeface="Ubuntu"/>
              <a:cs typeface="Ubuntu"/>
              <a:sym typeface="Ubuntu"/>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550" name="Shape 1550"/>
        <p:cNvGrpSpPr/>
        <p:nvPr/>
      </p:nvGrpSpPr>
      <p:grpSpPr>
        <a:xfrm>
          <a:off x="0" y="0"/>
          <a:ext cx="0" cy="0"/>
          <a:chOff x="0" y="0"/>
          <a:chExt cx="0" cy="0"/>
        </a:xfrm>
      </p:grpSpPr>
    </p:spTree>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47" name="Shape 247"/>
        <p:cNvGrpSpPr/>
        <p:nvPr/>
      </p:nvGrpSpPr>
      <p:grpSpPr>
        <a:xfrm>
          <a:off x="0" y="0"/>
          <a:ext cx="0" cy="0"/>
          <a:chOff x="0" y="0"/>
          <a:chExt cx="0" cy="0"/>
        </a:xfrm>
      </p:grpSpPr>
      <p:sp>
        <p:nvSpPr>
          <p:cNvPr id="248" name="Google Shape;248;p22"/>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1 - Day 2</a:t>
            </a:r>
            <a:endParaRPr sz="1800">
              <a:solidFill>
                <a:schemeClr val="dk1"/>
              </a:solidFill>
              <a:latin typeface="Ubuntu Medium"/>
              <a:ea typeface="Ubuntu Medium"/>
              <a:cs typeface="Ubuntu Medium"/>
              <a:sym typeface="Ubuntu Medium"/>
            </a:endParaRPr>
          </a:p>
        </p:txBody>
      </p:sp>
      <p:pic>
        <p:nvPicPr>
          <p:cNvPr id="249" name="Google Shape;249;p22"/>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250" name="Google Shape;250;p22"/>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Problem Solving</a:t>
            </a:r>
            <a:endParaRPr b="1" sz="2100">
              <a:solidFill>
                <a:schemeClr val="accent2"/>
              </a:solidFill>
              <a:latin typeface="Ubuntu"/>
              <a:ea typeface="Ubuntu"/>
              <a:cs typeface="Ubuntu"/>
              <a:sym typeface="Ubuntu"/>
            </a:endParaRPr>
          </a:p>
        </p:txBody>
      </p:sp>
      <p:sp>
        <p:nvSpPr>
          <p:cNvPr id="251" name="Google Shape;251;p22"/>
          <p:cNvSpPr/>
          <p:nvPr/>
        </p:nvSpPr>
        <p:spPr>
          <a:xfrm>
            <a:off x="453250" y="1254525"/>
            <a:ext cx="8307000" cy="3716700"/>
          </a:xfrm>
          <a:prstGeom prst="roundRect">
            <a:avLst>
              <a:gd fmla="val 16667" name="adj"/>
            </a:avLst>
          </a:prstGeom>
          <a:solidFill>
            <a:srgbClr val="FFFFFE"/>
          </a:solidFill>
          <a:ln cap="flat" cmpd="sng" w="38100">
            <a:solidFill>
              <a:schemeClr val="accent2"/>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2"/>
                </a:solidFill>
                <a:latin typeface="Ubuntu"/>
                <a:ea typeface="Ubuntu"/>
                <a:cs typeface="Ubuntu"/>
                <a:sym typeface="Ubuntu"/>
              </a:rPr>
              <a:t>Problem</a:t>
            </a:r>
            <a:r>
              <a:rPr b="1" lang="en">
                <a:solidFill>
                  <a:schemeClr val="accent2"/>
                </a:solidFill>
                <a:latin typeface="Ubuntu"/>
                <a:ea typeface="Ubuntu"/>
                <a:cs typeface="Ubuntu"/>
                <a:sym typeface="Ubuntu"/>
              </a:rPr>
              <a:t> of the Day</a:t>
            </a:r>
            <a:endParaRPr b="1">
              <a:solidFill>
                <a:schemeClr val="accent2"/>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Describe the class mathematically.</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252" name="Google Shape;252;p22"/>
          <p:cNvPicPr preferRelativeResize="0"/>
          <p:nvPr/>
        </p:nvPicPr>
        <p:blipFill>
          <a:blip r:embed="rId4">
            <a:alphaModFix/>
          </a:blip>
          <a:stretch>
            <a:fillRect/>
          </a:stretch>
        </p:blipFill>
        <p:spPr>
          <a:xfrm>
            <a:off x="5314925" y="492550"/>
            <a:ext cx="1249625" cy="1221275"/>
          </a:xfrm>
          <a:prstGeom prst="rect">
            <a:avLst/>
          </a:prstGeom>
          <a:noFill/>
          <a:ln>
            <a:noFill/>
          </a:ln>
        </p:spPr>
      </p:pic>
      <p:pic>
        <p:nvPicPr>
          <p:cNvPr id="253" name="Google Shape;253;p22"/>
          <p:cNvPicPr preferRelativeResize="0"/>
          <p:nvPr/>
        </p:nvPicPr>
        <p:blipFill>
          <a:blip r:embed="rId5">
            <a:alphaModFix/>
          </a:blip>
          <a:stretch>
            <a:fillRect/>
          </a:stretch>
        </p:blipFill>
        <p:spPr>
          <a:xfrm rot="-4958466">
            <a:off x="5091850" y="1237045"/>
            <a:ext cx="176914" cy="409624"/>
          </a:xfrm>
          <a:prstGeom prst="rect">
            <a:avLst/>
          </a:prstGeom>
          <a:noFill/>
          <a:ln>
            <a:noFill/>
          </a:ln>
        </p:spPr>
      </p:pic>
    </p:spTree>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57" name="Shape 257"/>
        <p:cNvGrpSpPr/>
        <p:nvPr/>
      </p:nvGrpSpPr>
      <p:grpSpPr>
        <a:xfrm>
          <a:off x="0" y="0"/>
          <a:ext cx="0" cy="0"/>
          <a:chOff x="0" y="0"/>
          <a:chExt cx="0" cy="0"/>
        </a:xfrm>
      </p:grpSpPr>
      <p:sp>
        <p:nvSpPr>
          <p:cNvPr id="258" name="Google Shape;258;p23"/>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Module</a:t>
            </a:r>
            <a:r>
              <a:rPr lang="en" sz="1800">
                <a:solidFill>
                  <a:schemeClr val="dk1"/>
                </a:solidFill>
                <a:latin typeface="Ubuntu Medium"/>
                <a:ea typeface="Ubuntu Medium"/>
                <a:cs typeface="Ubuntu Medium"/>
                <a:sym typeface="Ubuntu Medium"/>
              </a:rPr>
              <a:t> 1 - Day 3</a:t>
            </a:r>
            <a:endParaRPr sz="1800">
              <a:solidFill>
                <a:schemeClr val="dk1"/>
              </a:solidFill>
              <a:latin typeface="Ubuntu Medium"/>
              <a:ea typeface="Ubuntu Medium"/>
              <a:cs typeface="Ubuntu Medium"/>
              <a:sym typeface="Ubuntu Medium"/>
            </a:endParaRPr>
          </a:p>
        </p:txBody>
      </p:sp>
      <p:pic>
        <p:nvPicPr>
          <p:cNvPr id="259" name="Google Shape;259;p23"/>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260" name="Google Shape;260;p23"/>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My Thinking Path</a:t>
            </a:r>
            <a:endParaRPr b="1" sz="2100">
              <a:solidFill>
                <a:schemeClr val="accent2"/>
              </a:solidFill>
              <a:latin typeface="Ubuntu"/>
              <a:ea typeface="Ubuntu"/>
              <a:cs typeface="Ubuntu"/>
              <a:sym typeface="Ubuntu"/>
            </a:endParaRPr>
          </a:p>
        </p:txBody>
      </p:sp>
      <p:sp>
        <p:nvSpPr>
          <p:cNvPr id="261" name="Google Shape;261;p23"/>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about addition is…</a:t>
            </a:r>
            <a:endParaRPr b="1" sz="2000">
              <a:solidFill>
                <a:srgbClr val="FFFFFF"/>
              </a:solidFill>
              <a:latin typeface="Open Sans"/>
              <a:ea typeface="Open Sans"/>
              <a:cs typeface="Open Sans"/>
              <a:sym typeface="Open Sans"/>
            </a:endParaRPr>
          </a:p>
        </p:txBody>
      </p:sp>
      <p:sp>
        <p:nvSpPr>
          <p:cNvPr id="262" name="Google Shape;262;p23"/>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What I know </a:t>
            </a:r>
            <a:r>
              <a:rPr b="1" lang="en" sz="2000">
                <a:solidFill>
                  <a:srgbClr val="FFFFFF"/>
                </a:solidFill>
                <a:latin typeface="Open Sans"/>
                <a:ea typeface="Open Sans"/>
                <a:cs typeface="Open Sans"/>
                <a:sym typeface="Open Sans"/>
              </a:rPr>
              <a:t>about</a:t>
            </a:r>
            <a:r>
              <a:rPr b="1" lang="en" sz="2000">
                <a:solidFill>
                  <a:srgbClr val="FFFFFF"/>
                </a:solidFill>
                <a:latin typeface="Open Sans"/>
                <a:ea typeface="Open Sans"/>
                <a:cs typeface="Open Sans"/>
                <a:sym typeface="Open Sans"/>
              </a:rPr>
              <a:t> subtraction is…</a:t>
            </a:r>
            <a:endParaRPr b="1" sz="2000">
              <a:solidFill>
                <a:srgbClr val="FFFFFF"/>
              </a:solidFill>
              <a:latin typeface="Open Sans"/>
              <a:ea typeface="Open Sans"/>
              <a:cs typeface="Open Sans"/>
              <a:sym typeface="Open Sans"/>
            </a:endParaRPr>
          </a:p>
        </p:txBody>
      </p:sp>
      <p:sp>
        <p:nvSpPr>
          <p:cNvPr id="263" name="Google Shape;263;p23"/>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One thing I learned is . . .</a:t>
            </a:r>
            <a:endParaRPr b="1" sz="2000">
              <a:solidFill>
                <a:srgbClr val="FFFFFF"/>
              </a:solidFill>
              <a:latin typeface="Open Sans"/>
              <a:ea typeface="Open Sans"/>
              <a:cs typeface="Open Sans"/>
              <a:sym typeface="Open Sans"/>
            </a:endParaRPr>
          </a:p>
        </p:txBody>
      </p:sp>
      <p:pic>
        <p:nvPicPr>
          <p:cNvPr id="264" name="Google Shape;264;p23"/>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265" name="Google Shape;265;p23"/>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like…</a:t>
            </a:r>
            <a:endParaRPr/>
          </a:p>
        </p:txBody>
      </p:sp>
      <p:sp>
        <p:nvSpPr>
          <p:cNvPr id="266" name="Google Shape;266;p23"/>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This is not like….</a:t>
            </a:r>
            <a:endParaRPr b="1" sz="2000">
              <a:solidFill>
                <a:srgbClr val="FFFFFF"/>
              </a:solidFill>
              <a:latin typeface="Open Sans"/>
              <a:ea typeface="Open Sans"/>
              <a:cs typeface="Open Sans"/>
              <a:sym typeface="Open Sans"/>
            </a:endParaRPr>
          </a:p>
        </p:txBody>
      </p:sp>
      <p:sp>
        <p:nvSpPr>
          <p:cNvPr id="267" name="Google Shape;267;p23"/>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I wonder…</a:t>
            </a:r>
            <a:endParaRPr b="1" sz="2000">
              <a:solidFill>
                <a:srgbClr val="FFFFFF"/>
              </a:solidFill>
              <a:latin typeface="Open Sans"/>
              <a:ea typeface="Open Sans"/>
              <a:cs typeface="Open Sans"/>
              <a:sym typeface="Open Sans"/>
            </a:endParaRPr>
          </a:p>
        </p:txBody>
      </p:sp>
      <p:sp>
        <p:nvSpPr>
          <p:cNvPr id="268" name="Google Shape;268;p23"/>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A question I have is . . .</a:t>
            </a:r>
            <a:endParaRPr b="1" sz="2000">
              <a:solidFill>
                <a:srgbClr val="FFFFFF"/>
              </a:solidFill>
              <a:latin typeface="Open Sans"/>
              <a:ea typeface="Open Sans"/>
              <a:cs typeface="Open Sans"/>
              <a:sym typeface="Open Sans"/>
            </a:endParaRPr>
          </a:p>
        </p:txBody>
      </p:sp>
      <p:sp>
        <p:nvSpPr>
          <p:cNvPr id="269" name="Google Shape;269;p23"/>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270" name="Google Shape;270;p23"/>
          <p:cNvPicPr preferRelativeResize="0"/>
          <p:nvPr/>
        </p:nvPicPr>
        <p:blipFill>
          <a:blip r:embed="rId5">
            <a:alphaModFix/>
          </a:blip>
          <a:stretch>
            <a:fillRect/>
          </a:stretch>
        </p:blipFill>
        <p:spPr>
          <a:xfrm>
            <a:off x="6119724" y="1063200"/>
            <a:ext cx="1238925" cy="1041975"/>
          </a:xfrm>
          <a:prstGeom prst="rect">
            <a:avLst/>
          </a:prstGeom>
          <a:noFill/>
          <a:ln>
            <a:noFill/>
          </a:ln>
        </p:spPr>
      </p:pic>
      <p:pic>
        <p:nvPicPr>
          <p:cNvPr id="271" name="Google Shape;271;p23"/>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
        <p:nvSpPr>
          <p:cNvPr id="272" name="Google Shape;272;p23"/>
          <p:cNvSpPr/>
          <p:nvPr/>
        </p:nvSpPr>
        <p:spPr>
          <a:xfrm>
            <a:off x="1304800" y="865450"/>
            <a:ext cx="4636500" cy="677700"/>
          </a:xfrm>
          <a:prstGeom prst="roundRect">
            <a:avLst>
              <a:gd fmla="val 16667" name="adj"/>
            </a:avLst>
          </a:pr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Topic: Addition and subtraction of whole numbers</a:t>
            </a:r>
            <a:endParaRPr/>
          </a:p>
        </p:txBody>
      </p:sp>
    </p:spTree>
  </p:cSld>
  <p:clrMapOvr>
    <a:masterClrMapping/>
  </p:clrMapOvr>
  <p:transition spd="med">
    <p:fade thruBlk="1"/>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 Math">
  <a:themeElements>
    <a:clrScheme name="Custom 1">
      <a:dk1>
        <a:srgbClr val="2B2B2B"/>
      </a:dk1>
      <a:lt1>
        <a:srgbClr val="F0F0F0"/>
      </a:lt1>
      <a:dk2>
        <a:srgbClr val="4E5053"/>
      </a:dk2>
      <a:lt2>
        <a:srgbClr val="FFFFFF"/>
      </a:lt2>
      <a:accent1>
        <a:srgbClr val="1D9FE6"/>
      </a:accent1>
      <a:accent2>
        <a:srgbClr val="F8A344"/>
      </a:accent2>
      <a:accent3>
        <a:srgbClr val="7DC960"/>
      </a:accent3>
      <a:accent4>
        <a:srgbClr val="7669AF"/>
      </a:accent4>
      <a:accent5>
        <a:srgbClr val="00638F"/>
      </a:accent5>
      <a:accent6>
        <a:srgbClr val="6BB9AC"/>
      </a:accent6>
      <a:hlink>
        <a:srgbClr val="1D9FE6"/>
      </a:hlink>
      <a:folHlink>
        <a:srgbClr val="1D9F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